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drawings/drawing1.xml" ContentType="application/vnd.openxmlformats-officedocument.drawingml.chartshapes+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charts/chart44.xml" ContentType="application/vnd.openxmlformats-officedocument.drawingml.chart+xml"/>
  <Override PartName="/ppt/charts/style44.xml" ContentType="application/vnd.ms-office.chartstyle+xml"/>
  <Override PartName="/ppt/charts/colors44.xml" ContentType="application/vnd.ms-office.chartcolorstyle+xml"/>
  <Override PartName="/ppt/drawings/drawing2.xml" ContentType="application/vnd.openxmlformats-officedocument.drawingml.chartshapes+xml"/>
  <Override PartName="/ppt/charts/chart45.xml" ContentType="application/vnd.openxmlformats-officedocument.drawingml.chart+xml"/>
  <Override PartName="/ppt/charts/style45.xml" ContentType="application/vnd.ms-office.chartstyle+xml"/>
  <Override PartName="/ppt/charts/colors45.xml" ContentType="application/vnd.ms-office.chartcolorstyle+xml"/>
  <Override PartName="/ppt/charts/chart46.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47.xml" ContentType="application/vnd.openxmlformats-officedocument.drawingml.chart+xml"/>
  <Override PartName="/ppt/charts/style47.xml" ContentType="application/vnd.ms-office.chartstyle+xml"/>
  <Override PartName="/ppt/charts/colors47.xml" ContentType="application/vnd.ms-office.chartcolorstyle+xml"/>
  <Override PartName="/ppt/charts/chart48.xml" ContentType="application/vnd.openxmlformats-officedocument.drawingml.chart+xml"/>
  <Override PartName="/ppt/charts/style48.xml" ContentType="application/vnd.ms-office.chartstyle+xml"/>
  <Override PartName="/ppt/charts/colors48.xml" ContentType="application/vnd.ms-office.chartcolorstyle+xml"/>
  <Override PartName="/ppt/charts/chart49.xml" ContentType="application/vnd.openxmlformats-officedocument.drawingml.chart+xml"/>
  <Override PartName="/ppt/charts/style49.xml" ContentType="application/vnd.ms-office.chartstyle+xml"/>
  <Override PartName="/ppt/charts/colors49.xml" ContentType="application/vnd.ms-office.chartcolorstyle+xml"/>
  <Override PartName="/ppt/charts/chart50.xml" ContentType="application/vnd.openxmlformats-officedocument.drawingml.chart+xml"/>
  <Override PartName="/ppt/charts/style50.xml" ContentType="application/vnd.ms-office.chartstyle+xml"/>
  <Override PartName="/ppt/charts/colors50.xml" ContentType="application/vnd.ms-office.chartcolorstyle+xml"/>
  <Override PartName="/ppt/charts/chart51.xml" ContentType="application/vnd.openxmlformats-officedocument.drawingml.chart+xml"/>
  <Override PartName="/ppt/charts/style51.xml" ContentType="application/vnd.ms-office.chartstyle+xml"/>
  <Override PartName="/ppt/charts/colors51.xml" ContentType="application/vnd.ms-office.chartcolorstyle+xml"/>
  <Override PartName="/ppt/charts/chart52.xml" ContentType="application/vnd.openxmlformats-officedocument.drawingml.chart+xml"/>
  <Override PartName="/ppt/charts/style52.xml" ContentType="application/vnd.ms-office.chartstyle+xml"/>
  <Override PartName="/ppt/charts/colors52.xml" ContentType="application/vnd.ms-office.chartcolorstyle+xml"/>
  <Override PartName="/ppt/charts/chart53.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54.xml" ContentType="application/vnd.openxmlformats-officedocument.drawingml.chart+xml"/>
  <Override PartName="/ppt/charts/style54.xml" ContentType="application/vnd.ms-office.chartstyle+xml"/>
  <Override PartName="/ppt/charts/colors54.xml" ContentType="application/vnd.ms-office.chartcolorstyle+xml"/>
  <Override PartName="/ppt/charts/chart55.xml" ContentType="application/vnd.openxmlformats-officedocument.drawingml.chart+xml"/>
  <Override PartName="/ppt/charts/style55.xml" ContentType="application/vnd.ms-office.chartstyle+xml"/>
  <Override PartName="/ppt/charts/colors55.xml" ContentType="application/vnd.ms-office.chartcolorstyl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72" r:id="rId1"/>
    <p:sldMasterId id="2147483754" r:id="rId2"/>
    <p:sldMasterId id="2147483772" r:id="rId3"/>
    <p:sldMasterId id="2147483853" r:id="rId4"/>
  </p:sldMasterIdLst>
  <p:notesMasterIdLst>
    <p:notesMasterId r:id="rId70"/>
  </p:notesMasterIdLst>
  <p:sldIdLst>
    <p:sldId id="4793" r:id="rId5"/>
    <p:sldId id="2250" r:id="rId6"/>
    <p:sldId id="4839" r:id="rId7"/>
    <p:sldId id="4840" r:id="rId8"/>
    <p:sldId id="4841" r:id="rId9"/>
    <p:sldId id="4842" r:id="rId10"/>
    <p:sldId id="4843" r:id="rId11"/>
    <p:sldId id="4844" r:id="rId12"/>
    <p:sldId id="4845" r:id="rId13"/>
    <p:sldId id="4846" r:id="rId14"/>
    <p:sldId id="4847" r:id="rId15"/>
    <p:sldId id="4800" r:id="rId16"/>
    <p:sldId id="3091" r:id="rId17"/>
    <p:sldId id="4848" r:id="rId18"/>
    <p:sldId id="4849" r:id="rId19"/>
    <p:sldId id="4850" r:id="rId20"/>
    <p:sldId id="4851" r:id="rId21"/>
    <p:sldId id="4852" r:id="rId22"/>
    <p:sldId id="4853" r:id="rId23"/>
    <p:sldId id="4854" r:id="rId24"/>
    <p:sldId id="4855" r:id="rId25"/>
    <p:sldId id="4856" r:id="rId26"/>
    <p:sldId id="4857" r:id="rId27"/>
    <p:sldId id="4858" r:id="rId28"/>
    <p:sldId id="4801" r:id="rId29"/>
    <p:sldId id="4802" r:id="rId30"/>
    <p:sldId id="4803" r:id="rId31"/>
    <p:sldId id="4804" r:id="rId32"/>
    <p:sldId id="4805" r:id="rId33"/>
    <p:sldId id="4806" r:id="rId34"/>
    <p:sldId id="4807" r:id="rId35"/>
    <p:sldId id="4808" r:id="rId36"/>
    <p:sldId id="4809" r:id="rId37"/>
    <p:sldId id="4810" r:id="rId38"/>
    <p:sldId id="4811" r:id="rId39"/>
    <p:sldId id="4812" r:id="rId40"/>
    <p:sldId id="4813" r:id="rId41"/>
    <p:sldId id="4814" r:id="rId42"/>
    <p:sldId id="4815" r:id="rId43"/>
    <p:sldId id="4816" r:id="rId44"/>
    <p:sldId id="4817" r:id="rId45"/>
    <p:sldId id="4818" r:id="rId46"/>
    <p:sldId id="4819" r:id="rId47"/>
    <p:sldId id="4820" r:id="rId48"/>
    <p:sldId id="4821" r:id="rId49"/>
    <p:sldId id="4822" r:id="rId50"/>
    <p:sldId id="4823" r:id="rId51"/>
    <p:sldId id="4824" r:id="rId52"/>
    <p:sldId id="4825" r:id="rId53"/>
    <p:sldId id="4826" r:id="rId54"/>
    <p:sldId id="4827" r:id="rId55"/>
    <p:sldId id="4828" r:id="rId56"/>
    <p:sldId id="4829" r:id="rId57"/>
    <p:sldId id="4830" r:id="rId58"/>
    <p:sldId id="4831" r:id="rId59"/>
    <p:sldId id="4832" r:id="rId60"/>
    <p:sldId id="4833" r:id="rId61"/>
    <p:sldId id="4834" r:id="rId62"/>
    <p:sldId id="4835" r:id="rId63"/>
    <p:sldId id="4836" r:id="rId64"/>
    <p:sldId id="4837" r:id="rId65"/>
    <p:sldId id="4838" r:id="rId66"/>
    <p:sldId id="2894" r:id="rId67"/>
    <p:sldId id="262" r:id="rId68"/>
    <p:sldId id="2893" r:id="rId69"/>
  </p:sldIdLst>
  <p:sldSz cx="9144000" cy="6858000" type="screen4x3"/>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16" userDrawn="1">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hish Razdan" initials="AR" lastIdx="35" clrIdx="0">
    <p:extLst>
      <p:ext uri="{19B8F6BF-5375-455C-9EA6-DF929625EA0E}">
        <p15:presenceInfo xmlns:p15="http://schemas.microsoft.com/office/powerpoint/2012/main" userId="S-1-5-21-1964979238-429942662-834490965-1138" providerId="AD"/>
      </p:ext>
    </p:extLst>
  </p:cmAuthor>
  <p:cmAuthor id="2" name="Akriti Rastogi" initials="AR" lastIdx="28" clrIdx="1">
    <p:extLst>
      <p:ext uri="{19B8F6BF-5375-455C-9EA6-DF929625EA0E}">
        <p15:presenceInfo xmlns:p15="http://schemas.microsoft.com/office/powerpoint/2012/main" userId="S-1-5-21-1964979238-429942662-834490965-1458" providerId="AD"/>
      </p:ext>
    </p:extLst>
  </p:cmAuthor>
  <p:cmAuthor id="3" name="Arpit" initials="A" lastIdx="4" clrIdx="2">
    <p:extLst>
      <p:ext uri="{19B8F6BF-5375-455C-9EA6-DF929625EA0E}">
        <p15:presenceInfo xmlns:p15="http://schemas.microsoft.com/office/powerpoint/2012/main" userId="S-1-5-21-1964979238-429942662-834490965-157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FF"/>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176" autoAdjust="0"/>
    <p:restoredTop sz="94249" autoAdjust="0"/>
  </p:normalViewPr>
  <p:slideViewPr>
    <p:cSldViewPr snapToGrid="0" showGuides="1">
      <p:cViewPr>
        <p:scale>
          <a:sx n="66" d="100"/>
          <a:sy n="66" d="100"/>
        </p:scale>
        <p:origin x="1686" y="198"/>
      </p:cViewPr>
      <p:guideLst>
        <p:guide orient="horz" pos="3816"/>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8.xml"/><Relationship Id="rId1" Type="http://schemas.microsoft.com/office/2011/relationships/chartStyle" Target="style28.xml"/><Relationship Id="rId4" Type="http://schemas.openxmlformats.org/officeDocument/2006/relationships/chartUserShapes" Target="../drawings/drawing1.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31.xml"/><Relationship Id="rId1" Type="http://schemas.microsoft.com/office/2011/relationships/chartStyle" Target="style31.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32.xml"/><Relationship Id="rId1" Type="http://schemas.microsoft.com/office/2011/relationships/chartStyle" Target="style32.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33.xml"/><Relationship Id="rId1" Type="http://schemas.microsoft.com/office/2011/relationships/chartStyle" Target="style33.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34.xml"/><Relationship Id="rId1" Type="http://schemas.microsoft.com/office/2011/relationships/chartStyle" Target="style34.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35.xml"/><Relationship Id="rId1" Type="http://schemas.microsoft.com/office/2011/relationships/chartStyle" Target="style35.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6.xml"/><Relationship Id="rId1" Type="http://schemas.microsoft.com/office/2011/relationships/chartStyle" Target="style36.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37.xml"/><Relationship Id="rId1" Type="http://schemas.microsoft.com/office/2011/relationships/chartStyle" Target="style37.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8.xml"/><Relationship Id="rId1" Type="http://schemas.microsoft.com/office/2011/relationships/chartStyle" Target="style38.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39.xml"/><Relationship Id="rId1" Type="http://schemas.microsoft.com/office/2011/relationships/chartStyle" Target="style39.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40.xml"/><Relationship Id="rId1" Type="http://schemas.microsoft.com/office/2011/relationships/chartStyle" Target="style40.xml"/></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41.xml"/><Relationship Id="rId1" Type="http://schemas.microsoft.com/office/2011/relationships/chartStyle" Target="style41.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42.xml"/><Relationship Id="rId1" Type="http://schemas.microsoft.com/office/2011/relationships/chartStyle" Target="style42.xml"/></Relationships>
</file>

<file path=ppt/charts/_rels/chart43.xml.rels><?xml version="1.0" encoding="UTF-8" standalone="yes"?>
<Relationships xmlns="http://schemas.openxmlformats.org/package/2006/relationships"><Relationship Id="rId3" Type="http://schemas.openxmlformats.org/officeDocument/2006/relationships/package" Target="../embeddings/Microsoft_Excel_Worksheet42.xlsx"/><Relationship Id="rId2" Type="http://schemas.microsoft.com/office/2011/relationships/chartColorStyle" Target="colors43.xml"/><Relationship Id="rId1" Type="http://schemas.microsoft.com/office/2011/relationships/chartStyle" Target="style43.xml"/></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Worksheet43.xlsx"/><Relationship Id="rId2" Type="http://schemas.microsoft.com/office/2011/relationships/chartColorStyle" Target="colors44.xml"/><Relationship Id="rId1" Type="http://schemas.microsoft.com/office/2011/relationships/chartStyle" Target="style44.xml"/><Relationship Id="rId4" Type="http://schemas.openxmlformats.org/officeDocument/2006/relationships/chartUserShapes" Target="../drawings/drawing2.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44.xlsx"/><Relationship Id="rId2" Type="http://schemas.microsoft.com/office/2011/relationships/chartColorStyle" Target="colors45.xml"/><Relationship Id="rId1" Type="http://schemas.microsoft.com/office/2011/relationships/chartStyle" Target="style45.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45.xlsx"/><Relationship Id="rId2" Type="http://schemas.microsoft.com/office/2011/relationships/chartColorStyle" Target="colors46.xml"/><Relationship Id="rId1" Type="http://schemas.microsoft.com/office/2011/relationships/chartStyle" Target="style46.xml"/></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46.xlsx"/><Relationship Id="rId2" Type="http://schemas.microsoft.com/office/2011/relationships/chartColorStyle" Target="colors47.xml"/><Relationship Id="rId1" Type="http://schemas.microsoft.com/office/2011/relationships/chartStyle" Target="style47.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microsoft.com/office/2011/relationships/chartColorStyle" Target="colors48.xml"/><Relationship Id="rId1" Type="http://schemas.microsoft.com/office/2011/relationships/chartStyle" Target="style48.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48.xlsx"/><Relationship Id="rId2" Type="http://schemas.microsoft.com/office/2011/relationships/chartColorStyle" Target="colors49.xml"/><Relationship Id="rId1" Type="http://schemas.microsoft.com/office/2011/relationships/chartStyle" Target="style49.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50.xml"/><Relationship Id="rId1" Type="http://schemas.microsoft.com/office/2011/relationships/chartStyle" Target="style50.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51.xml"/><Relationship Id="rId1" Type="http://schemas.microsoft.com/office/2011/relationships/chartStyle" Target="style51.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51.xlsx"/><Relationship Id="rId2" Type="http://schemas.microsoft.com/office/2011/relationships/chartColorStyle" Target="colors52.xml"/><Relationship Id="rId1" Type="http://schemas.microsoft.com/office/2011/relationships/chartStyle" Target="style52.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52.xlsx"/><Relationship Id="rId2" Type="http://schemas.microsoft.com/office/2011/relationships/chartColorStyle" Target="colors53.xml"/><Relationship Id="rId1" Type="http://schemas.microsoft.com/office/2011/relationships/chartStyle" Target="style53.xml"/></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Worksheet53.xlsx"/><Relationship Id="rId2" Type="http://schemas.microsoft.com/office/2011/relationships/chartColorStyle" Target="colors54.xml"/><Relationship Id="rId1" Type="http://schemas.microsoft.com/office/2011/relationships/chartStyle" Target="style54.xml"/></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55.xml"/><Relationship Id="rId1" Type="http://schemas.microsoft.com/office/2011/relationships/chartStyle" Target="style5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034963896978887"/>
          <c:y val="2.6100873711333586E-2"/>
          <c:w val="0.77382524678226794"/>
          <c:h val="0.4864467815673682"/>
        </c:manualLayout>
      </c:layout>
      <c:barChart>
        <c:barDir val="col"/>
        <c:grouping val="stacked"/>
        <c:varyColors val="0"/>
        <c:ser>
          <c:idx val="0"/>
          <c:order val="0"/>
          <c:tx>
            <c:strRef>
              <c:f>Sheet1!$E$1</c:f>
              <c:strCache>
                <c:ptCount val="1"/>
                <c:pt idx="0">
                  <c:v>Others</c:v>
                </c:pt>
              </c:strCache>
            </c:strRef>
          </c:tx>
          <c:spPr>
            <a:solidFill>
              <a:schemeClr val="accent2">
                <a:lumMod val="60000"/>
                <a:lumOff val="4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992.2985595160236</c:v>
                </c:pt>
                <c:pt idx="1">
                  <c:v>1066.0041826652564</c:v>
                </c:pt>
                <c:pt idx="2">
                  <c:v>1032.9633294592641</c:v>
                </c:pt>
                <c:pt idx="3">
                  <c:v>1074.0569630383552</c:v>
                </c:pt>
                <c:pt idx="4">
                  <c:v>1171.1917680025363</c:v>
                </c:pt>
                <c:pt idx="5">
                  <c:v>1180.9823704720438</c:v>
                </c:pt>
                <c:pt idx="6">
                  <c:v>1086.2522435794028</c:v>
                </c:pt>
                <c:pt idx="7">
                  <c:v>1193.0200954604509</c:v>
                </c:pt>
                <c:pt idx="8">
                  <c:v>1236.5597951835753</c:v>
                </c:pt>
                <c:pt idx="9">
                  <c:v>1302.3348486331922</c:v>
                </c:pt>
                <c:pt idx="10">
                  <c:v>1351.1047024350846</c:v>
                </c:pt>
                <c:pt idx="11">
                  <c:v>1418.9881208198192</c:v>
                </c:pt>
                <c:pt idx="12">
                  <c:v>1479.8576805769928</c:v>
                </c:pt>
                <c:pt idx="13">
                  <c:v>1540.0637194835158</c:v>
                </c:pt>
                <c:pt idx="14">
                  <c:v>1596.5301443640456</c:v>
                </c:pt>
                <c:pt idx="15">
                  <c:v>1603.075043736311</c:v>
                </c:pt>
              </c:numCache>
            </c:numRef>
          </c:val>
          <c:extLst>
            <c:ext xmlns:c16="http://schemas.microsoft.com/office/drawing/2014/chart" uri="{C3380CC4-5D6E-409C-BE32-E72D297353CC}">
              <c16:uniqueId val="{00000000-1BE7-4E6C-B912-8F521752EA1A}"/>
            </c:ext>
          </c:extLst>
        </c:ser>
        <c:ser>
          <c:idx val="6"/>
          <c:order val="1"/>
          <c:tx>
            <c:strRef>
              <c:f>Sheet1!$D$1</c:f>
              <c:strCache>
                <c:ptCount val="1"/>
                <c:pt idx="0">
                  <c:v>Haryana</c:v>
                </c:pt>
              </c:strCache>
            </c:strRef>
          </c:tx>
          <c:spPr>
            <a:solidFill>
              <a:schemeClr val="accent1">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440.02300044182368</c:v>
                </c:pt>
                <c:pt idx="1">
                  <c:v>480.16495474023412</c:v>
                </c:pt>
                <c:pt idx="2">
                  <c:v>478.74499771674641</c:v>
                </c:pt>
                <c:pt idx="3">
                  <c:v>491.39551912565059</c:v>
                </c:pt>
                <c:pt idx="4">
                  <c:v>525.18191465883001</c:v>
                </c:pt>
                <c:pt idx="5">
                  <c:v>548.80365391707107</c:v>
                </c:pt>
                <c:pt idx="6">
                  <c:v>508.73122072473757</c:v>
                </c:pt>
                <c:pt idx="7">
                  <c:v>543.42134425826998</c:v>
                </c:pt>
                <c:pt idx="8">
                  <c:v>588.22047506069464</c:v>
                </c:pt>
                <c:pt idx="9">
                  <c:v>624.35424521874666</c:v>
                </c:pt>
                <c:pt idx="10">
                  <c:v>670.34876265407149</c:v>
                </c:pt>
                <c:pt idx="11">
                  <c:v>690.96163726693612</c:v>
                </c:pt>
                <c:pt idx="12">
                  <c:v>725.71692991735688</c:v>
                </c:pt>
                <c:pt idx="13">
                  <c:v>761.69534235457365</c:v>
                </c:pt>
                <c:pt idx="14">
                  <c:v>795.80003936436412</c:v>
                </c:pt>
                <c:pt idx="15">
                  <c:v>840.58775791888422</c:v>
                </c:pt>
              </c:numCache>
            </c:numRef>
          </c:val>
          <c:extLst>
            <c:ext xmlns:c16="http://schemas.microsoft.com/office/drawing/2014/chart" uri="{C3380CC4-5D6E-409C-BE32-E72D297353CC}">
              <c16:uniqueId val="{00000001-1BE7-4E6C-B912-8F521752EA1A}"/>
            </c:ext>
          </c:extLst>
        </c:ser>
        <c:ser>
          <c:idx val="5"/>
          <c:order val="2"/>
          <c:tx>
            <c:strRef>
              <c:f>Sheet1!$C$1</c:f>
              <c:strCache>
                <c:ptCount val="1"/>
                <c:pt idx="0">
                  <c:v>Rajasthan</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602.07598252797266</c:v>
                </c:pt>
                <c:pt idx="1">
                  <c:v>670.03346469602855</c:v>
                </c:pt>
                <c:pt idx="2">
                  <c:v>663.70476326294909</c:v>
                </c:pt>
                <c:pt idx="3">
                  <c:v>681.71025096097037</c:v>
                </c:pt>
                <c:pt idx="4">
                  <c:v>707.27556550242912</c:v>
                </c:pt>
                <c:pt idx="5">
                  <c:v>756.96166792042879</c:v>
                </c:pt>
                <c:pt idx="6">
                  <c:v>699.67910416538211</c:v>
                </c:pt>
                <c:pt idx="7">
                  <c:v>758.2365906015616</c:v>
                </c:pt>
                <c:pt idx="8">
                  <c:v>804.40841408965434</c:v>
                </c:pt>
                <c:pt idx="9">
                  <c:v>851.41200078911754</c:v>
                </c:pt>
                <c:pt idx="10">
                  <c:v>878.06796101805014</c:v>
                </c:pt>
                <c:pt idx="11">
                  <c:v>936.96927764535133</c:v>
                </c:pt>
                <c:pt idx="12">
                  <c:v>986.13624901800836</c:v>
                </c:pt>
                <c:pt idx="13">
                  <c:v>1027.1631727925646</c:v>
                </c:pt>
                <c:pt idx="14">
                  <c:v>1070.1985042158876</c:v>
                </c:pt>
                <c:pt idx="15">
                  <c:v>1151.9214066938664</c:v>
                </c:pt>
              </c:numCache>
            </c:numRef>
          </c:val>
          <c:extLst>
            <c:ext xmlns:c16="http://schemas.microsoft.com/office/drawing/2014/chart" uri="{C3380CC4-5D6E-409C-BE32-E72D297353CC}">
              <c16:uniqueId val="{00000002-1BE7-4E6C-B912-8F521752EA1A}"/>
            </c:ext>
          </c:extLst>
        </c:ser>
        <c:ser>
          <c:idx val="9"/>
          <c:order val="3"/>
          <c:tx>
            <c:strRef>
              <c:f>Sheet1!$B$1</c:f>
              <c:strCache>
                <c:ptCount val="1"/>
                <c:pt idx="0">
                  <c:v>Uttar Pradesh</c:v>
                </c:pt>
              </c:strCache>
            </c:strRef>
          </c:tx>
          <c:spPr>
            <a:solidFill>
              <a:schemeClr val="accent4">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803.35834121231835</c:v>
                </c:pt>
                <c:pt idx="1">
                  <c:v>865.06635354964385</c:v>
                </c:pt>
                <c:pt idx="2">
                  <c:v>884.42292004620697</c:v>
                </c:pt>
                <c:pt idx="3">
                  <c:v>880.98195816752377</c:v>
                </c:pt>
                <c:pt idx="4">
                  <c:v>938.05782683620441</c:v>
                </c:pt>
                <c:pt idx="5">
                  <c:v>979.15884093185059</c:v>
                </c:pt>
                <c:pt idx="6">
                  <c:v>905.48943119971977</c:v>
                </c:pt>
                <c:pt idx="7">
                  <c:v>989.13948666458111</c:v>
                </c:pt>
                <c:pt idx="8">
                  <c:v>1042.0052431397453</c:v>
                </c:pt>
                <c:pt idx="9">
                  <c:v>1103.4093744962722</c:v>
                </c:pt>
                <c:pt idx="10">
                  <c:v>1167.9037034919854</c:v>
                </c:pt>
                <c:pt idx="11">
                  <c:v>1215.4241340258657</c:v>
                </c:pt>
                <c:pt idx="12">
                  <c:v>1278.1205164018741</c:v>
                </c:pt>
                <c:pt idx="13">
                  <c:v>1333.6609192149833</c:v>
                </c:pt>
                <c:pt idx="14">
                  <c:v>1390.1807616900796</c:v>
                </c:pt>
                <c:pt idx="15">
                  <c:v>1462.6035559231327</c:v>
                </c:pt>
              </c:numCache>
            </c:numRef>
          </c:val>
          <c:extLst>
            <c:ext xmlns:c16="http://schemas.microsoft.com/office/drawing/2014/chart" uri="{C3380CC4-5D6E-409C-BE32-E72D297353CC}">
              <c16:uniqueId val="{00000003-1BE7-4E6C-B912-8F521752EA1A}"/>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1"/>
        <c:axPos val="b"/>
        <c:numFmt formatCode="General" sourceLinked="1"/>
        <c:majorTickMark val="out"/>
        <c:minorTickMark val="none"/>
        <c:tickLblPos val="nextTo"/>
        <c:crossAx val="1703745200"/>
        <c:crosses val="autoZero"/>
        <c:auto val="1"/>
        <c:lblAlgn val="ctr"/>
        <c:lblOffset val="100"/>
        <c:noMultiLvlLbl val="0"/>
      </c:catAx>
      <c:valAx>
        <c:axId val="1703745200"/>
        <c:scaling>
          <c:orientation val="minMax"/>
        </c:scaling>
        <c:delete val="1"/>
        <c:axPos val="l"/>
        <c:numFmt formatCode="0.00" sourceLinked="1"/>
        <c:majorTickMark val="out"/>
        <c:minorTickMark val="none"/>
        <c:tickLblPos val="nextTo"/>
        <c:crossAx val="159447449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80376737771"/>
          <c:y val="0"/>
          <c:w val="0.76583541619183637"/>
          <c:h val="0.51194854884469043"/>
        </c:manualLayout>
      </c:layout>
      <c:barChart>
        <c:barDir val="col"/>
        <c:grouping val="stacked"/>
        <c:varyColors val="0"/>
        <c:ser>
          <c:idx val="2"/>
          <c:order val="0"/>
          <c:tx>
            <c:strRef>
              <c:f>Sheet1!$G$1</c:f>
              <c:strCache>
                <c:ptCount val="1"/>
                <c:pt idx="0">
                  <c:v>Others</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Sheet1!$G$2:$G$17</c:f>
              <c:numCache>
                <c:formatCode>0.00%</c:formatCode>
                <c:ptCount val="16"/>
              </c:numCache>
            </c:numRef>
          </c:val>
          <c:extLst>
            <c:ext xmlns:c16="http://schemas.microsoft.com/office/drawing/2014/chart" uri="{C3380CC4-5D6E-409C-BE32-E72D297353CC}">
              <c16:uniqueId val="{00000000-73C1-4DB4-A801-12403708254D}"/>
            </c:ext>
          </c:extLst>
        </c:ser>
        <c:ser>
          <c:idx val="1"/>
          <c:order val="1"/>
          <c:tx>
            <c:strRef>
              <c:f>Sheet1!$F$1</c:f>
              <c:strCache>
                <c:ptCount val="1"/>
                <c:pt idx="0">
                  <c:v>Consumer Goods</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Sheet1!$F$2:$F$17</c:f>
              <c:numCache>
                <c:formatCode>0.00%</c:formatCode>
                <c:ptCount val="16"/>
              </c:numCache>
            </c:numRef>
          </c:val>
          <c:extLst>
            <c:ext xmlns:c16="http://schemas.microsoft.com/office/drawing/2014/chart" uri="{C3380CC4-5D6E-409C-BE32-E72D297353CC}">
              <c16:uniqueId val="{00000001-73C1-4DB4-A801-12403708254D}"/>
            </c:ext>
          </c:extLst>
        </c:ser>
        <c:ser>
          <c:idx val="9"/>
          <c:order val="2"/>
          <c:tx>
            <c:strRef>
              <c:f>Sheet1!$E$1</c:f>
              <c:strCache>
                <c:ptCount val="1"/>
                <c:pt idx="0">
                  <c:v>Automotive</c:v>
                </c:pt>
              </c:strCache>
            </c:strRef>
          </c:tx>
          <c:spPr>
            <a:solidFill>
              <a:schemeClr val="accent4">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0.34970000000000001</c:v>
                </c:pt>
                <c:pt idx="1">
                  <c:v>0.35220000000000001</c:v>
                </c:pt>
                <c:pt idx="2">
                  <c:v>0.33760000000000001</c:v>
                </c:pt>
                <c:pt idx="3">
                  <c:v>0.33950000000000002</c:v>
                </c:pt>
                <c:pt idx="4">
                  <c:v>0.35049999999999998</c:v>
                </c:pt>
                <c:pt idx="5">
                  <c:v>0.33179999999999998</c:v>
                </c:pt>
                <c:pt idx="6">
                  <c:v>0.32650000000000001</c:v>
                </c:pt>
                <c:pt idx="7">
                  <c:v>0.34239999999999998</c:v>
                </c:pt>
                <c:pt idx="8">
                  <c:v>0.33679999999999999</c:v>
                </c:pt>
                <c:pt idx="9">
                  <c:v>0.33950000000000002</c:v>
                </c:pt>
                <c:pt idx="10">
                  <c:v>0.33329999999999999</c:v>
                </c:pt>
                <c:pt idx="11">
                  <c:v>0.33389999999999997</c:v>
                </c:pt>
                <c:pt idx="12">
                  <c:v>0.33550000000000002</c:v>
                </c:pt>
                <c:pt idx="13">
                  <c:v>0.3377</c:v>
                </c:pt>
                <c:pt idx="14">
                  <c:v>0.33729999999999999</c:v>
                </c:pt>
                <c:pt idx="15">
                  <c:v>0.32769999999999999</c:v>
                </c:pt>
              </c:numCache>
            </c:numRef>
          </c:val>
          <c:extLst>
            <c:ext xmlns:c16="http://schemas.microsoft.com/office/drawing/2014/chart" uri="{C3380CC4-5D6E-409C-BE32-E72D297353CC}">
              <c16:uniqueId val="{00000002-73C1-4DB4-A801-12403708254D}"/>
            </c:ext>
          </c:extLst>
        </c:ser>
        <c:ser>
          <c:idx val="5"/>
          <c:order val="3"/>
          <c:tx>
            <c:strRef>
              <c:f>Sheet1!$D$1</c:f>
              <c:strCache>
                <c:ptCount val="1"/>
                <c:pt idx="0">
                  <c:v>Geotextile</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0.15509999999999999</c:v>
                </c:pt>
                <c:pt idx="1">
                  <c:v>0.15579999999999999</c:v>
                </c:pt>
                <c:pt idx="2">
                  <c:v>0.1565</c:v>
                </c:pt>
                <c:pt idx="3">
                  <c:v>0.15709999999999999</c:v>
                </c:pt>
                <c:pt idx="4">
                  <c:v>0.15720000000000001</c:v>
                </c:pt>
                <c:pt idx="5">
                  <c:v>0.1583</c:v>
                </c:pt>
                <c:pt idx="6">
                  <c:v>0.159</c:v>
                </c:pt>
                <c:pt idx="7">
                  <c:v>0.156</c:v>
                </c:pt>
                <c:pt idx="8">
                  <c:v>0.16020000000000001</c:v>
                </c:pt>
                <c:pt idx="9">
                  <c:v>0.16089999999999999</c:v>
                </c:pt>
                <c:pt idx="10">
                  <c:v>0.1648</c:v>
                </c:pt>
                <c:pt idx="11">
                  <c:v>0.16209999999999999</c:v>
                </c:pt>
                <c:pt idx="12">
                  <c:v>0.16239999999999999</c:v>
                </c:pt>
                <c:pt idx="13">
                  <c:v>0.16339999999999999</c:v>
                </c:pt>
                <c:pt idx="14">
                  <c:v>0.16400000000000001</c:v>
                </c:pt>
                <c:pt idx="15">
                  <c:v>0.16619999999999999</c:v>
                </c:pt>
              </c:numCache>
            </c:numRef>
          </c:val>
          <c:extLst>
            <c:ext xmlns:c16="http://schemas.microsoft.com/office/drawing/2014/chart" uri="{C3380CC4-5D6E-409C-BE32-E72D297353CC}">
              <c16:uniqueId val="{00000003-73C1-4DB4-A801-12403708254D}"/>
            </c:ext>
          </c:extLst>
        </c:ser>
        <c:ser>
          <c:idx val="6"/>
          <c:order val="4"/>
          <c:tx>
            <c:strRef>
              <c:f>Sheet1!$C$1</c:f>
              <c:strCache>
                <c:ptCount val="1"/>
                <c:pt idx="0">
                  <c:v>Raffia</c:v>
                </c:pt>
              </c:strCache>
            </c:strRef>
          </c:tx>
          <c:spPr>
            <a:solidFill>
              <a:schemeClr val="accent1">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0.2122</c:v>
                </c:pt>
                <c:pt idx="1">
                  <c:v>0.2175</c:v>
                </c:pt>
                <c:pt idx="2">
                  <c:v>0.21690000000000001</c:v>
                </c:pt>
                <c:pt idx="3">
                  <c:v>0.21790000000000001</c:v>
                </c:pt>
                <c:pt idx="4">
                  <c:v>0.2117</c:v>
                </c:pt>
                <c:pt idx="5">
                  <c:v>0.21840000000000001</c:v>
                </c:pt>
                <c:pt idx="6">
                  <c:v>0.21859999999999999</c:v>
                </c:pt>
                <c:pt idx="7">
                  <c:v>0.21759999999999999</c:v>
                </c:pt>
                <c:pt idx="8">
                  <c:v>0.21909999999999999</c:v>
                </c:pt>
                <c:pt idx="9">
                  <c:v>0.21940000000000001</c:v>
                </c:pt>
                <c:pt idx="10">
                  <c:v>0.21590000000000001</c:v>
                </c:pt>
                <c:pt idx="11">
                  <c:v>0.2198</c:v>
                </c:pt>
                <c:pt idx="12">
                  <c:v>0.22059999999999999</c:v>
                </c:pt>
                <c:pt idx="13">
                  <c:v>0.2203</c:v>
                </c:pt>
                <c:pt idx="14">
                  <c:v>0.2205</c:v>
                </c:pt>
                <c:pt idx="15">
                  <c:v>0.22770000000000001</c:v>
                </c:pt>
              </c:numCache>
            </c:numRef>
          </c:val>
          <c:extLst>
            <c:ext xmlns:c16="http://schemas.microsoft.com/office/drawing/2014/chart" uri="{C3380CC4-5D6E-409C-BE32-E72D297353CC}">
              <c16:uniqueId val="{00000004-73C1-4DB4-A801-12403708254D}"/>
            </c:ext>
          </c:extLst>
        </c:ser>
        <c:ser>
          <c:idx val="0"/>
          <c:order val="5"/>
          <c:tx>
            <c:strRef>
              <c:f>Sheet1!$B$1</c:f>
              <c:strCache>
                <c:ptCount val="1"/>
                <c:pt idx="0">
                  <c:v>Packaging</c:v>
                </c:pt>
              </c:strCache>
            </c:strRef>
          </c:tx>
          <c:spPr>
            <a:solidFill>
              <a:schemeClr val="accent2">
                <a:lumMod val="60000"/>
                <a:lumOff val="4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0.28310000000000002</c:v>
                </c:pt>
                <c:pt idx="1">
                  <c:v>0.27450000000000002</c:v>
                </c:pt>
                <c:pt idx="2">
                  <c:v>0.28899999999999998</c:v>
                </c:pt>
                <c:pt idx="3">
                  <c:v>0.28549999999999998</c:v>
                </c:pt>
                <c:pt idx="4">
                  <c:v>0.28070000000000001</c:v>
                </c:pt>
                <c:pt idx="5">
                  <c:v>0.29149999999999998</c:v>
                </c:pt>
                <c:pt idx="6">
                  <c:v>0.2959</c:v>
                </c:pt>
                <c:pt idx="7">
                  <c:v>0.28389999999999999</c:v>
                </c:pt>
                <c:pt idx="8">
                  <c:v>0.2838</c:v>
                </c:pt>
                <c:pt idx="9">
                  <c:v>0.28029999999999999</c:v>
                </c:pt>
                <c:pt idx="10">
                  <c:v>0.28599999999999998</c:v>
                </c:pt>
                <c:pt idx="11">
                  <c:v>0.28420000000000001</c:v>
                </c:pt>
                <c:pt idx="12">
                  <c:v>0.28149999999999997</c:v>
                </c:pt>
                <c:pt idx="13">
                  <c:v>0.27860000000000001</c:v>
                </c:pt>
                <c:pt idx="14">
                  <c:v>0.2782</c:v>
                </c:pt>
                <c:pt idx="15">
                  <c:v>0.27839999999999998</c:v>
                </c:pt>
              </c:numCache>
            </c:numRef>
          </c:val>
          <c:extLst>
            <c:ext xmlns:c16="http://schemas.microsoft.com/office/drawing/2014/chart" uri="{C3380CC4-5D6E-409C-BE32-E72D297353CC}">
              <c16:uniqueId val="{00000005-73C1-4DB4-A801-12403708254D}"/>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1"/>
        <c:axPos val="b"/>
        <c:numFmt formatCode="General" sourceLinked="1"/>
        <c:majorTickMark val="out"/>
        <c:minorTickMark val="none"/>
        <c:tickLblPos val="nextTo"/>
        <c:crossAx val="1703745200"/>
        <c:crosses val="autoZero"/>
        <c:auto val="1"/>
        <c:lblAlgn val="ctr"/>
        <c:lblOffset val="100"/>
        <c:noMultiLvlLbl val="0"/>
      </c:catAx>
      <c:valAx>
        <c:axId val="1703745200"/>
        <c:scaling>
          <c:orientation val="minMax"/>
        </c:scaling>
        <c:delete val="1"/>
        <c:axPos val="l"/>
        <c:numFmt formatCode="0.00%" sourceLinked="1"/>
        <c:majorTickMark val="out"/>
        <c:minorTickMark val="none"/>
        <c:tickLblPos val="nextTo"/>
        <c:crossAx val="159447449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80376737771"/>
          <c:y val="0"/>
          <c:w val="0.76583541619183637"/>
          <c:h val="0.51194854884469043"/>
        </c:manualLayout>
      </c:layout>
      <c:barChart>
        <c:barDir val="col"/>
        <c:grouping val="stacked"/>
        <c:varyColors val="0"/>
        <c:ser>
          <c:idx val="2"/>
          <c:order val="0"/>
          <c:tx>
            <c:strRef>
              <c:f>Sheet1!$G$1</c:f>
              <c:strCache>
                <c:ptCount val="1"/>
                <c:pt idx="0">
                  <c:v>Others</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Sheet1!$G$2:$G$17</c:f>
              <c:numCache>
                <c:formatCode>0.00%</c:formatCode>
                <c:ptCount val="16"/>
              </c:numCache>
            </c:numRef>
          </c:val>
          <c:extLst>
            <c:ext xmlns:c16="http://schemas.microsoft.com/office/drawing/2014/chart" uri="{C3380CC4-5D6E-409C-BE32-E72D297353CC}">
              <c16:uniqueId val="{00000000-3959-462C-9BBB-0F148755D4CB}"/>
            </c:ext>
          </c:extLst>
        </c:ser>
        <c:ser>
          <c:idx val="1"/>
          <c:order val="1"/>
          <c:tx>
            <c:strRef>
              <c:f>Sheet1!$F$1</c:f>
              <c:strCache>
                <c:ptCount val="1"/>
                <c:pt idx="0">
                  <c:v>Consumer Goods</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Sheet1!$F$2:$F$17</c:f>
              <c:numCache>
                <c:formatCode>0.00%</c:formatCode>
                <c:ptCount val="16"/>
              </c:numCache>
            </c:numRef>
          </c:val>
          <c:extLst>
            <c:ext xmlns:c16="http://schemas.microsoft.com/office/drawing/2014/chart" uri="{C3380CC4-5D6E-409C-BE32-E72D297353CC}">
              <c16:uniqueId val="{00000001-3959-462C-9BBB-0F148755D4CB}"/>
            </c:ext>
          </c:extLst>
        </c:ser>
        <c:ser>
          <c:idx val="9"/>
          <c:order val="2"/>
          <c:tx>
            <c:strRef>
              <c:f>Sheet1!$E$1</c:f>
              <c:strCache>
                <c:ptCount val="1"/>
                <c:pt idx="0">
                  <c:v>Automotive</c:v>
                </c:pt>
              </c:strCache>
            </c:strRef>
          </c:tx>
          <c:spPr>
            <a:solidFill>
              <a:schemeClr val="accent4">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0.19070000000000001</c:v>
                </c:pt>
                <c:pt idx="1">
                  <c:v>0.187</c:v>
                </c:pt>
                <c:pt idx="2">
                  <c:v>0.1951</c:v>
                </c:pt>
                <c:pt idx="3">
                  <c:v>0.19320000000000001</c:v>
                </c:pt>
                <c:pt idx="4">
                  <c:v>0.2021</c:v>
                </c:pt>
                <c:pt idx="5">
                  <c:v>0.19900000000000001</c:v>
                </c:pt>
                <c:pt idx="6">
                  <c:v>0.2046</c:v>
                </c:pt>
                <c:pt idx="7">
                  <c:v>0.20269999999999999</c:v>
                </c:pt>
                <c:pt idx="8">
                  <c:v>0.20849999999999999</c:v>
                </c:pt>
                <c:pt idx="9">
                  <c:v>0.2087</c:v>
                </c:pt>
                <c:pt idx="10">
                  <c:v>0.21010000000000001</c:v>
                </c:pt>
                <c:pt idx="11">
                  <c:v>0.2114</c:v>
                </c:pt>
                <c:pt idx="12">
                  <c:v>0.2147</c:v>
                </c:pt>
                <c:pt idx="13">
                  <c:v>0.2142</c:v>
                </c:pt>
                <c:pt idx="14">
                  <c:v>0.2175</c:v>
                </c:pt>
                <c:pt idx="15">
                  <c:v>0.21890000000000001</c:v>
                </c:pt>
              </c:numCache>
            </c:numRef>
          </c:val>
          <c:extLst>
            <c:ext xmlns:c16="http://schemas.microsoft.com/office/drawing/2014/chart" uri="{C3380CC4-5D6E-409C-BE32-E72D297353CC}">
              <c16:uniqueId val="{00000002-3959-462C-9BBB-0F148755D4CB}"/>
            </c:ext>
          </c:extLst>
        </c:ser>
        <c:ser>
          <c:idx val="5"/>
          <c:order val="3"/>
          <c:tx>
            <c:strRef>
              <c:f>Sheet1!$D$1</c:f>
              <c:strCache>
                <c:ptCount val="1"/>
                <c:pt idx="0">
                  <c:v>Geotextile</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0.12379999999999999</c:v>
                </c:pt>
                <c:pt idx="1">
                  <c:v>0.12470000000000001</c:v>
                </c:pt>
                <c:pt idx="2">
                  <c:v>0.12429999999999999</c:v>
                </c:pt>
                <c:pt idx="3">
                  <c:v>0.12509999999999999</c:v>
                </c:pt>
                <c:pt idx="4">
                  <c:v>0.1235</c:v>
                </c:pt>
                <c:pt idx="5">
                  <c:v>0.126</c:v>
                </c:pt>
                <c:pt idx="6">
                  <c:v>0.12429999999999999</c:v>
                </c:pt>
                <c:pt idx="7">
                  <c:v>0.12859999999999999</c:v>
                </c:pt>
                <c:pt idx="8">
                  <c:v>0.12509999999999999</c:v>
                </c:pt>
                <c:pt idx="9">
                  <c:v>0.1293</c:v>
                </c:pt>
                <c:pt idx="10">
                  <c:v>0.12809999999999999</c:v>
                </c:pt>
                <c:pt idx="11">
                  <c:v>0.12909999999999999</c:v>
                </c:pt>
                <c:pt idx="12">
                  <c:v>0.12889999999999999</c:v>
                </c:pt>
                <c:pt idx="13">
                  <c:v>0.1308</c:v>
                </c:pt>
                <c:pt idx="14">
                  <c:v>0.1298</c:v>
                </c:pt>
                <c:pt idx="15">
                  <c:v>0.13020000000000001</c:v>
                </c:pt>
              </c:numCache>
            </c:numRef>
          </c:val>
          <c:extLst>
            <c:ext xmlns:c16="http://schemas.microsoft.com/office/drawing/2014/chart" uri="{C3380CC4-5D6E-409C-BE32-E72D297353CC}">
              <c16:uniqueId val="{00000003-3959-462C-9BBB-0F148755D4CB}"/>
            </c:ext>
          </c:extLst>
        </c:ser>
        <c:ser>
          <c:idx val="6"/>
          <c:order val="4"/>
          <c:tx>
            <c:strRef>
              <c:f>Sheet1!$C$1</c:f>
              <c:strCache>
                <c:ptCount val="1"/>
                <c:pt idx="0">
                  <c:v>Raffia</c:v>
                </c:pt>
              </c:strCache>
            </c:strRef>
          </c:tx>
          <c:spPr>
            <a:solidFill>
              <a:schemeClr val="accent1">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0.1762</c:v>
                </c:pt>
                <c:pt idx="1">
                  <c:v>0.18179999999999999</c:v>
                </c:pt>
                <c:pt idx="2">
                  <c:v>0.1769</c:v>
                </c:pt>
                <c:pt idx="3">
                  <c:v>0.1807</c:v>
                </c:pt>
                <c:pt idx="4">
                  <c:v>0.17610000000000001</c:v>
                </c:pt>
                <c:pt idx="5">
                  <c:v>0.17949999999999999</c:v>
                </c:pt>
                <c:pt idx="6">
                  <c:v>0.17829999999999999</c:v>
                </c:pt>
                <c:pt idx="7">
                  <c:v>0.17860000000000001</c:v>
                </c:pt>
                <c:pt idx="8">
                  <c:v>0.17899999999999999</c:v>
                </c:pt>
                <c:pt idx="9">
                  <c:v>0.1772</c:v>
                </c:pt>
                <c:pt idx="10">
                  <c:v>0.1797</c:v>
                </c:pt>
                <c:pt idx="11">
                  <c:v>0.18</c:v>
                </c:pt>
                <c:pt idx="12">
                  <c:v>0.17949999999999999</c:v>
                </c:pt>
                <c:pt idx="13">
                  <c:v>0.1807</c:v>
                </c:pt>
                <c:pt idx="14">
                  <c:v>0.18099999999999999</c:v>
                </c:pt>
                <c:pt idx="15">
                  <c:v>0.18179999999999999</c:v>
                </c:pt>
              </c:numCache>
            </c:numRef>
          </c:val>
          <c:extLst>
            <c:ext xmlns:c16="http://schemas.microsoft.com/office/drawing/2014/chart" uri="{C3380CC4-5D6E-409C-BE32-E72D297353CC}">
              <c16:uniqueId val="{00000004-3959-462C-9BBB-0F148755D4CB}"/>
            </c:ext>
          </c:extLst>
        </c:ser>
        <c:ser>
          <c:idx val="0"/>
          <c:order val="5"/>
          <c:tx>
            <c:strRef>
              <c:f>Sheet1!$B$1</c:f>
              <c:strCache>
                <c:ptCount val="1"/>
                <c:pt idx="0">
                  <c:v>Packaging</c:v>
                </c:pt>
              </c:strCache>
            </c:strRef>
          </c:tx>
          <c:spPr>
            <a:solidFill>
              <a:schemeClr val="accent2">
                <a:lumMod val="60000"/>
                <a:lumOff val="4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0.50919999999999999</c:v>
                </c:pt>
                <c:pt idx="1">
                  <c:v>0.50649999999999995</c:v>
                </c:pt>
                <c:pt idx="2">
                  <c:v>0.50370000000000004</c:v>
                </c:pt>
                <c:pt idx="3">
                  <c:v>0.501</c:v>
                </c:pt>
                <c:pt idx="4">
                  <c:v>0.49819999999999998</c:v>
                </c:pt>
                <c:pt idx="5">
                  <c:v>0.4955</c:v>
                </c:pt>
                <c:pt idx="6">
                  <c:v>0.49280000000000002</c:v>
                </c:pt>
                <c:pt idx="7">
                  <c:v>0.49009999999999998</c:v>
                </c:pt>
                <c:pt idx="8">
                  <c:v>0.4874</c:v>
                </c:pt>
                <c:pt idx="9">
                  <c:v>0.48480000000000001</c:v>
                </c:pt>
                <c:pt idx="10">
                  <c:v>0.48209999999999997</c:v>
                </c:pt>
                <c:pt idx="11">
                  <c:v>0.47949999999999998</c:v>
                </c:pt>
                <c:pt idx="12">
                  <c:v>0.47689999999999999</c:v>
                </c:pt>
                <c:pt idx="13">
                  <c:v>0.4743</c:v>
                </c:pt>
                <c:pt idx="14">
                  <c:v>0.47170000000000001</c:v>
                </c:pt>
                <c:pt idx="15">
                  <c:v>0.46910000000000002</c:v>
                </c:pt>
              </c:numCache>
            </c:numRef>
          </c:val>
          <c:extLst>
            <c:ext xmlns:c16="http://schemas.microsoft.com/office/drawing/2014/chart" uri="{C3380CC4-5D6E-409C-BE32-E72D297353CC}">
              <c16:uniqueId val="{00000005-3959-462C-9BBB-0F148755D4CB}"/>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1"/>
        <c:axPos val="b"/>
        <c:numFmt formatCode="General" sourceLinked="1"/>
        <c:majorTickMark val="out"/>
        <c:minorTickMark val="none"/>
        <c:tickLblPos val="nextTo"/>
        <c:crossAx val="1703745200"/>
        <c:crosses val="autoZero"/>
        <c:auto val="1"/>
        <c:lblAlgn val="ctr"/>
        <c:lblOffset val="100"/>
        <c:noMultiLvlLbl val="0"/>
      </c:catAx>
      <c:valAx>
        <c:axId val="1703745200"/>
        <c:scaling>
          <c:orientation val="minMax"/>
        </c:scaling>
        <c:delete val="1"/>
        <c:axPos val="l"/>
        <c:numFmt formatCode="0.00%" sourceLinked="1"/>
        <c:majorTickMark val="out"/>
        <c:minorTickMark val="none"/>
        <c:tickLblPos val="nextTo"/>
        <c:crossAx val="159447449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80376737771"/>
          <c:y val="0"/>
          <c:w val="0.76583541619183637"/>
          <c:h val="0.51194854884469043"/>
        </c:manualLayout>
      </c:layout>
      <c:barChart>
        <c:barDir val="col"/>
        <c:grouping val="stacked"/>
        <c:varyColors val="0"/>
        <c:ser>
          <c:idx val="2"/>
          <c:order val="0"/>
          <c:tx>
            <c:strRef>
              <c:f>Sheet1!$G$1</c:f>
              <c:strCache>
                <c:ptCount val="1"/>
                <c:pt idx="0">
                  <c:v>Others</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Sheet1!$G$2:$G$17</c:f>
              <c:numCache>
                <c:formatCode>0.00%</c:formatCode>
                <c:ptCount val="16"/>
              </c:numCache>
            </c:numRef>
          </c:val>
          <c:extLst>
            <c:ext xmlns:c16="http://schemas.microsoft.com/office/drawing/2014/chart" uri="{C3380CC4-5D6E-409C-BE32-E72D297353CC}">
              <c16:uniqueId val="{00000000-9172-4227-A3E4-7C9ACF8131AE}"/>
            </c:ext>
          </c:extLst>
        </c:ser>
        <c:ser>
          <c:idx val="1"/>
          <c:order val="1"/>
          <c:tx>
            <c:strRef>
              <c:f>Sheet1!$F$1</c:f>
              <c:strCache>
                <c:ptCount val="1"/>
                <c:pt idx="0">
                  <c:v>Consumer Goods</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Sheet1!$F$2:$F$17</c:f>
              <c:numCache>
                <c:formatCode>0.00%</c:formatCode>
                <c:ptCount val="16"/>
              </c:numCache>
            </c:numRef>
          </c:val>
          <c:extLst>
            <c:ext xmlns:c16="http://schemas.microsoft.com/office/drawing/2014/chart" uri="{C3380CC4-5D6E-409C-BE32-E72D297353CC}">
              <c16:uniqueId val="{00000001-9172-4227-A3E4-7C9ACF8131AE}"/>
            </c:ext>
          </c:extLst>
        </c:ser>
        <c:ser>
          <c:idx val="9"/>
          <c:order val="2"/>
          <c:tx>
            <c:strRef>
              <c:f>Sheet1!$E$1</c:f>
              <c:strCache>
                <c:ptCount val="1"/>
                <c:pt idx="0">
                  <c:v>Automotive</c:v>
                </c:pt>
              </c:strCache>
            </c:strRef>
          </c:tx>
          <c:spPr>
            <a:solidFill>
              <a:schemeClr val="accent4">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8.5772098038499944E-2</c:v>
                </c:pt>
                <c:pt idx="1">
                  <c:v>8.5754283324282587E-2</c:v>
                </c:pt>
                <c:pt idx="2">
                  <c:v>8.3689354509273284E-2</c:v>
                </c:pt>
                <c:pt idx="3">
                  <c:v>8.2881803332871873E-2</c:v>
                </c:pt>
                <c:pt idx="4">
                  <c:v>8.1196568624018917E-2</c:v>
                </c:pt>
                <c:pt idx="5">
                  <c:v>7.9928906857893223E-2</c:v>
                </c:pt>
                <c:pt idx="6">
                  <c:v>8.2703361568413958E-2</c:v>
                </c:pt>
                <c:pt idx="7">
                  <c:v>7.7242201568506585E-2</c:v>
                </c:pt>
                <c:pt idx="8">
                  <c:v>7.8626606259897258E-2</c:v>
                </c:pt>
                <c:pt idx="9">
                  <c:v>7.9921339216267984E-2</c:v>
                </c:pt>
                <c:pt idx="10">
                  <c:v>7.3373909804046678E-2</c:v>
                </c:pt>
                <c:pt idx="11">
                  <c:v>7.0844792158930026E-2</c:v>
                </c:pt>
                <c:pt idx="12">
                  <c:v>7.5605498042143893E-2</c:v>
                </c:pt>
                <c:pt idx="13">
                  <c:v>6.9505618039586659E-2</c:v>
                </c:pt>
                <c:pt idx="14">
                  <c:v>7.1950722745565909E-2</c:v>
                </c:pt>
                <c:pt idx="15">
                  <c:v>6.6926756863279868E-2</c:v>
                </c:pt>
              </c:numCache>
            </c:numRef>
          </c:val>
          <c:extLst>
            <c:ext xmlns:c16="http://schemas.microsoft.com/office/drawing/2014/chart" uri="{C3380CC4-5D6E-409C-BE32-E72D297353CC}">
              <c16:uniqueId val="{00000002-9172-4227-A3E4-7C9ACF8131AE}"/>
            </c:ext>
          </c:extLst>
        </c:ser>
        <c:ser>
          <c:idx val="5"/>
          <c:order val="3"/>
          <c:tx>
            <c:strRef>
              <c:f>Sheet1!$D$1</c:f>
              <c:strCache>
                <c:ptCount val="1"/>
                <c:pt idx="0">
                  <c:v>Geotextile</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7.0602019608500002E-2</c:v>
                </c:pt>
                <c:pt idx="1">
                  <c:v>7.0741237260680004E-2</c:v>
                </c:pt>
                <c:pt idx="2">
                  <c:v>7.1346227843636006E-2</c:v>
                </c:pt>
                <c:pt idx="3">
                  <c:v>7.1718331961204002E-2</c:v>
                </c:pt>
                <c:pt idx="4">
                  <c:v>7.2004360787720004E-2</c:v>
                </c:pt>
                <c:pt idx="5">
                  <c:v>7.2625401963400005E-2</c:v>
                </c:pt>
                <c:pt idx="6">
                  <c:v>7.2834644313908001E-2</c:v>
                </c:pt>
                <c:pt idx="7">
                  <c:v>7.320674843147601E-2</c:v>
                </c:pt>
                <c:pt idx="8">
                  <c:v>7.3578852549044005E-2</c:v>
                </c:pt>
                <c:pt idx="9">
                  <c:v>7.3509566666120005E-2</c:v>
                </c:pt>
                <c:pt idx="10">
                  <c:v>7.4323060784179995E-2</c:v>
                </c:pt>
                <c:pt idx="11">
                  <c:v>7.6951649017480001E-2</c:v>
                </c:pt>
                <c:pt idx="12">
                  <c:v>7.0672690193159998E-2</c:v>
                </c:pt>
                <c:pt idx="13">
                  <c:v>7.5439373136884008E-2</c:v>
                </c:pt>
                <c:pt idx="14">
                  <c:v>7.5811477254452003E-2</c:v>
                </c:pt>
                <c:pt idx="15">
                  <c:v>7.6183581372019998E-2</c:v>
                </c:pt>
              </c:numCache>
            </c:numRef>
          </c:val>
          <c:extLst>
            <c:ext xmlns:c16="http://schemas.microsoft.com/office/drawing/2014/chart" uri="{C3380CC4-5D6E-409C-BE32-E72D297353CC}">
              <c16:uniqueId val="{00000003-9172-4227-A3E4-7C9ACF8131AE}"/>
            </c:ext>
          </c:extLst>
        </c:ser>
        <c:ser>
          <c:idx val="6"/>
          <c:order val="4"/>
          <c:tx>
            <c:strRef>
              <c:f>Sheet1!$C$1</c:f>
              <c:strCache>
                <c:ptCount val="1"/>
                <c:pt idx="0">
                  <c:v>Raffia</c:v>
                </c:pt>
              </c:strCache>
            </c:strRef>
          </c:tx>
          <c:spPr>
            <a:solidFill>
              <a:schemeClr val="accent1">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0.2426623529412</c:v>
                </c:pt>
                <c:pt idx="1">
                  <c:v>0.24253742058823738</c:v>
                </c:pt>
                <c:pt idx="2">
                  <c:v>0.24290860588235469</c:v>
                </c:pt>
                <c:pt idx="3">
                  <c:v>0.24279791176471999</c:v>
                </c:pt>
                <c:pt idx="4">
                  <c:v>0.243650976470589</c:v>
                </c:pt>
                <c:pt idx="5">
                  <c:v>0.2440221617647067</c:v>
                </c:pt>
                <c:pt idx="6">
                  <c:v>0.24022161764707001</c:v>
                </c:pt>
                <c:pt idx="7">
                  <c:v>0.24476453235294135</c:v>
                </c:pt>
                <c:pt idx="8">
                  <c:v>0.24513571764705869</c:v>
                </c:pt>
                <c:pt idx="9">
                  <c:v>0.24069029411760001</c:v>
                </c:pt>
                <c:pt idx="10">
                  <c:v>0.24587808823529336</c:v>
                </c:pt>
                <c:pt idx="11">
                  <c:v>0.24249273529411</c:v>
                </c:pt>
                <c:pt idx="12">
                  <c:v>0.24620458823527999</c:v>
                </c:pt>
                <c:pt idx="13">
                  <c:v>0.24699164411764535</c:v>
                </c:pt>
                <c:pt idx="14">
                  <c:v>0.24362829411763001</c:v>
                </c:pt>
                <c:pt idx="15">
                  <c:v>0.24773401470588002</c:v>
                </c:pt>
              </c:numCache>
            </c:numRef>
          </c:val>
          <c:extLst>
            <c:ext xmlns:c16="http://schemas.microsoft.com/office/drawing/2014/chart" uri="{C3380CC4-5D6E-409C-BE32-E72D297353CC}">
              <c16:uniqueId val="{00000004-9172-4227-A3E4-7C9ACF8131AE}"/>
            </c:ext>
          </c:extLst>
        </c:ser>
        <c:ser>
          <c:idx val="0"/>
          <c:order val="5"/>
          <c:tx>
            <c:strRef>
              <c:f>Sheet1!$B$1</c:f>
              <c:strCache>
                <c:ptCount val="1"/>
                <c:pt idx="0">
                  <c:v>Packaging</c:v>
                </c:pt>
              </c:strCache>
            </c:strRef>
          </c:tx>
          <c:spPr>
            <a:solidFill>
              <a:schemeClr val="accent2">
                <a:lumMod val="60000"/>
                <a:lumOff val="4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0.60096352941180009</c:v>
                </c:pt>
                <c:pt idx="1">
                  <c:v>0.60096705882680002</c:v>
                </c:pt>
                <c:pt idx="2">
                  <c:v>0.6020558117647361</c:v>
                </c:pt>
                <c:pt idx="3">
                  <c:v>0.60260195294120411</c:v>
                </c:pt>
                <c:pt idx="4">
                  <c:v>0.60314809411767212</c:v>
                </c:pt>
                <c:pt idx="5">
                  <c:v>0.60342352941400001</c:v>
                </c:pt>
                <c:pt idx="6">
                  <c:v>0.60424037647060813</c:v>
                </c:pt>
                <c:pt idx="7">
                  <c:v>0.60478651764707603</c:v>
                </c:pt>
                <c:pt idx="8">
                  <c:v>0.60265882354400002</c:v>
                </c:pt>
                <c:pt idx="9">
                  <c:v>0.60587880000001204</c:v>
                </c:pt>
                <c:pt idx="10">
                  <c:v>0.60642494117648005</c:v>
                </c:pt>
                <c:pt idx="11">
                  <c:v>0.60971082352948003</c:v>
                </c:pt>
                <c:pt idx="12">
                  <c:v>0.60751722352941606</c:v>
                </c:pt>
                <c:pt idx="13">
                  <c:v>0.60806336470588407</c:v>
                </c:pt>
                <c:pt idx="14">
                  <c:v>0.60860950588235208</c:v>
                </c:pt>
                <c:pt idx="15">
                  <c:v>0.60915564705882008</c:v>
                </c:pt>
              </c:numCache>
            </c:numRef>
          </c:val>
          <c:extLst>
            <c:ext xmlns:c16="http://schemas.microsoft.com/office/drawing/2014/chart" uri="{C3380CC4-5D6E-409C-BE32-E72D297353CC}">
              <c16:uniqueId val="{00000005-9172-4227-A3E4-7C9ACF8131AE}"/>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1"/>
        <c:axPos val="b"/>
        <c:numFmt formatCode="General" sourceLinked="1"/>
        <c:majorTickMark val="out"/>
        <c:minorTickMark val="none"/>
        <c:tickLblPos val="nextTo"/>
        <c:crossAx val="1703745200"/>
        <c:crosses val="autoZero"/>
        <c:auto val="1"/>
        <c:lblAlgn val="ctr"/>
        <c:lblOffset val="100"/>
        <c:noMultiLvlLbl val="0"/>
      </c:catAx>
      <c:valAx>
        <c:axId val="1703745200"/>
        <c:scaling>
          <c:orientation val="minMax"/>
        </c:scaling>
        <c:delete val="1"/>
        <c:axPos val="l"/>
        <c:numFmt formatCode="0.00%" sourceLinked="1"/>
        <c:majorTickMark val="out"/>
        <c:minorTickMark val="none"/>
        <c:tickLblPos val="nextTo"/>
        <c:crossAx val="159447449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80376737771"/>
          <c:y val="0"/>
          <c:w val="0.76583541619183637"/>
          <c:h val="0.51194854884469043"/>
        </c:manualLayout>
      </c:layout>
      <c:barChart>
        <c:barDir val="col"/>
        <c:grouping val="stacked"/>
        <c:varyColors val="0"/>
        <c:ser>
          <c:idx val="9"/>
          <c:order val="2"/>
          <c:tx>
            <c:strRef>
              <c:f>Sheet1!$E$1</c:f>
              <c:strCache>
                <c:ptCount val="1"/>
                <c:pt idx="0">
                  <c:v>Others</c:v>
                </c:pt>
              </c:strCache>
            </c:strRef>
          </c:tx>
          <c:spPr>
            <a:solidFill>
              <a:schemeClr val="accent4">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5.6400000000000006E-2</c:v>
                </c:pt>
                <c:pt idx="1">
                  <c:v>6.5243106383884086E-2</c:v>
                </c:pt>
                <c:pt idx="2">
                  <c:v>6.4862066488016179E-2</c:v>
                </c:pt>
                <c:pt idx="3">
                  <c:v>6.0410504650426411E-2</c:v>
                </c:pt>
                <c:pt idx="4">
                  <c:v>5.3834854053415038E-2</c:v>
                </c:pt>
                <c:pt idx="5">
                  <c:v>6.8453008405495619E-2</c:v>
                </c:pt>
                <c:pt idx="6">
                  <c:v>7.1964996101600009E-2</c:v>
                </c:pt>
                <c:pt idx="7">
                  <c:v>6.2709193077713943E-2</c:v>
                </c:pt>
                <c:pt idx="8">
                  <c:v>6.2170584382940208E-2</c:v>
                </c:pt>
                <c:pt idx="9">
                  <c:v>6.1732013085431414E-2</c:v>
                </c:pt>
                <c:pt idx="10">
                  <c:v>6.121845937487036E-2</c:v>
                </c:pt>
                <c:pt idx="11">
                  <c:v>6.0688228616580298E-2</c:v>
                </c:pt>
                <c:pt idx="12">
                  <c:v>6.0141294365746223E-2</c:v>
                </c:pt>
                <c:pt idx="13">
                  <c:v>5.9577629763819751E-2</c:v>
                </c:pt>
                <c:pt idx="14">
                  <c:v>5.8997207537883511E-2</c:v>
                </c:pt>
                <c:pt idx="15">
                  <c:v>5.8399999999999896E-2</c:v>
                </c:pt>
              </c:numCache>
            </c:numRef>
          </c:val>
          <c:extLst>
            <c:ext xmlns:c16="http://schemas.microsoft.com/office/drawing/2014/chart" uri="{C3380CC4-5D6E-409C-BE32-E72D297353CC}">
              <c16:uniqueId val="{00000003-930C-47AC-BDAC-89760735E491}"/>
            </c:ext>
          </c:extLst>
        </c:ser>
        <c:ser>
          <c:idx val="5"/>
          <c:order val="3"/>
          <c:tx>
            <c:strRef>
              <c:f>Sheet1!$D$1</c:f>
              <c:strCache>
                <c:ptCount val="1"/>
                <c:pt idx="0">
                  <c:v>Furniture</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0.14910000000000001</c:v>
                </c:pt>
                <c:pt idx="1">
                  <c:v>0.14827550368321771</c:v>
                </c:pt>
                <c:pt idx="2">
                  <c:v>0.14745556668351376</c:v>
                </c:pt>
                <c:pt idx="3">
                  <c:v>0.14664016378868072</c:v>
                </c:pt>
                <c:pt idx="4">
                  <c:v>0.14582926992593007</c:v>
                </c:pt>
                <c:pt idx="5">
                  <c:v>0.14502286016112131</c:v>
                </c:pt>
                <c:pt idx="6">
                  <c:v>0.14422090969799534</c:v>
                </c:pt>
                <c:pt idx="7">
                  <c:v>0.1434233938774119</c:v>
                </c:pt>
                <c:pt idx="8">
                  <c:v>0.14263028817659132</c:v>
                </c:pt>
                <c:pt idx="9">
                  <c:v>0.14184156820836061</c:v>
                </c:pt>
                <c:pt idx="10">
                  <c:v>0.14105720972040336</c:v>
                </c:pt>
                <c:pt idx="11">
                  <c:v>0.1402771885945143</c:v>
                </c:pt>
                <c:pt idx="12">
                  <c:v>0.13950148084585728</c:v>
                </c:pt>
                <c:pt idx="13">
                  <c:v>0.13873006262222826</c:v>
                </c:pt>
                <c:pt idx="14">
                  <c:v>0.13796291020332144</c:v>
                </c:pt>
                <c:pt idx="15">
                  <c:v>0.13720000000000013</c:v>
                </c:pt>
              </c:numCache>
            </c:numRef>
          </c:val>
          <c:extLst>
            <c:ext xmlns:c16="http://schemas.microsoft.com/office/drawing/2014/chart" uri="{C3380CC4-5D6E-409C-BE32-E72D297353CC}">
              <c16:uniqueId val="{00000002-930C-47AC-BDAC-89760735E491}"/>
            </c:ext>
          </c:extLst>
        </c:ser>
        <c:ser>
          <c:idx val="6"/>
          <c:order val="4"/>
          <c:tx>
            <c:strRef>
              <c:f>Sheet1!$C$1</c:f>
              <c:strCache>
                <c:ptCount val="1"/>
                <c:pt idx="0">
                  <c:v>Consumer Goods</c:v>
                </c:pt>
              </c:strCache>
            </c:strRef>
          </c:tx>
          <c:spPr>
            <a:solidFill>
              <a:schemeClr val="accent1">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0.38919999999999999</c:v>
                </c:pt>
                <c:pt idx="1">
                  <c:v>0.38838138993289822</c:v>
                </c:pt>
                <c:pt idx="2">
                  <c:v>0.38756450166035444</c:v>
                </c:pt>
                <c:pt idx="3">
                  <c:v>0.38674933156089292</c:v>
                </c:pt>
                <c:pt idx="4">
                  <c:v>0.38593587602065493</c:v>
                </c:pt>
                <c:pt idx="5">
                  <c:v>0.38512413143338303</c:v>
                </c:pt>
                <c:pt idx="6">
                  <c:v>0.38431409420040463</c:v>
                </c:pt>
                <c:pt idx="7">
                  <c:v>0.38350576073061649</c:v>
                </c:pt>
                <c:pt idx="8">
                  <c:v>0.38269912744046852</c:v>
                </c:pt>
                <c:pt idx="9">
                  <c:v>0.38189419075394787</c:v>
                </c:pt>
                <c:pt idx="10">
                  <c:v>0.38109094710256342</c:v>
                </c:pt>
                <c:pt idx="11">
                  <c:v>0.38028939292532932</c:v>
                </c:pt>
                <c:pt idx="12">
                  <c:v>0.37948952466874997</c:v>
                </c:pt>
                <c:pt idx="13">
                  <c:v>0.37869133878680372</c:v>
                </c:pt>
                <c:pt idx="14">
                  <c:v>0.37789483174092725</c:v>
                </c:pt>
                <c:pt idx="15">
                  <c:v>0.3771000000000001</c:v>
                </c:pt>
              </c:numCache>
            </c:numRef>
          </c:val>
          <c:extLst>
            <c:ext xmlns:c16="http://schemas.microsoft.com/office/drawing/2014/chart" uri="{C3380CC4-5D6E-409C-BE32-E72D297353CC}">
              <c16:uniqueId val="{00000001-930C-47AC-BDAC-89760735E491}"/>
            </c:ext>
          </c:extLst>
        </c:ser>
        <c:ser>
          <c:idx val="0"/>
          <c:order val="5"/>
          <c:tx>
            <c:strRef>
              <c:f>Sheet1!$B$1</c:f>
              <c:strCache>
                <c:ptCount val="1"/>
                <c:pt idx="0">
                  <c:v>Automotive</c:v>
                </c:pt>
              </c:strCache>
            </c:strRef>
          </c:tx>
          <c:spPr>
            <a:solidFill>
              <a:schemeClr val="accent2">
                <a:lumMod val="60000"/>
                <a:lumOff val="4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0.40529999999999999</c:v>
                </c:pt>
                <c:pt idx="1">
                  <c:v>0.39809999999999995</c:v>
                </c:pt>
                <c:pt idx="2">
                  <c:v>0.40011786516811565</c:v>
                </c:pt>
                <c:pt idx="3">
                  <c:v>0.40620000000000001</c:v>
                </c:pt>
                <c:pt idx="4">
                  <c:v>0.41439999999999999</c:v>
                </c:pt>
                <c:pt idx="5">
                  <c:v>0.40139999999999998</c:v>
                </c:pt>
                <c:pt idx="6">
                  <c:v>0.39950000000000002</c:v>
                </c:pt>
                <c:pt idx="7">
                  <c:v>0.41036165231425764</c:v>
                </c:pt>
                <c:pt idx="8">
                  <c:v>0.41249999999999998</c:v>
                </c:pt>
                <c:pt idx="9">
                  <c:v>0.41453222795226013</c:v>
                </c:pt>
                <c:pt idx="10">
                  <c:v>0.41663338380216286</c:v>
                </c:pt>
                <c:pt idx="11">
                  <c:v>0.41874518986357601</c:v>
                </c:pt>
                <c:pt idx="12">
                  <c:v>0.42086770011964658</c:v>
                </c:pt>
                <c:pt idx="13">
                  <c:v>0.42300096882714816</c:v>
                </c:pt>
                <c:pt idx="14">
                  <c:v>0.42514505051786783</c:v>
                </c:pt>
                <c:pt idx="15">
                  <c:v>0.4272999999999999</c:v>
                </c:pt>
              </c:numCache>
            </c:numRef>
          </c:val>
          <c:extLst>
            <c:ext xmlns:c16="http://schemas.microsoft.com/office/drawing/2014/chart" uri="{C3380CC4-5D6E-409C-BE32-E72D297353CC}">
              <c16:uniqueId val="{00000000-930C-47AC-BDAC-89760735E491}"/>
            </c:ext>
          </c:extLst>
        </c:ser>
        <c:dLbls>
          <c:showLegendKey val="0"/>
          <c:showVal val="0"/>
          <c:showCatName val="0"/>
          <c:showSerName val="0"/>
          <c:showPercent val="0"/>
          <c:showBubbleSize val="0"/>
        </c:dLbls>
        <c:gapWidth val="150"/>
        <c:overlap val="100"/>
        <c:axId val="1594474496"/>
        <c:axId val="1703745200"/>
        <c:extLst>
          <c:ext xmlns:c15="http://schemas.microsoft.com/office/drawing/2012/chart" uri="{02D57815-91ED-43cb-92C2-25804820EDAC}">
            <c15:filteredBarSeries>
              <c15:ser>
                <c:idx val="2"/>
                <c:order val="0"/>
                <c:tx>
                  <c:strRef>
                    <c:extLst>
                      <c:ext uri="{02D57815-91ED-43cb-92C2-25804820EDAC}">
                        <c15:formulaRef>
                          <c15:sqref>Sheet1!#REF!</c15:sqref>
                        </c15:formulaRef>
                      </c:ext>
                    </c:extLst>
                    <c:strCache>
                      <c:ptCount val="1"/>
                      <c:pt idx="0">
                        <c:v>#REF!</c:v>
                      </c:pt>
                    </c:strCache>
                  </c:strRef>
                </c:tx>
                <c:spPr>
                  <a:solidFill>
                    <a:schemeClr val="accent3"/>
                  </a:solidFill>
                  <a:ln>
                    <a:noFill/>
                  </a:ln>
                  <a:effectLst/>
                </c:spPr>
                <c:invertIfNegative val="0"/>
                <c:cat>
                  <c:strRef>
                    <c:extLst>
                      <c:ext uri="{02D57815-91ED-43cb-92C2-25804820EDAC}">
                        <c15:formulaRef>
                          <c15:sqref>Sheet1!$A$2:$A$17</c15:sqref>
                        </c15:formulaRef>
                      </c:ext>
                    </c:extLst>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extLst>
                      <c:ext uri="{02D57815-91ED-43cb-92C2-25804820EDAC}">
                        <c15:formulaRef>
                          <c15:sqref>Sheet1!#REF!</c15:sqref>
                        </c15:formulaRef>
                      </c:ext>
                    </c:extLst>
                    <c:numCache>
                      <c:formatCode>General</c:formatCode>
                      <c:ptCount val="1"/>
                      <c:pt idx="0">
                        <c:v>1</c:v>
                      </c:pt>
                    </c:numCache>
                  </c:numRef>
                </c:val>
                <c:extLst>
                  <c:ext xmlns:c16="http://schemas.microsoft.com/office/drawing/2014/chart" uri="{C3380CC4-5D6E-409C-BE32-E72D297353CC}">
                    <c16:uniqueId val="{00000001-3B22-40B0-9D4B-556DA3EF97C1}"/>
                  </c:ext>
                </c:extLst>
              </c15:ser>
            </c15:filteredBarSeries>
            <c15:filteredBarSeries>
              <c15:ser>
                <c:idx val="1"/>
                <c:order val="1"/>
                <c:tx>
                  <c:strRef>
                    <c:extLst>
                      <c:ext xmlns:c15="http://schemas.microsoft.com/office/drawing/2012/chart" uri="{02D57815-91ED-43cb-92C2-25804820EDAC}">
                        <c15:formulaRef>
                          <c15:sqref>Sheet1!#REF!</c15:sqref>
                        </c15:formulaRef>
                      </c:ext>
                    </c:extLst>
                    <c:strCache>
                      <c:ptCount val="1"/>
                      <c:pt idx="0">
                        <c:v>#REF!</c:v>
                      </c:pt>
                    </c:strCache>
                  </c:strRef>
                </c:tx>
                <c:spPr>
                  <a:solidFill>
                    <a:schemeClr val="accent2"/>
                  </a:solidFill>
                  <a:ln>
                    <a:noFill/>
                  </a:ln>
                  <a:effectLst/>
                </c:spPr>
                <c:invertIfNegative val="0"/>
                <c:cat>
                  <c:strRef>
                    <c:extLst>
                      <c:ext xmlns:c15="http://schemas.microsoft.com/office/drawing/2012/chart" uri="{02D57815-91ED-43cb-92C2-25804820EDAC}">
                        <c15:formulaRef>
                          <c15:sqref>Sheet1!$A$2:$A$17</c15:sqref>
                        </c15:formulaRef>
                      </c:ext>
                    </c:extLst>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extLst>
                      <c:ext xmlns:c15="http://schemas.microsoft.com/office/drawing/2012/chart" uri="{02D57815-91ED-43cb-92C2-25804820EDAC}">
                        <c15:formulaRef>
                          <c15:sqref>Sheet1!#REF!</c15:sqref>
                        </c15:formulaRef>
                      </c:ext>
                    </c:extLst>
                    <c:numCache>
                      <c:formatCode>General</c:formatCode>
                      <c:ptCount val="1"/>
                      <c:pt idx="0">
                        <c:v>1</c:v>
                      </c:pt>
                    </c:numCache>
                  </c:numRef>
                </c:val>
                <c:extLst>
                  <c:ext xmlns:c16="http://schemas.microsoft.com/office/drawing/2014/chart" uri="{C3380CC4-5D6E-409C-BE32-E72D297353CC}">
                    <c16:uniqueId val="{00000000-3B22-40B0-9D4B-556DA3EF97C1}"/>
                  </c:ext>
                </c:extLst>
              </c15:ser>
            </c15:filteredBarSeries>
          </c:ext>
        </c:extLst>
      </c:barChart>
      <c:catAx>
        <c:axId val="1594474496"/>
        <c:scaling>
          <c:orientation val="minMax"/>
        </c:scaling>
        <c:delete val="1"/>
        <c:axPos val="b"/>
        <c:numFmt formatCode="General" sourceLinked="1"/>
        <c:majorTickMark val="out"/>
        <c:minorTickMark val="none"/>
        <c:tickLblPos val="nextTo"/>
        <c:crossAx val="1703745200"/>
        <c:crosses val="autoZero"/>
        <c:auto val="1"/>
        <c:lblAlgn val="ctr"/>
        <c:lblOffset val="100"/>
        <c:noMultiLvlLbl val="0"/>
      </c:catAx>
      <c:valAx>
        <c:axId val="1703745200"/>
        <c:scaling>
          <c:orientation val="minMax"/>
        </c:scaling>
        <c:delete val="1"/>
        <c:axPos val="l"/>
        <c:numFmt formatCode="0.00%" sourceLinked="1"/>
        <c:majorTickMark val="out"/>
        <c:minorTickMark val="none"/>
        <c:tickLblPos val="nextTo"/>
        <c:crossAx val="159447449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80376737771"/>
          <c:y val="0"/>
          <c:w val="0.76583541619183637"/>
          <c:h val="0.51194854884469043"/>
        </c:manualLayout>
      </c:layout>
      <c:barChart>
        <c:barDir val="col"/>
        <c:grouping val="stacked"/>
        <c:varyColors val="0"/>
        <c:ser>
          <c:idx val="9"/>
          <c:order val="2"/>
          <c:tx>
            <c:strRef>
              <c:f>Sheet1!$E$1</c:f>
              <c:strCache>
                <c:ptCount val="1"/>
                <c:pt idx="0">
                  <c:v>Others</c:v>
                </c:pt>
              </c:strCache>
            </c:strRef>
          </c:tx>
          <c:spPr>
            <a:solidFill>
              <a:schemeClr val="accent4">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0.34967720980384998</c:v>
                </c:pt>
                <c:pt idx="1">
                  <c:v>0.35221274854901718</c:v>
                </c:pt>
                <c:pt idx="2">
                  <c:v>0.3375878072941163</c:v>
                </c:pt>
                <c:pt idx="3">
                  <c:v>0.33948353309804469</c:v>
                </c:pt>
                <c:pt idx="4">
                  <c:v>0.35047708901969998</c:v>
                </c:pt>
                <c:pt idx="5">
                  <c:v>0.33175431764707208</c:v>
                </c:pt>
                <c:pt idx="6">
                  <c:v>0.32648970992158588</c:v>
                </c:pt>
                <c:pt idx="7">
                  <c:v>0.34244620725512998</c:v>
                </c:pt>
                <c:pt idx="8">
                  <c:v>0.3368276968235544</c:v>
                </c:pt>
                <c:pt idx="9">
                  <c:v>0.33949588674512698</c:v>
                </c:pt>
                <c:pt idx="10">
                  <c:v>0.33331279019641002</c:v>
                </c:pt>
                <c:pt idx="11">
                  <c:v>0.33386667129415448</c:v>
                </c:pt>
                <c:pt idx="12">
                  <c:v>0.33552063568668</c:v>
                </c:pt>
                <c:pt idx="13">
                  <c:v>0.33773745584318182</c:v>
                </c:pt>
                <c:pt idx="14">
                  <c:v>0.33727284811769564</c:v>
                </c:pt>
                <c:pt idx="15">
                  <c:v>0.32768240392210002</c:v>
                </c:pt>
              </c:numCache>
            </c:numRef>
          </c:val>
          <c:extLst>
            <c:ext xmlns:c16="http://schemas.microsoft.com/office/drawing/2014/chart" uri="{C3380CC4-5D6E-409C-BE32-E72D297353CC}">
              <c16:uniqueId val="{00000000-F6B1-4CAB-9E67-DAC6F267B252}"/>
            </c:ext>
          </c:extLst>
        </c:ser>
        <c:ser>
          <c:idx val="5"/>
          <c:order val="3"/>
          <c:tx>
            <c:strRef>
              <c:f>Sheet1!$D$1</c:f>
              <c:strCache>
                <c:ptCount val="1"/>
                <c:pt idx="0">
                  <c:v>Furniture</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0.15506020196084999</c:v>
                </c:pt>
                <c:pt idx="1">
                  <c:v>0.15583350939215923</c:v>
                </c:pt>
                <c:pt idx="2">
                  <c:v>0.15646099858823376</c:v>
                </c:pt>
                <c:pt idx="3">
                  <c:v>0.15708848778430826</c:v>
                </c:pt>
                <c:pt idx="4">
                  <c:v>0.15715976980383001</c:v>
                </c:pt>
                <c:pt idx="5">
                  <c:v>0.15834346617645728</c:v>
                </c:pt>
                <c:pt idx="6">
                  <c:v>0.15897095537253181</c:v>
                </c:pt>
                <c:pt idx="7">
                  <c:v>0.15598444568606001</c:v>
                </c:pt>
                <c:pt idx="8">
                  <c:v>0.16022593376468083</c:v>
                </c:pt>
                <c:pt idx="9">
                  <c:v>0.16085342296075536</c:v>
                </c:pt>
                <c:pt idx="10">
                  <c:v>0.16480912156829999</c:v>
                </c:pt>
                <c:pt idx="11">
                  <c:v>0.16210840135290439</c:v>
                </c:pt>
                <c:pt idx="12">
                  <c:v>0.16235890548979001</c:v>
                </c:pt>
                <c:pt idx="13">
                  <c:v>0.16336337974505341</c:v>
                </c:pt>
                <c:pt idx="14">
                  <c:v>0.16399086894112791</c:v>
                </c:pt>
                <c:pt idx="15">
                  <c:v>0.16618358137202</c:v>
                </c:pt>
              </c:numCache>
            </c:numRef>
          </c:val>
          <c:extLst>
            <c:ext xmlns:c16="http://schemas.microsoft.com/office/drawing/2014/chart" uri="{C3380CC4-5D6E-409C-BE32-E72D297353CC}">
              <c16:uniqueId val="{00000001-F6B1-4CAB-9E67-DAC6F267B252}"/>
            </c:ext>
          </c:extLst>
        </c:ser>
        <c:ser>
          <c:idx val="6"/>
          <c:order val="4"/>
          <c:tx>
            <c:strRef>
              <c:f>Sheet1!$C$1</c:f>
              <c:strCache>
                <c:ptCount val="1"/>
                <c:pt idx="0">
                  <c:v>Consumer Goods</c:v>
                </c:pt>
              </c:strCache>
            </c:strRef>
          </c:tx>
          <c:spPr>
            <a:solidFill>
              <a:schemeClr val="accent1">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0.21216623529411999</c:v>
                </c:pt>
                <c:pt idx="1">
                  <c:v>0.21745374205882353</c:v>
                </c:pt>
                <c:pt idx="2">
                  <c:v>0.21690860588235</c:v>
                </c:pt>
                <c:pt idx="3">
                  <c:v>0.21792797911764705</c:v>
                </c:pt>
                <c:pt idx="4">
                  <c:v>0.21165097647059</c:v>
                </c:pt>
                <c:pt idx="5">
                  <c:v>0.2184022161764706</c:v>
                </c:pt>
                <c:pt idx="6">
                  <c:v>0.21863933470588234</c:v>
                </c:pt>
                <c:pt idx="7">
                  <c:v>0.2176453235294</c:v>
                </c:pt>
                <c:pt idx="8">
                  <c:v>0.21911357176470589</c:v>
                </c:pt>
                <c:pt idx="9">
                  <c:v>0.21935069029411766</c:v>
                </c:pt>
                <c:pt idx="10">
                  <c:v>0.21587808823529001</c:v>
                </c:pt>
                <c:pt idx="11">
                  <c:v>0.21982492735294118</c:v>
                </c:pt>
                <c:pt idx="12">
                  <c:v>0.22062045882353001</c:v>
                </c:pt>
                <c:pt idx="13">
                  <c:v>0.22029916441176473</c:v>
                </c:pt>
                <c:pt idx="14">
                  <c:v>0.22053628294117647</c:v>
                </c:pt>
                <c:pt idx="15">
                  <c:v>0.22773401470588001</c:v>
                </c:pt>
              </c:numCache>
            </c:numRef>
          </c:val>
          <c:extLst>
            <c:ext xmlns:c16="http://schemas.microsoft.com/office/drawing/2014/chart" uri="{C3380CC4-5D6E-409C-BE32-E72D297353CC}">
              <c16:uniqueId val="{00000002-F6B1-4CAB-9E67-DAC6F267B252}"/>
            </c:ext>
          </c:extLst>
        </c:ser>
        <c:ser>
          <c:idx val="0"/>
          <c:order val="5"/>
          <c:tx>
            <c:strRef>
              <c:f>Sheet1!$B$1</c:f>
              <c:strCache>
                <c:ptCount val="1"/>
                <c:pt idx="0">
                  <c:v>Automotive</c:v>
                </c:pt>
              </c:strCache>
            </c:strRef>
          </c:tx>
          <c:spPr>
            <a:solidFill>
              <a:schemeClr val="accent2">
                <a:lumMod val="60000"/>
                <a:lumOff val="4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0.28309635294118002</c:v>
                </c:pt>
                <c:pt idx="1">
                  <c:v>0.27450000000000002</c:v>
                </c:pt>
                <c:pt idx="2">
                  <c:v>0.28904258823529999</c:v>
                </c:pt>
                <c:pt idx="3">
                  <c:v>0.28549999999999998</c:v>
                </c:pt>
                <c:pt idx="4">
                  <c:v>0.28071216470588001</c:v>
                </c:pt>
                <c:pt idx="5">
                  <c:v>0.29149999999999998</c:v>
                </c:pt>
                <c:pt idx="6">
                  <c:v>0.2959</c:v>
                </c:pt>
                <c:pt idx="7">
                  <c:v>0.28392402352940999</c:v>
                </c:pt>
                <c:pt idx="8">
                  <c:v>0.28383279764705882</c:v>
                </c:pt>
                <c:pt idx="9">
                  <c:v>0.28029999999999999</c:v>
                </c:pt>
                <c:pt idx="10">
                  <c:v>0.28599999999999998</c:v>
                </c:pt>
                <c:pt idx="11">
                  <c:v>0.28420000000000001</c:v>
                </c:pt>
                <c:pt idx="12">
                  <c:v>0.28149999999999997</c:v>
                </c:pt>
                <c:pt idx="13">
                  <c:v>0.27860000000000001</c:v>
                </c:pt>
                <c:pt idx="14">
                  <c:v>0.2782</c:v>
                </c:pt>
                <c:pt idx="15">
                  <c:v>0.27839999999999998</c:v>
                </c:pt>
              </c:numCache>
            </c:numRef>
          </c:val>
          <c:extLst>
            <c:ext xmlns:c16="http://schemas.microsoft.com/office/drawing/2014/chart" uri="{C3380CC4-5D6E-409C-BE32-E72D297353CC}">
              <c16:uniqueId val="{00000003-F6B1-4CAB-9E67-DAC6F267B252}"/>
            </c:ext>
          </c:extLst>
        </c:ser>
        <c:dLbls>
          <c:showLegendKey val="0"/>
          <c:showVal val="0"/>
          <c:showCatName val="0"/>
          <c:showSerName val="0"/>
          <c:showPercent val="0"/>
          <c:showBubbleSize val="0"/>
        </c:dLbls>
        <c:gapWidth val="150"/>
        <c:overlap val="100"/>
        <c:axId val="1594474496"/>
        <c:axId val="1703745200"/>
        <c:extLst>
          <c:ext xmlns:c15="http://schemas.microsoft.com/office/drawing/2012/chart" uri="{02D57815-91ED-43cb-92C2-25804820EDAC}">
            <c15:filteredBarSeries>
              <c15:ser>
                <c:idx val="2"/>
                <c:order val="0"/>
                <c:tx>
                  <c:strRef>
                    <c:extLst>
                      <c:ext uri="{02D57815-91ED-43cb-92C2-25804820EDAC}">
                        <c15:formulaRef>
                          <c15:sqref>Sheet1!#REF!</c15:sqref>
                        </c15:formulaRef>
                      </c:ext>
                    </c:extLst>
                    <c:strCache>
                      <c:ptCount val="1"/>
                      <c:pt idx="0">
                        <c:v>#REF!</c:v>
                      </c:pt>
                    </c:strCache>
                  </c:strRef>
                </c:tx>
                <c:spPr>
                  <a:solidFill>
                    <a:schemeClr val="accent3"/>
                  </a:solidFill>
                  <a:ln>
                    <a:noFill/>
                  </a:ln>
                  <a:effectLst/>
                </c:spPr>
                <c:invertIfNegative val="0"/>
                <c:cat>
                  <c:strRef>
                    <c:extLst>
                      <c:ext uri="{02D57815-91ED-43cb-92C2-25804820EDAC}">
                        <c15:formulaRef>
                          <c15:sqref>Sheet1!$A$2:$A$17</c15:sqref>
                        </c15:formulaRef>
                      </c:ext>
                    </c:extLst>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extLst>
                      <c:ext uri="{02D57815-91ED-43cb-92C2-25804820EDAC}">
                        <c15:formulaRef>
                          <c15:sqref>Sheet1!#REF!</c15:sqref>
                        </c15:formulaRef>
                      </c:ext>
                    </c:extLst>
                    <c:numCache>
                      <c:formatCode>General</c:formatCode>
                      <c:ptCount val="1"/>
                      <c:pt idx="0">
                        <c:v>1</c:v>
                      </c:pt>
                    </c:numCache>
                  </c:numRef>
                </c:val>
                <c:extLst>
                  <c:ext xmlns:c16="http://schemas.microsoft.com/office/drawing/2014/chart" uri="{C3380CC4-5D6E-409C-BE32-E72D297353CC}">
                    <c16:uniqueId val="{00000004-F6B1-4CAB-9E67-DAC6F267B252}"/>
                  </c:ext>
                </c:extLst>
              </c15:ser>
            </c15:filteredBarSeries>
            <c15:filteredBarSeries>
              <c15:ser>
                <c:idx val="1"/>
                <c:order val="1"/>
                <c:tx>
                  <c:strRef>
                    <c:extLst xmlns:c15="http://schemas.microsoft.com/office/drawing/2012/chart">
                      <c:ext xmlns:c15="http://schemas.microsoft.com/office/drawing/2012/chart" uri="{02D57815-91ED-43cb-92C2-25804820EDAC}">
                        <c15:formulaRef>
                          <c15:sqref>Sheet1!#REF!</c15:sqref>
                        </c15:formulaRef>
                      </c:ext>
                    </c:extLst>
                    <c:strCache>
                      <c:ptCount val="1"/>
                      <c:pt idx="0">
                        <c:v>#REF!</c:v>
                      </c:pt>
                    </c:strCache>
                  </c:strRef>
                </c:tx>
                <c:spPr>
                  <a:solidFill>
                    <a:schemeClr val="accent2"/>
                  </a:solidFill>
                  <a:ln>
                    <a:noFill/>
                  </a:ln>
                  <a:effectLst/>
                </c:spPr>
                <c:invertIfNegative val="0"/>
                <c:cat>
                  <c:strRef>
                    <c:extLst xmlns:c15="http://schemas.microsoft.com/office/drawing/2012/chart">
                      <c:ext xmlns:c15="http://schemas.microsoft.com/office/drawing/2012/chart" uri="{02D57815-91ED-43cb-92C2-25804820EDAC}">
                        <c15:formulaRef>
                          <c15:sqref>Sheet1!$A$2:$A$17</c15:sqref>
                        </c15:formulaRef>
                      </c:ext>
                    </c:extLst>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extLst xmlns:c15="http://schemas.microsoft.com/office/drawing/2012/chart">
                      <c:ext xmlns:c15="http://schemas.microsoft.com/office/drawing/2012/chart" uri="{02D57815-91ED-43cb-92C2-25804820EDAC}">
                        <c15:formulaRef>
                          <c15:sqref>Sheet1!#REF!</c15:sqref>
                        </c15:formulaRef>
                      </c:ext>
                    </c:extLst>
                    <c:numCache>
                      <c:formatCode>General</c:formatCode>
                      <c:ptCount val="1"/>
                      <c:pt idx="0">
                        <c:v>1</c:v>
                      </c:pt>
                    </c:numCache>
                  </c:numRef>
                </c:val>
                <c:extLst>
                  <c:ext xmlns:c16="http://schemas.microsoft.com/office/drawing/2014/chart" uri="{C3380CC4-5D6E-409C-BE32-E72D297353CC}">
                    <c16:uniqueId val="{00000005-F6B1-4CAB-9E67-DAC6F267B252}"/>
                  </c:ext>
                </c:extLst>
              </c15:ser>
            </c15:filteredBarSeries>
          </c:ext>
        </c:extLst>
      </c:barChart>
      <c:catAx>
        <c:axId val="1594474496"/>
        <c:scaling>
          <c:orientation val="minMax"/>
        </c:scaling>
        <c:delete val="1"/>
        <c:axPos val="b"/>
        <c:numFmt formatCode="General" sourceLinked="1"/>
        <c:majorTickMark val="out"/>
        <c:minorTickMark val="none"/>
        <c:tickLblPos val="nextTo"/>
        <c:crossAx val="1703745200"/>
        <c:crosses val="autoZero"/>
        <c:auto val="1"/>
        <c:lblAlgn val="ctr"/>
        <c:lblOffset val="100"/>
        <c:noMultiLvlLbl val="0"/>
      </c:catAx>
      <c:valAx>
        <c:axId val="1703745200"/>
        <c:scaling>
          <c:orientation val="minMax"/>
        </c:scaling>
        <c:delete val="1"/>
        <c:axPos val="l"/>
        <c:numFmt formatCode="0.00%" sourceLinked="1"/>
        <c:majorTickMark val="out"/>
        <c:minorTickMark val="none"/>
        <c:tickLblPos val="nextTo"/>
        <c:crossAx val="159447449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80376737771"/>
          <c:y val="0"/>
          <c:w val="0.76583541619183637"/>
          <c:h val="0.51194854884469043"/>
        </c:manualLayout>
      </c:layout>
      <c:barChart>
        <c:barDir val="col"/>
        <c:grouping val="stacked"/>
        <c:varyColors val="0"/>
        <c:ser>
          <c:idx val="9"/>
          <c:order val="2"/>
          <c:tx>
            <c:strRef>
              <c:f>Sheet1!$E$1</c:f>
              <c:strCache>
                <c:ptCount val="1"/>
                <c:pt idx="0">
                  <c:v>Others</c:v>
                </c:pt>
              </c:strCache>
            </c:strRef>
          </c:tx>
          <c:spPr>
            <a:solidFill>
              <a:schemeClr val="accent4">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0.19066216699999994</c:v>
                </c:pt>
                <c:pt idx="1">
                  <c:v>0.18701699983702025</c:v>
                </c:pt>
                <c:pt idx="2">
                  <c:v>0.19506402950594848</c:v>
                </c:pt>
                <c:pt idx="3">
                  <c:v>0.19324943948682338</c:v>
                </c:pt>
                <c:pt idx="4">
                  <c:v>0.20213463940715526</c:v>
                </c:pt>
                <c:pt idx="5">
                  <c:v>0.19900574204442334</c:v>
                </c:pt>
                <c:pt idx="6">
                  <c:v>0.20458983732854219</c:v>
                </c:pt>
                <c:pt idx="7">
                  <c:v>0.20269916034428548</c:v>
                </c:pt>
                <c:pt idx="8">
                  <c:v>0.20849379373371346</c:v>
                </c:pt>
                <c:pt idx="9">
                  <c:v>0.20866645769862591</c:v>
                </c:pt>
                <c:pt idx="10">
                  <c:v>0.21012841100291468</c:v>
                </c:pt>
                <c:pt idx="11">
                  <c:v>0.21142811064191624</c:v>
                </c:pt>
                <c:pt idx="12">
                  <c:v>0.21468920791015766</c:v>
                </c:pt>
                <c:pt idx="13">
                  <c:v>0.2142150120729821</c:v>
                </c:pt>
                <c:pt idx="14">
                  <c:v>0.21750579249953983</c:v>
                </c:pt>
                <c:pt idx="15">
                  <c:v>0.2189089999999998</c:v>
                </c:pt>
              </c:numCache>
            </c:numRef>
          </c:val>
          <c:extLst>
            <c:ext xmlns:c16="http://schemas.microsoft.com/office/drawing/2014/chart" uri="{C3380CC4-5D6E-409C-BE32-E72D297353CC}">
              <c16:uniqueId val="{00000000-291D-4F34-922D-39EF3F24E0B7}"/>
            </c:ext>
          </c:extLst>
        </c:ser>
        <c:ser>
          <c:idx val="5"/>
          <c:order val="3"/>
          <c:tx>
            <c:strRef>
              <c:f>Sheet1!$D$1</c:f>
              <c:strCache>
                <c:ptCount val="1"/>
                <c:pt idx="0">
                  <c:v>Furniture</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0.123849033</c:v>
                </c:pt>
                <c:pt idx="1">
                  <c:v>0.12468897466666411</c:v>
                </c:pt>
                <c:pt idx="2">
                  <c:v>0.12430761933333589</c:v>
                </c:pt>
                <c:pt idx="3">
                  <c:v>0.12512062640000002</c:v>
                </c:pt>
                <c:pt idx="4">
                  <c:v>0.12354490866666409</c:v>
                </c:pt>
                <c:pt idx="5">
                  <c:v>0.12596835533333334</c:v>
                </c:pt>
                <c:pt idx="6">
                  <c:v>0.12432219800000001</c:v>
                </c:pt>
                <c:pt idx="7">
                  <c:v>0.12856084266666409</c:v>
                </c:pt>
                <c:pt idx="8">
                  <c:v>0.1250994873333359</c:v>
                </c:pt>
                <c:pt idx="9">
                  <c:v>0.12933813199999999</c:v>
                </c:pt>
                <c:pt idx="10">
                  <c:v>0.12808767766666668</c:v>
                </c:pt>
                <c:pt idx="11">
                  <c:v>0.12907766666641002</c:v>
                </c:pt>
                <c:pt idx="12">
                  <c:v>0.1289354066</c:v>
                </c:pt>
                <c:pt idx="13">
                  <c:v>0.13082710666664099</c:v>
                </c:pt>
                <c:pt idx="14">
                  <c:v>0.12978313553333334</c:v>
                </c:pt>
                <c:pt idx="15">
                  <c:v>0.13020699999999999</c:v>
                </c:pt>
              </c:numCache>
            </c:numRef>
          </c:val>
          <c:extLst>
            <c:ext xmlns:c16="http://schemas.microsoft.com/office/drawing/2014/chart" uri="{C3380CC4-5D6E-409C-BE32-E72D297353CC}">
              <c16:uniqueId val="{00000001-291D-4F34-922D-39EF3F24E0B7}"/>
            </c:ext>
          </c:extLst>
        </c:ser>
        <c:ser>
          <c:idx val="6"/>
          <c:order val="4"/>
          <c:tx>
            <c:strRef>
              <c:f>Sheet1!$C$1</c:f>
              <c:strCache>
                <c:ptCount val="1"/>
                <c:pt idx="0">
                  <c:v>Consumer Goods</c:v>
                </c:pt>
              </c:strCache>
            </c:strRef>
          </c:tx>
          <c:spPr>
            <a:solidFill>
              <a:schemeClr val="accent1">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0.17624000000000001</c:v>
                </c:pt>
                <c:pt idx="1">
                  <c:v>0.18182560000000003</c:v>
                </c:pt>
                <c:pt idx="2">
                  <c:v>0.17692512000000002</c:v>
                </c:pt>
                <c:pt idx="3">
                  <c:v>0.1806768</c:v>
                </c:pt>
                <c:pt idx="4">
                  <c:v>0.17610239999999999</c:v>
                </c:pt>
                <c:pt idx="5">
                  <c:v>0.17952800000000002</c:v>
                </c:pt>
                <c:pt idx="6">
                  <c:v>0.17829536000000001</c:v>
                </c:pt>
                <c:pt idx="7">
                  <c:v>0.17863792000000001</c:v>
                </c:pt>
                <c:pt idx="8">
                  <c:v>0.17898048000000003</c:v>
                </c:pt>
                <c:pt idx="9">
                  <c:v>0.17723040000000001</c:v>
                </c:pt>
                <c:pt idx="10">
                  <c:v>0.17966560000000001</c:v>
                </c:pt>
                <c:pt idx="11">
                  <c:v>0.18000816000000003</c:v>
                </c:pt>
                <c:pt idx="12">
                  <c:v>0.17950720000000001</c:v>
                </c:pt>
                <c:pt idx="13">
                  <c:v>0.18069328000000004</c:v>
                </c:pt>
                <c:pt idx="14">
                  <c:v>0.18103584000000003</c:v>
                </c:pt>
                <c:pt idx="15">
                  <c:v>0.181784</c:v>
                </c:pt>
              </c:numCache>
            </c:numRef>
          </c:val>
          <c:extLst>
            <c:ext xmlns:c16="http://schemas.microsoft.com/office/drawing/2014/chart" uri="{C3380CC4-5D6E-409C-BE32-E72D297353CC}">
              <c16:uniqueId val="{00000002-291D-4F34-922D-39EF3F24E0B7}"/>
            </c:ext>
          </c:extLst>
        </c:ser>
        <c:ser>
          <c:idx val="0"/>
          <c:order val="5"/>
          <c:tx>
            <c:strRef>
              <c:f>Sheet1!$B$1</c:f>
              <c:strCache>
                <c:ptCount val="1"/>
                <c:pt idx="0">
                  <c:v>Automotive</c:v>
                </c:pt>
              </c:strCache>
            </c:strRef>
          </c:tx>
          <c:spPr>
            <a:solidFill>
              <a:schemeClr val="accent2">
                <a:lumMod val="60000"/>
                <a:lumOff val="4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0.50924880000000017</c:v>
                </c:pt>
                <c:pt idx="1">
                  <c:v>0.50646842549631566</c:v>
                </c:pt>
                <c:pt idx="2">
                  <c:v>0.50370323116071558</c:v>
                </c:pt>
                <c:pt idx="3">
                  <c:v>0.50095313411317666</c:v>
                </c:pt>
                <c:pt idx="4">
                  <c:v>0.49821805192618063</c:v>
                </c:pt>
                <c:pt idx="5">
                  <c:v>0.49549790262224336</c:v>
                </c:pt>
                <c:pt idx="6">
                  <c:v>0.4927926046714578</c:v>
                </c:pt>
                <c:pt idx="7">
                  <c:v>0.49010207698905039</c:v>
                </c:pt>
                <c:pt idx="8">
                  <c:v>0.48742623893295062</c:v>
                </c:pt>
                <c:pt idx="9">
                  <c:v>0.48476501030137409</c:v>
                </c:pt>
                <c:pt idx="10">
                  <c:v>0.48211831133041866</c:v>
                </c:pt>
                <c:pt idx="11">
                  <c:v>0.47948606269167376</c:v>
                </c:pt>
                <c:pt idx="12">
                  <c:v>0.47686818548984233</c:v>
                </c:pt>
                <c:pt idx="13">
                  <c:v>0.47426460126037689</c:v>
                </c:pt>
                <c:pt idx="14">
                  <c:v>0.47167523196712685</c:v>
                </c:pt>
                <c:pt idx="15">
                  <c:v>0.46910000000000029</c:v>
                </c:pt>
              </c:numCache>
            </c:numRef>
          </c:val>
          <c:extLst>
            <c:ext xmlns:c16="http://schemas.microsoft.com/office/drawing/2014/chart" uri="{C3380CC4-5D6E-409C-BE32-E72D297353CC}">
              <c16:uniqueId val="{00000003-291D-4F34-922D-39EF3F24E0B7}"/>
            </c:ext>
          </c:extLst>
        </c:ser>
        <c:dLbls>
          <c:showLegendKey val="0"/>
          <c:showVal val="0"/>
          <c:showCatName val="0"/>
          <c:showSerName val="0"/>
          <c:showPercent val="0"/>
          <c:showBubbleSize val="0"/>
        </c:dLbls>
        <c:gapWidth val="150"/>
        <c:overlap val="100"/>
        <c:axId val="1594474496"/>
        <c:axId val="1703745200"/>
        <c:extLst>
          <c:ext xmlns:c15="http://schemas.microsoft.com/office/drawing/2012/chart" uri="{02D57815-91ED-43cb-92C2-25804820EDAC}">
            <c15:filteredBarSeries>
              <c15:ser>
                <c:idx val="2"/>
                <c:order val="0"/>
                <c:tx>
                  <c:strRef>
                    <c:extLst>
                      <c:ext uri="{02D57815-91ED-43cb-92C2-25804820EDAC}">
                        <c15:formulaRef>
                          <c15:sqref>Sheet1!#REF!</c15:sqref>
                        </c15:formulaRef>
                      </c:ext>
                    </c:extLst>
                    <c:strCache>
                      <c:ptCount val="1"/>
                      <c:pt idx="0">
                        <c:v>#REF!</c:v>
                      </c:pt>
                    </c:strCache>
                  </c:strRef>
                </c:tx>
                <c:spPr>
                  <a:solidFill>
                    <a:schemeClr val="accent3"/>
                  </a:solidFill>
                  <a:ln>
                    <a:noFill/>
                  </a:ln>
                  <a:effectLst/>
                </c:spPr>
                <c:invertIfNegative val="0"/>
                <c:cat>
                  <c:strRef>
                    <c:extLst>
                      <c:ext uri="{02D57815-91ED-43cb-92C2-25804820EDAC}">
                        <c15:formulaRef>
                          <c15:sqref>Sheet1!$A$2:$A$17</c15:sqref>
                        </c15:formulaRef>
                      </c:ext>
                    </c:extLst>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extLst>
                      <c:ext uri="{02D57815-91ED-43cb-92C2-25804820EDAC}">
                        <c15:formulaRef>
                          <c15:sqref>Sheet1!#REF!</c15:sqref>
                        </c15:formulaRef>
                      </c:ext>
                    </c:extLst>
                    <c:numCache>
                      <c:formatCode>General</c:formatCode>
                      <c:ptCount val="1"/>
                      <c:pt idx="0">
                        <c:v>1</c:v>
                      </c:pt>
                    </c:numCache>
                  </c:numRef>
                </c:val>
                <c:extLst>
                  <c:ext xmlns:c16="http://schemas.microsoft.com/office/drawing/2014/chart" uri="{C3380CC4-5D6E-409C-BE32-E72D297353CC}">
                    <c16:uniqueId val="{00000004-291D-4F34-922D-39EF3F24E0B7}"/>
                  </c:ext>
                </c:extLst>
              </c15:ser>
            </c15:filteredBarSeries>
            <c15:filteredBarSeries>
              <c15:ser>
                <c:idx val="1"/>
                <c:order val="1"/>
                <c:tx>
                  <c:strRef>
                    <c:extLst xmlns:c15="http://schemas.microsoft.com/office/drawing/2012/chart">
                      <c:ext xmlns:c15="http://schemas.microsoft.com/office/drawing/2012/chart" uri="{02D57815-91ED-43cb-92C2-25804820EDAC}">
                        <c15:formulaRef>
                          <c15:sqref>Sheet1!#REF!</c15:sqref>
                        </c15:formulaRef>
                      </c:ext>
                    </c:extLst>
                    <c:strCache>
                      <c:ptCount val="1"/>
                      <c:pt idx="0">
                        <c:v>#REF!</c:v>
                      </c:pt>
                    </c:strCache>
                  </c:strRef>
                </c:tx>
                <c:spPr>
                  <a:solidFill>
                    <a:schemeClr val="accent2"/>
                  </a:solidFill>
                  <a:ln>
                    <a:noFill/>
                  </a:ln>
                  <a:effectLst/>
                </c:spPr>
                <c:invertIfNegative val="0"/>
                <c:cat>
                  <c:strRef>
                    <c:extLst xmlns:c15="http://schemas.microsoft.com/office/drawing/2012/chart">
                      <c:ext xmlns:c15="http://schemas.microsoft.com/office/drawing/2012/chart" uri="{02D57815-91ED-43cb-92C2-25804820EDAC}">
                        <c15:formulaRef>
                          <c15:sqref>Sheet1!$A$2:$A$17</c15:sqref>
                        </c15:formulaRef>
                      </c:ext>
                    </c:extLst>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extLst xmlns:c15="http://schemas.microsoft.com/office/drawing/2012/chart">
                      <c:ext xmlns:c15="http://schemas.microsoft.com/office/drawing/2012/chart" uri="{02D57815-91ED-43cb-92C2-25804820EDAC}">
                        <c15:formulaRef>
                          <c15:sqref>Sheet1!#REF!</c15:sqref>
                        </c15:formulaRef>
                      </c:ext>
                    </c:extLst>
                    <c:numCache>
                      <c:formatCode>General</c:formatCode>
                      <c:ptCount val="1"/>
                      <c:pt idx="0">
                        <c:v>1</c:v>
                      </c:pt>
                    </c:numCache>
                  </c:numRef>
                </c:val>
                <c:extLst>
                  <c:ext xmlns:c16="http://schemas.microsoft.com/office/drawing/2014/chart" uri="{C3380CC4-5D6E-409C-BE32-E72D297353CC}">
                    <c16:uniqueId val="{00000005-291D-4F34-922D-39EF3F24E0B7}"/>
                  </c:ext>
                </c:extLst>
              </c15:ser>
            </c15:filteredBarSeries>
          </c:ext>
        </c:extLst>
      </c:barChart>
      <c:catAx>
        <c:axId val="1594474496"/>
        <c:scaling>
          <c:orientation val="minMax"/>
        </c:scaling>
        <c:delete val="1"/>
        <c:axPos val="b"/>
        <c:numFmt formatCode="General" sourceLinked="1"/>
        <c:majorTickMark val="out"/>
        <c:minorTickMark val="none"/>
        <c:tickLblPos val="nextTo"/>
        <c:crossAx val="1703745200"/>
        <c:crosses val="autoZero"/>
        <c:auto val="1"/>
        <c:lblAlgn val="ctr"/>
        <c:lblOffset val="100"/>
        <c:noMultiLvlLbl val="0"/>
      </c:catAx>
      <c:valAx>
        <c:axId val="1703745200"/>
        <c:scaling>
          <c:orientation val="minMax"/>
        </c:scaling>
        <c:delete val="1"/>
        <c:axPos val="l"/>
        <c:numFmt formatCode="0.00%" sourceLinked="1"/>
        <c:majorTickMark val="out"/>
        <c:minorTickMark val="none"/>
        <c:tickLblPos val="nextTo"/>
        <c:crossAx val="159447449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80376737771"/>
          <c:y val="0"/>
          <c:w val="0.76583541619183637"/>
          <c:h val="0.51194854884469043"/>
        </c:manualLayout>
      </c:layout>
      <c:barChart>
        <c:barDir val="col"/>
        <c:grouping val="stacked"/>
        <c:varyColors val="0"/>
        <c:ser>
          <c:idx val="9"/>
          <c:order val="2"/>
          <c:tx>
            <c:strRef>
              <c:f>Sheet1!$E$1</c:f>
              <c:strCache>
                <c:ptCount val="1"/>
                <c:pt idx="0">
                  <c:v>Others</c:v>
                </c:pt>
              </c:strCache>
            </c:strRef>
          </c:tx>
          <c:spPr>
            <a:solidFill>
              <a:schemeClr val="accent4">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8.5772098038499944E-2</c:v>
                </c:pt>
                <c:pt idx="1">
                  <c:v>8.5754283324282587E-2</c:v>
                </c:pt>
                <c:pt idx="2">
                  <c:v>8.3689354509273284E-2</c:v>
                </c:pt>
                <c:pt idx="3">
                  <c:v>8.2881803332871873E-2</c:v>
                </c:pt>
                <c:pt idx="4">
                  <c:v>8.1196568624018917E-2</c:v>
                </c:pt>
                <c:pt idx="5">
                  <c:v>7.9928906857893223E-2</c:v>
                </c:pt>
                <c:pt idx="6">
                  <c:v>8.2703361568413958E-2</c:v>
                </c:pt>
                <c:pt idx="7">
                  <c:v>7.7242201568506585E-2</c:v>
                </c:pt>
                <c:pt idx="8">
                  <c:v>7.8626606259897258E-2</c:v>
                </c:pt>
                <c:pt idx="9">
                  <c:v>7.9921339216267984E-2</c:v>
                </c:pt>
                <c:pt idx="10">
                  <c:v>7.3373909804046678E-2</c:v>
                </c:pt>
                <c:pt idx="11">
                  <c:v>7.0844792158930026E-2</c:v>
                </c:pt>
                <c:pt idx="12">
                  <c:v>7.5605498042143893E-2</c:v>
                </c:pt>
                <c:pt idx="13">
                  <c:v>6.9505618039586659E-2</c:v>
                </c:pt>
                <c:pt idx="14">
                  <c:v>7.1950722745565909E-2</c:v>
                </c:pt>
                <c:pt idx="15">
                  <c:v>6.6926756863279868E-2</c:v>
                </c:pt>
              </c:numCache>
            </c:numRef>
          </c:val>
          <c:extLst>
            <c:ext xmlns:c16="http://schemas.microsoft.com/office/drawing/2014/chart" uri="{C3380CC4-5D6E-409C-BE32-E72D297353CC}">
              <c16:uniqueId val="{00000000-AB0F-4BF1-AAE8-04AB4AD7CE9D}"/>
            </c:ext>
          </c:extLst>
        </c:ser>
        <c:ser>
          <c:idx val="5"/>
          <c:order val="3"/>
          <c:tx>
            <c:strRef>
              <c:f>Sheet1!$D$1</c:f>
              <c:strCache>
                <c:ptCount val="1"/>
                <c:pt idx="0">
                  <c:v>Furniture</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7.0602019608500002E-2</c:v>
                </c:pt>
                <c:pt idx="1">
                  <c:v>7.0741237260680004E-2</c:v>
                </c:pt>
                <c:pt idx="2">
                  <c:v>7.1346227843636006E-2</c:v>
                </c:pt>
                <c:pt idx="3">
                  <c:v>7.1718331961204002E-2</c:v>
                </c:pt>
                <c:pt idx="4">
                  <c:v>7.2004360787720004E-2</c:v>
                </c:pt>
                <c:pt idx="5">
                  <c:v>7.2625401963400005E-2</c:v>
                </c:pt>
                <c:pt idx="6">
                  <c:v>7.2834644313908001E-2</c:v>
                </c:pt>
                <c:pt idx="7">
                  <c:v>7.320674843147601E-2</c:v>
                </c:pt>
                <c:pt idx="8">
                  <c:v>7.3578852549044005E-2</c:v>
                </c:pt>
                <c:pt idx="9">
                  <c:v>7.3509566666120005E-2</c:v>
                </c:pt>
                <c:pt idx="10">
                  <c:v>7.4323060784179995E-2</c:v>
                </c:pt>
                <c:pt idx="11">
                  <c:v>7.6951649017480001E-2</c:v>
                </c:pt>
                <c:pt idx="12">
                  <c:v>7.0672690193159998E-2</c:v>
                </c:pt>
                <c:pt idx="13">
                  <c:v>7.5439373136884008E-2</c:v>
                </c:pt>
                <c:pt idx="14">
                  <c:v>7.5811477254452003E-2</c:v>
                </c:pt>
                <c:pt idx="15">
                  <c:v>7.6183581372019998E-2</c:v>
                </c:pt>
              </c:numCache>
            </c:numRef>
          </c:val>
          <c:extLst>
            <c:ext xmlns:c16="http://schemas.microsoft.com/office/drawing/2014/chart" uri="{C3380CC4-5D6E-409C-BE32-E72D297353CC}">
              <c16:uniqueId val="{00000001-AB0F-4BF1-AAE8-04AB4AD7CE9D}"/>
            </c:ext>
          </c:extLst>
        </c:ser>
        <c:ser>
          <c:idx val="6"/>
          <c:order val="4"/>
          <c:tx>
            <c:strRef>
              <c:f>Sheet1!$C$1</c:f>
              <c:strCache>
                <c:ptCount val="1"/>
                <c:pt idx="0">
                  <c:v>Consumer Goods</c:v>
                </c:pt>
              </c:strCache>
            </c:strRef>
          </c:tx>
          <c:spPr>
            <a:solidFill>
              <a:schemeClr val="accent1">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0.2426623529412</c:v>
                </c:pt>
                <c:pt idx="1">
                  <c:v>0.24253742058823738</c:v>
                </c:pt>
                <c:pt idx="2">
                  <c:v>0.24290860588235469</c:v>
                </c:pt>
                <c:pt idx="3">
                  <c:v>0.24279791176471999</c:v>
                </c:pt>
                <c:pt idx="4">
                  <c:v>0.243650976470589</c:v>
                </c:pt>
                <c:pt idx="5">
                  <c:v>0.2440221617647067</c:v>
                </c:pt>
                <c:pt idx="6">
                  <c:v>0.24022161764707001</c:v>
                </c:pt>
                <c:pt idx="7">
                  <c:v>0.24476453235294135</c:v>
                </c:pt>
                <c:pt idx="8">
                  <c:v>0.24513571764705869</c:v>
                </c:pt>
                <c:pt idx="9">
                  <c:v>0.24069029411760001</c:v>
                </c:pt>
                <c:pt idx="10">
                  <c:v>0.24587808823529336</c:v>
                </c:pt>
                <c:pt idx="11">
                  <c:v>0.24249273529411</c:v>
                </c:pt>
                <c:pt idx="12">
                  <c:v>0.24620458823527999</c:v>
                </c:pt>
                <c:pt idx="13">
                  <c:v>0.24699164411764535</c:v>
                </c:pt>
                <c:pt idx="14">
                  <c:v>0.24362829411763001</c:v>
                </c:pt>
                <c:pt idx="15">
                  <c:v>0.24773401470588002</c:v>
                </c:pt>
              </c:numCache>
            </c:numRef>
          </c:val>
          <c:extLst>
            <c:ext xmlns:c16="http://schemas.microsoft.com/office/drawing/2014/chart" uri="{C3380CC4-5D6E-409C-BE32-E72D297353CC}">
              <c16:uniqueId val="{00000002-AB0F-4BF1-AAE8-04AB4AD7CE9D}"/>
            </c:ext>
          </c:extLst>
        </c:ser>
        <c:ser>
          <c:idx val="0"/>
          <c:order val="5"/>
          <c:tx>
            <c:strRef>
              <c:f>Sheet1!$B$1</c:f>
              <c:strCache>
                <c:ptCount val="1"/>
                <c:pt idx="0">
                  <c:v>Automotive</c:v>
                </c:pt>
              </c:strCache>
            </c:strRef>
          </c:tx>
          <c:spPr>
            <a:solidFill>
              <a:schemeClr val="accent2">
                <a:lumMod val="60000"/>
                <a:lumOff val="4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0.60096352941180009</c:v>
                </c:pt>
                <c:pt idx="1">
                  <c:v>0.60096705882680002</c:v>
                </c:pt>
                <c:pt idx="2">
                  <c:v>0.6020558117647361</c:v>
                </c:pt>
                <c:pt idx="3">
                  <c:v>0.60260195294120411</c:v>
                </c:pt>
                <c:pt idx="4">
                  <c:v>0.60314809411767212</c:v>
                </c:pt>
                <c:pt idx="5">
                  <c:v>0.60342352941400001</c:v>
                </c:pt>
                <c:pt idx="6">
                  <c:v>0.60424037647060813</c:v>
                </c:pt>
                <c:pt idx="7">
                  <c:v>0.60478651764707603</c:v>
                </c:pt>
                <c:pt idx="8">
                  <c:v>0.60265882354400002</c:v>
                </c:pt>
                <c:pt idx="9">
                  <c:v>0.60587880000001204</c:v>
                </c:pt>
                <c:pt idx="10">
                  <c:v>0.60642494117648005</c:v>
                </c:pt>
                <c:pt idx="11">
                  <c:v>0.60971082352948003</c:v>
                </c:pt>
                <c:pt idx="12">
                  <c:v>0.60751722352941606</c:v>
                </c:pt>
                <c:pt idx="13">
                  <c:v>0.60806336470588407</c:v>
                </c:pt>
                <c:pt idx="14">
                  <c:v>0.60860950588235208</c:v>
                </c:pt>
                <c:pt idx="15">
                  <c:v>0.60915564705882008</c:v>
                </c:pt>
              </c:numCache>
            </c:numRef>
          </c:val>
          <c:extLst>
            <c:ext xmlns:c16="http://schemas.microsoft.com/office/drawing/2014/chart" uri="{C3380CC4-5D6E-409C-BE32-E72D297353CC}">
              <c16:uniqueId val="{00000003-AB0F-4BF1-AAE8-04AB4AD7CE9D}"/>
            </c:ext>
          </c:extLst>
        </c:ser>
        <c:dLbls>
          <c:showLegendKey val="0"/>
          <c:showVal val="0"/>
          <c:showCatName val="0"/>
          <c:showSerName val="0"/>
          <c:showPercent val="0"/>
          <c:showBubbleSize val="0"/>
        </c:dLbls>
        <c:gapWidth val="150"/>
        <c:overlap val="100"/>
        <c:axId val="1594474496"/>
        <c:axId val="1703745200"/>
        <c:extLst>
          <c:ext xmlns:c15="http://schemas.microsoft.com/office/drawing/2012/chart" uri="{02D57815-91ED-43cb-92C2-25804820EDAC}">
            <c15:filteredBarSeries>
              <c15:ser>
                <c:idx val="2"/>
                <c:order val="0"/>
                <c:tx>
                  <c:strRef>
                    <c:extLst>
                      <c:ext uri="{02D57815-91ED-43cb-92C2-25804820EDAC}">
                        <c15:formulaRef>
                          <c15:sqref>Sheet1!#REF!</c15:sqref>
                        </c15:formulaRef>
                      </c:ext>
                    </c:extLst>
                    <c:strCache>
                      <c:ptCount val="1"/>
                      <c:pt idx="0">
                        <c:v>#REF!</c:v>
                      </c:pt>
                    </c:strCache>
                  </c:strRef>
                </c:tx>
                <c:spPr>
                  <a:solidFill>
                    <a:schemeClr val="accent3"/>
                  </a:solidFill>
                  <a:ln>
                    <a:noFill/>
                  </a:ln>
                  <a:effectLst/>
                </c:spPr>
                <c:invertIfNegative val="0"/>
                <c:cat>
                  <c:strRef>
                    <c:extLst>
                      <c:ext uri="{02D57815-91ED-43cb-92C2-25804820EDAC}">
                        <c15:formulaRef>
                          <c15:sqref>Sheet1!$A$2:$A$17</c15:sqref>
                        </c15:formulaRef>
                      </c:ext>
                    </c:extLst>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extLst>
                      <c:ext uri="{02D57815-91ED-43cb-92C2-25804820EDAC}">
                        <c15:formulaRef>
                          <c15:sqref>Sheet1!#REF!</c15:sqref>
                        </c15:formulaRef>
                      </c:ext>
                    </c:extLst>
                    <c:numCache>
                      <c:formatCode>General</c:formatCode>
                      <c:ptCount val="1"/>
                      <c:pt idx="0">
                        <c:v>1</c:v>
                      </c:pt>
                    </c:numCache>
                  </c:numRef>
                </c:val>
                <c:extLst>
                  <c:ext xmlns:c16="http://schemas.microsoft.com/office/drawing/2014/chart" uri="{C3380CC4-5D6E-409C-BE32-E72D297353CC}">
                    <c16:uniqueId val="{00000004-AB0F-4BF1-AAE8-04AB4AD7CE9D}"/>
                  </c:ext>
                </c:extLst>
              </c15:ser>
            </c15:filteredBarSeries>
            <c15:filteredBarSeries>
              <c15:ser>
                <c:idx val="1"/>
                <c:order val="1"/>
                <c:tx>
                  <c:strRef>
                    <c:extLst xmlns:c15="http://schemas.microsoft.com/office/drawing/2012/chart">
                      <c:ext xmlns:c15="http://schemas.microsoft.com/office/drawing/2012/chart" uri="{02D57815-91ED-43cb-92C2-25804820EDAC}">
                        <c15:formulaRef>
                          <c15:sqref>Sheet1!#REF!</c15:sqref>
                        </c15:formulaRef>
                      </c:ext>
                    </c:extLst>
                    <c:strCache>
                      <c:ptCount val="1"/>
                      <c:pt idx="0">
                        <c:v>#REF!</c:v>
                      </c:pt>
                    </c:strCache>
                  </c:strRef>
                </c:tx>
                <c:spPr>
                  <a:solidFill>
                    <a:schemeClr val="accent2"/>
                  </a:solidFill>
                  <a:ln>
                    <a:noFill/>
                  </a:ln>
                  <a:effectLst/>
                </c:spPr>
                <c:invertIfNegative val="0"/>
                <c:cat>
                  <c:strRef>
                    <c:extLst xmlns:c15="http://schemas.microsoft.com/office/drawing/2012/chart">
                      <c:ext xmlns:c15="http://schemas.microsoft.com/office/drawing/2012/chart" uri="{02D57815-91ED-43cb-92C2-25804820EDAC}">
                        <c15:formulaRef>
                          <c15:sqref>Sheet1!$A$2:$A$17</c15:sqref>
                        </c15:formulaRef>
                      </c:ext>
                    </c:extLst>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extLst xmlns:c15="http://schemas.microsoft.com/office/drawing/2012/chart">
                      <c:ext xmlns:c15="http://schemas.microsoft.com/office/drawing/2012/chart" uri="{02D57815-91ED-43cb-92C2-25804820EDAC}">
                        <c15:formulaRef>
                          <c15:sqref>Sheet1!#REF!</c15:sqref>
                        </c15:formulaRef>
                      </c:ext>
                    </c:extLst>
                    <c:numCache>
                      <c:formatCode>General</c:formatCode>
                      <c:ptCount val="1"/>
                      <c:pt idx="0">
                        <c:v>1</c:v>
                      </c:pt>
                    </c:numCache>
                  </c:numRef>
                </c:val>
                <c:extLst>
                  <c:ext xmlns:c16="http://schemas.microsoft.com/office/drawing/2014/chart" uri="{C3380CC4-5D6E-409C-BE32-E72D297353CC}">
                    <c16:uniqueId val="{00000005-AB0F-4BF1-AAE8-04AB4AD7CE9D}"/>
                  </c:ext>
                </c:extLst>
              </c15:ser>
            </c15:filteredBarSeries>
          </c:ext>
        </c:extLst>
      </c:barChart>
      <c:catAx>
        <c:axId val="1594474496"/>
        <c:scaling>
          <c:orientation val="minMax"/>
        </c:scaling>
        <c:delete val="1"/>
        <c:axPos val="b"/>
        <c:numFmt formatCode="General" sourceLinked="1"/>
        <c:majorTickMark val="out"/>
        <c:minorTickMark val="none"/>
        <c:tickLblPos val="nextTo"/>
        <c:crossAx val="1703745200"/>
        <c:crosses val="autoZero"/>
        <c:auto val="1"/>
        <c:lblAlgn val="ctr"/>
        <c:lblOffset val="100"/>
        <c:noMultiLvlLbl val="0"/>
      </c:catAx>
      <c:valAx>
        <c:axId val="1703745200"/>
        <c:scaling>
          <c:orientation val="minMax"/>
        </c:scaling>
        <c:delete val="1"/>
        <c:axPos val="l"/>
        <c:numFmt formatCode="0.00%" sourceLinked="1"/>
        <c:majorTickMark val="out"/>
        <c:minorTickMark val="none"/>
        <c:tickLblPos val="nextTo"/>
        <c:crossAx val="159447449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80376737771"/>
          <c:y val="0"/>
          <c:w val="0.76583541619183637"/>
          <c:h val="0.51194854884469043"/>
        </c:manualLayout>
      </c:layout>
      <c:barChart>
        <c:barDir val="col"/>
        <c:grouping val="stacked"/>
        <c:varyColors val="0"/>
        <c:ser>
          <c:idx val="3"/>
          <c:order val="0"/>
          <c:tx>
            <c:strRef>
              <c:f>Sheet1!$H$1</c:f>
              <c:strCache>
                <c:ptCount val="1"/>
                <c:pt idx="0">
                  <c:v>Others</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Sheet1!$H$2:$H$17</c:f>
              <c:numCache>
                <c:formatCode>0.00%</c:formatCode>
                <c:ptCount val="16"/>
                <c:pt idx="0">
                  <c:v>5.6400000000000006E-2</c:v>
                </c:pt>
                <c:pt idx="1">
                  <c:v>6.5243106383884086E-2</c:v>
                </c:pt>
                <c:pt idx="2">
                  <c:v>6.4862066488016179E-2</c:v>
                </c:pt>
                <c:pt idx="3">
                  <c:v>6.0410504650426411E-2</c:v>
                </c:pt>
                <c:pt idx="4">
                  <c:v>5.3834854053415038E-2</c:v>
                </c:pt>
                <c:pt idx="5">
                  <c:v>6.8453008405495619E-2</c:v>
                </c:pt>
                <c:pt idx="6">
                  <c:v>7.1964996101600009E-2</c:v>
                </c:pt>
                <c:pt idx="7">
                  <c:v>6.2709193077713943E-2</c:v>
                </c:pt>
                <c:pt idx="8">
                  <c:v>6.2170584382940208E-2</c:v>
                </c:pt>
                <c:pt idx="9">
                  <c:v>6.1732013085431414E-2</c:v>
                </c:pt>
                <c:pt idx="10">
                  <c:v>6.121845937487036E-2</c:v>
                </c:pt>
                <c:pt idx="11">
                  <c:v>6.0688228616580298E-2</c:v>
                </c:pt>
                <c:pt idx="12">
                  <c:v>6.0141294365746223E-2</c:v>
                </c:pt>
                <c:pt idx="13">
                  <c:v>5.9577629763819751E-2</c:v>
                </c:pt>
                <c:pt idx="14">
                  <c:v>5.8997207537883511E-2</c:v>
                </c:pt>
                <c:pt idx="15">
                  <c:v>5.8399999999999896E-2</c:v>
                </c:pt>
              </c:numCache>
            </c:numRef>
          </c:val>
          <c:extLst>
            <c:ext xmlns:c16="http://schemas.microsoft.com/office/drawing/2014/chart" uri="{C3380CC4-5D6E-409C-BE32-E72D297353CC}">
              <c16:uniqueId val="{00000000-605E-459A-A248-820D74109989}"/>
            </c:ext>
          </c:extLst>
        </c:ser>
        <c:ser>
          <c:idx val="0"/>
          <c:order val="1"/>
          <c:tx>
            <c:strRef>
              <c:f>Sheet1!$G$1</c:f>
              <c:strCache>
                <c:ptCount val="1"/>
                <c:pt idx="0">
                  <c:v>Thermoforming</c:v>
                </c:pt>
              </c:strCache>
            </c:strRef>
          </c:tx>
          <c:spPr>
            <a:solidFill>
              <a:schemeClr val="accent2">
                <a:lumMod val="60000"/>
                <a:lumOff val="4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Sheet1!$G$2:$G$17</c:f>
              <c:numCache>
                <c:formatCode>0.00%</c:formatCode>
                <c:ptCount val="16"/>
              </c:numCache>
            </c:numRef>
          </c:val>
          <c:extLst>
            <c:ext xmlns:c16="http://schemas.microsoft.com/office/drawing/2014/chart" uri="{C3380CC4-5D6E-409C-BE32-E72D297353CC}">
              <c16:uniqueId val="{00000000-930C-47AC-BDAC-89760735E491}"/>
            </c:ext>
          </c:extLst>
        </c:ser>
        <c:ser>
          <c:idx val="6"/>
          <c:order val="2"/>
          <c:tx>
            <c:strRef>
              <c:f>Sheet1!$F$1</c:f>
              <c:strCache>
                <c:ptCount val="1"/>
                <c:pt idx="0">
                  <c:v>Extrusion Coating</c:v>
                </c:pt>
              </c:strCache>
            </c:strRef>
          </c:tx>
          <c:spPr>
            <a:solidFill>
              <a:schemeClr val="accent1">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Sheet1!$F$2:$F$17</c:f>
              <c:numCache>
                <c:formatCode>0.00%</c:formatCode>
                <c:ptCount val="16"/>
              </c:numCache>
            </c:numRef>
          </c:val>
          <c:extLst>
            <c:ext xmlns:c16="http://schemas.microsoft.com/office/drawing/2014/chart" uri="{C3380CC4-5D6E-409C-BE32-E72D297353CC}">
              <c16:uniqueId val="{00000001-930C-47AC-BDAC-89760735E491}"/>
            </c:ext>
          </c:extLst>
        </c:ser>
        <c:ser>
          <c:idx val="5"/>
          <c:order val="3"/>
          <c:tx>
            <c:strRef>
              <c:f>Sheet1!$E$1</c:f>
              <c:strCache>
                <c:ptCount val="1"/>
                <c:pt idx="0">
                  <c:v>Blow Moulding</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numCache>
            </c:numRef>
          </c:val>
          <c:extLst>
            <c:ext xmlns:c16="http://schemas.microsoft.com/office/drawing/2014/chart" uri="{C3380CC4-5D6E-409C-BE32-E72D297353CC}">
              <c16:uniqueId val="{00000002-930C-47AC-BDAC-89760735E491}"/>
            </c:ext>
          </c:extLst>
        </c:ser>
        <c:ser>
          <c:idx val="9"/>
          <c:order val="4"/>
          <c:tx>
            <c:strRef>
              <c:f>Sheet1!$D$1</c:f>
              <c:strCache>
                <c:ptCount val="1"/>
                <c:pt idx="0">
                  <c:v>BOPP &amp; TQPP</c:v>
                </c:pt>
              </c:strCache>
            </c:strRef>
          </c:tx>
          <c:spPr>
            <a:solidFill>
              <a:schemeClr val="accent4">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0.14910000000000001</c:v>
                </c:pt>
                <c:pt idx="1">
                  <c:v>0.14827550368321771</c:v>
                </c:pt>
                <c:pt idx="2">
                  <c:v>0.14745556668351376</c:v>
                </c:pt>
                <c:pt idx="3">
                  <c:v>0.14664016378868072</c:v>
                </c:pt>
                <c:pt idx="4">
                  <c:v>0.14582926992593007</c:v>
                </c:pt>
                <c:pt idx="5">
                  <c:v>0.14502286016112131</c:v>
                </c:pt>
                <c:pt idx="6">
                  <c:v>0.14422090969799534</c:v>
                </c:pt>
                <c:pt idx="7">
                  <c:v>0.1434233938774119</c:v>
                </c:pt>
                <c:pt idx="8">
                  <c:v>0.14263028817659132</c:v>
                </c:pt>
                <c:pt idx="9">
                  <c:v>0.14184156820836061</c:v>
                </c:pt>
                <c:pt idx="10">
                  <c:v>0.14105720972040336</c:v>
                </c:pt>
                <c:pt idx="11">
                  <c:v>0.1402771885945143</c:v>
                </c:pt>
                <c:pt idx="12">
                  <c:v>0.13950148084585728</c:v>
                </c:pt>
                <c:pt idx="13">
                  <c:v>0.13873006262222826</c:v>
                </c:pt>
                <c:pt idx="14">
                  <c:v>0.13796291020332144</c:v>
                </c:pt>
                <c:pt idx="15">
                  <c:v>0.13720000000000013</c:v>
                </c:pt>
              </c:numCache>
            </c:numRef>
          </c:val>
          <c:extLst>
            <c:ext xmlns:c16="http://schemas.microsoft.com/office/drawing/2014/chart" uri="{C3380CC4-5D6E-409C-BE32-E72D297353CC}">
              <c16:uniqueId val="{00000003-930C-47AC-BDAC-89760735E491}"/>
            </c:ext>
          </c:extLst>
        </c:ser>
        <c:ser>
          <c:idx val="1"/>
          <c:order val="5"/>
          <c:tx>
            <c:strRef>
              <c:f>Sheet1!$C$1</c:f>
              <c:strCache>
                <c:ptCount val="1"/>
                <c:pt idx="0">
                  <c:v>Raffia</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0.38919999999999999</c:v>
                </c:pt>
                <c:pt idx="1">
                  <c:v>0.38838138993289822</c:v>
                </c:pt>
                <c:pt idx="2">
                  <c:v>0.38756450166035444</c:v>
                </c:pt>
                <c:pt idx="3">
                  <c:v>0.38674933156089292</c:v>
                </c:pt>
                <c:pt idx="4">
                  <c:v>0.38593587602065493</c:v>
                </c:pt>
                <c:pt idx="5">
                  <c:v>0.38512413143338303</c:v>
                </c:pt>
                <c:pt idx="6">
                  <c:v>0.38431409420040463</c:v>
                </c:pt>
                <c:pt idx="7">
                  <c:v>0.38350576073061649</c:v>
                </c:pt>
                <c:pt idx="8">
                  <c:v>0.38269912744046852</c:v>
                </c:pt>
                <c:pt idx="9">
                  <c:v>0.38189419075394787</c:v>
                </c:pt>
                <c:pt idx="10">
                  <c:v>0.38109094710256342</c:v>
                </c:pt>
                <c:pt idx="11">
                  <c:v>0.38028939292532932</c:v>
                </c:pt>
                <c:pt idx="12">
                  <c:v>0.37948952466874997</c:v>
                </c:pt>
                <c:pt idx="13">
                  <c:v>0.37869133878680372</c:v>
                </c:pt>
                <c:pt idx="14">
                  <c:v>0.37789483174092725</c:v>
                </c:pt>
                <c:pt idx="15">
                  <c:v>0.3771000000000001</c:v>
                </c:pt>
              </c:numCache>
            </c:numRef>
          </c:val>
          <c:extLst>
            <c:ext xmlns:c16="http://schemas.microsoft.com/office/drawing/2014/chart" uri="{C3380CC4-5D6E-409C-BE32-E72D297353CC}">
              <c16:uniqueId val="{00000000-3B22-40B0-9D4B-556DA3EF97C1}"/>
            </c:ext>
          </c:extLst>
        </c:ser>
        <c:ser>
          <c:idx val="2"/>
          <c:order val="6"/>
          <c:tx>
            <c:strRef>
              <c:f>Sheet1!$B$1</c:f>
              <c:strCache>
                <c:ptCount val="1"/>
                <c:pt idx="0">
                  <c:v>Injection Moulding</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0.40529999999999999</c:v>
                </c:pt>
                <c:pt idx="1">
                  <c:v>0.39809999999999995</c:v>
                </c:pt>
                <c:pt idx="2">
                  <c:v>0.40011786516811565</c:v>
                </c:pt>
                <c:pt idx="3">
                  <c:v>0.40620000000000001</c:v>
                </c:pt>
                <c:pt idx="4">
                  <c:v>0.41439999999999999</c:v>
                </c:pt>
                <c:pt idx="5">
                  <c:v>0.40139999999999998</c:v>
                </c:pt>
                <c:pt idx="6">
                  <c:v>0.39950000000000002</c:v>
                </c:pt>
                <c:pt idx="7">
                  <c:v>0.41036165231425764</c:v>
                </c:pt>
                <c:pt idx="8">
                  <c:v>0.41249999999999998</c:v>
                </c:pt>
                <c:pt idx="9">
                  <c:v>0.41453222795226013</c:v>
                </c:pt>
                <c:pt idx="10">
                  <c:v>0.41663338380216286</c:v>
                </c:pt>
                <c:pt idx="11">
                  <c:v>0.41874518986357601</c:v>
                </c:pt>
                <c:pt idx="12">
                  <c:v>0.42086770011964658</c:v>
                </c:pt>
                <c:pt idx="13">
                  <c:v>0.42300096882714816</c:v>
                </c:pt>
                <c:pt idx="14">
                  <c:v>0.42514505051786783</c:v>
                </c:pt>
                <c:pt idx="15">
                  <c:v>0.4272999999999999</c:v>
                </c:pt>
              </c:numCache>
            </c:numRef>
          </c:val>
          <c:extLst>
            <c:ext xmlns:c16="http://schemas.microsoft.com/office/drawing/2014/chart" uri="{C3380CC4-5D6E-409C-BE32-E72D297353CC}">
              <c16:uniqueId val="{00000001-3B22-40B0-9D4B-556DA3EF97C1}"/>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1"/>
        <c:axPos val="b"/>
        <c:numFmt formatCode="General" sourceLinked="1"/>
        <c:majorTickMark val="out"/>
        <c:minorTickMark val="none"/>
        <c:tickLblPos val="nextTo"/>
        <c:crossAx val="1703745200"/>
        <c:crosses val="autoZero"/>
        <c:auto val="1"/>
        <c:lblAlgn val="ctr"/>
        <c:lblOffset val="100"/>
        <c:noMultiLvlLbl val="0"/>
      </c:catAx>
      <c:valAx>
        <c:axId val="1703745200"/>
        <c:scaling>
          <c:orientation val="minMax"/>
        </c:scaling>
        <c:delete val="1"/>
        <c:axPos val="l"/>
        <c:numFmt formatCode="0.00%" sourceLinked="1"/>
        <c:majorTickMark val="out"/>
        <c:minorTickMark val="none"/>
        <c:tickLblPos val="nextTo"/>
        <c:crossAx val="159447449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80376737771"/>
          <c:y val="0"/>
          <c:w val="0.76583541619183637"/>
          <c:h val="0.51194854884469043"/>
        </c:manualLayout>
      </c:layout>
      <c:barChart>
        <c:barDir val="col"/>
        <c:grouping val="stacked"/>
        <c:varyColors val="0"/>
        <c:ser>
          <c:idx val="3"/>
          <c:order val="0"/>
          <c:tx>
            <c:strRef>
              <c:f>Sheet1!$H$1</c:f>
              <c:strCache>
                <c:ptCount val="1"/>
                <c:pt idx="0">
                  <c:v>Others</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Sheet1!$H$2:$H$17</c:f>
              <c:numCache>
                <c:formatCode>0.00%</c:formatCode>
                <c:ptCount val="16"/>
              </c:numCache>
            </c:numRef>
          </c:val>
          <c:extLst>
            <c:ext xmlns:c16="http://schemas.microsoft.com/office/drawing/2014/chart" uri="{C3380CC4-5D6E-409C-BE32-E72D297353CC}">
              <c16:uniqueId val="{00000000-0325-44B3-B9B8-44F107EB8A8C}"/>
            </c:ext>
          </c:extLst>
        </c:ser>
        <c:ser>
          <c:idx val="0"/>
          <c:order val="1"/>
          <c:tx>
            <c:strRef>
              <c:f>Sheet1!$G$1</c:f>
              <c:strCache>
                <c:ptCount val="1"/>
                <c:pt idx="0">
                  <c:v>Thermoforming</c:v>
                </c:pt>
              </c:strCache>
            </c:strRef>
          </c:tx>
          <c:spPr>
            <a:solidFill>
              <a:schemeClr val="accent2">
                <a:lumMod val="60000"/>
                <a:lumOff val="4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Sheet1!$G$2:$G$17</c:f>
              <c:numCache>
                <c:formatCode>0.00%</c:formatCode>
                <c:ptCount val="16"/>
              </c:numCache>
            </c:numRef>
          </c:val>
          <c:extLst>
            <c:ext xmlns:c16="http://schemas.microsoft.com/office/drawing/2014/chart" uri="{C3380CC4-5D6E-409C-BE32-E72D297353CC}">
              <c16:uniqueId val="{00000001-0325-44B3-B9B8-44F107EB8A8C}"/>
            </c:ext>
          </c:extLst>
        </c:ser>
        <c:ser>
          <c:idx val="6"/>
          <c:order val="2"/>
          <c:tx>
            <c:strRef>
              <c:f>Sheet1!$F$1</c:f>
              <c:strCache>
                <c:ptCount val="1"/>
                <c:pt idx="0">
                  <c:v>Extrusion Coating</c:v>
                </c:pt>
              </c:strCache>
            </c:strRef>
          </c:tx>
          <c:spPr>
            <a:solidFill>
              <a:schemeClr val="accent1">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Sheet1!$F$2:$F$17</c:f>
              <c:numCache>
                <c:formatCode>0.00%</c:formatCode>
                <c:ptCount val="16"/>
              </c:numCache>
            </c:numRef>
          </c:val>
          <c:extLst>
            <c:ext xmlns:c16="http://schemas.microsoft.com/office/drawing/2014/chart" uri="{C3380CC4-5D6E-409C-BE32-E72D297353CC}">
              <c16:uniqueId val="{00000002-0325-44B3-B9B8-44F107EB8A8C}"/>
            </c:ext>
          </c:extLst>
        </c:ser>
        <c:ser>
          <c:idx val="5"/>
          <c:order val="3"/>
          <c:tx>
            <c:strRef>
              <c:f>Sheet1!$E$1</c:f>
              <c:strCache>
                <c:ptCount val="1"/>
                <c:pt idx="0">
                  <c:v>Blow Moulding</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0.34970000000000001</c:v>
                </c:pt>
                <c:pt idx="1">
                  <c:v>0.35220000000000001</c:v>
                </c:pt>
                <c:pt idx="2">
                  <c:v>0.33760000000000001</c:v>
                </c:pt>
                <c:pt idx="3">
                  <c:v>0.33950000000000002</c:v>
                </c:pt>
                <c:pt idx="4">
                  <c:v>0.35049999999999998</c:v>
                </c:pt>
                <c:pt idx="5">
                  <c:v>0.33179999999999998</c:v>
                </c:pt>
                <c:pt idx="6">
                  <c:v>0.32650000000000001</c:v>
                </c:pt>
                <c:pt idx="7">
                  <c:v>0.34239999999999998</c:v>
                </c:pt>
                <c:pt idx="8">
                  <c:v>0.33679999999999999</c:v>
                </c:pt>
                <c:pt idx="9">
                  <c:v>0.33950000000000002</c:v>
                </c:pt>
                <c:pt idx="10">
                  <c:v>0.33329999999999999</c:v>
                </c:pt>
                <c:pt idx="11">
                  <c:v>0.33389999999999997</c:v>
                </c:pt>
                <c:pt idx="12">
                  <c:v>0.33550000000000002</c:v>
                </c:pt>
                <c:pt idx="13">
                  <c:v>0.3377</c:v>
                </c:pt>
                <c:pt idx="14">
                  <c:v>0.33729999999999999</c:v>
                </c:pt>
                <c:pt idx="15">
                  <c:v>0.32769999999999999</c:v>
                </c:pt>
              </c:numCache>
            </c:numRef>
          </c:val>
          <c:extLst>
            <c:ext xmlns:c16="http://schemas.microsoft.com/office/drawing/2014/chart" uri="{C3380CC4-5D6E-409C-BE32-E72D297353CC}">
              <c16:uniqueId val="{00000003-0325-44B3-B9B8-44F107EB8A8C}"/>
            </c:ext>
          </c:extLst>
        </c:ser>
        <c:ser>
          <c:idx val="9"/>
          <c:order val="4"/>
          <c:tx>
            <c:strRef>
              <c:f>Sheet1!$D$1</c:f>
              <c:strCache>
                <c:ptCount val="1"/>
                <c:pt idx="0">
                  <c:v>BOPP &amp; TQPP</c:v>
                </c:pt>
              </c:strCache>
            </c:strRef>
          </c:tx>
          <c:spPr>
            <a:solidFill>
              <a:schemeClr val="accent4">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0.15509999999999999</c:v>
                </c:pt>
                <c:pt idx="1">
                  <c:v>0.15579999999999999</c:v>
                </c:pt>
                <c:pt idx="2">
                  <c:v>0.1565</c:v>
                </c:pt>
                <c:pt idx="3">
                  <c:v>0.15709999999999999</c:v>
                </c:pt>
                <c:pt idx="4">
                  <c:v>0.15720000000000001</c:v>
                </c:pt>
                <c:pt idx="5">
                  <c:v>0.1583</c:v>
                </c:pt>
                <c:pt idx="6">
                  <c:v>0.159</c:v>
                </c:pt>
                <c:pt idx="7">
                  <c:v>0.156</c:v>
                </c:pt>
                <c:pt idx="8">
                  <c:v>0.16020000000000001</c:v>
                </c:pt>
                <c:pt idx="9">
                  <c:v>0.16089999999999999</c:v>
                </c:pt>
                <c:pt idx="10">
                  <c:v>0.1648</c:v>
                </c:pt>
                <c:pt idx="11">
                  <c:v>0.16209999999999999</c:v>
                </c:pt>
                <c:pt idx="12">
                  <c:v>0.16239999999999999</c:v>
                </c:pt>
                <c:pt idx="13">
                  <c:v>0.16339999999999999</c:v>
                </c:pt>
                <c:pt idx="14">
                  <c:v>0.16400000000000001</c:v>
                </c:pt>
                <c:pt idx="15">
                  <c:v>0.16619999999999999</c:v>
                </c:pt>
              </c:numCache>
            </c:numRef>
          </c:val>
          <c:extLst>
            <c:ext xmlns:c16="http://schemas.microsoft.com/office/drawing/2014/chart" uri="{C3380CC4-5D6E-409C-BE32-E72D297353CC}">
              <c16:uniqueId val="{00000004-0325-44B3-B9B8-44F107EB8A8C}"/>
            </c:ext>
          </c:extLst>
        </c:ser>
        <c:ser>
          <c:idx val="1"/>
          <c:order val="5"/>
          <c:tx>
            <c:strRef>
              <c:f>Sheet1!$C$1</c:f>
              <c:strCache>
                <c:ptCount val="1"/>
                <c:pt idx="0">
                  <c:v>Raffia</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0.2122</c:v>
                </c:pt>
                <c:pt idx="1">
                  <c:v>0.2175</c:v>
                </c:pt>
                <c:pt idx="2">
                  <c:v>0.21690000000000001</c:v>
                </c:pt>
                <c:pt idx="3">
                  <c:v>0.21790000000000001</c:v>
                </c:pt>
                <c:pt idx="4">
                  <c:v>0.2117</c:v>
                </c:pt>
                <c:pt idx="5">
                  <c:v>0.21840000000000001</c:v>
                </c:pt>
                <c:pt idx="6">
                  <c:v>0.21859999999999999</c:v>
                </c:pt>
                <c:pt idx="7">
                  <c:v>0.21759999999999999</c:v>
                </c:pt>
                <c:pt idx="8">
                  <c:v>0.21909999999999999</c:v>
                </c:pt>
                <c:pt idx="9">
                  <c:v>0.21940000000000001</c:v>
                </c:pt>
                <c:pt idx="10">
                  <c:v>0.21590000000000001</c:v>
                </c:pt>
                <c:pt idx="11">
                  <c:v>0.2198</c:v>
                </c:pt>
                <c:pt idx="12">
                  <c:v>0.22059999999999999</c:v>
                </c:pt>
                <c:pt idx="13">
                  <c:v>0.2203</c:v>
                </c:pt>
                <c:pt idx="14">
                  <c:v>0.2205</c:v>
                </c:pt>
                <c:pt idx="15">
                  <c:v>0.22770000000000001</c:v>
                </c:pt>
              </c:numCache>
            </c:numRef>
          </c:val>
          <c:extLst>
            <c:ext xmlns:c16="http://schemas.microsoft.com/office/drawing/2014/chart" uri="{C3380CC4-5D6E-409C-BE32-E72D297353CC}">
              <c16:uniqueId val="{00000005-0325-44B3-B9B8-44F107EB8A8C}"/>
            </c:ext>
          </c:extLst>
        </c:ser>
        <c:ser>
          <c:idx val="2"/>
          <c:order val="6"/>
          <c:tx>
            <c:strRef>
              <c:f>Sheet1!$B$1</c:f>
              <c:strCache>
                <c:ptCount val="1"/>
                <c:pt idx="0">
                  <c:v>Injection Moulding</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0.28310000000000002</c:v>
                </c:pt>
                <c:pt idx="1">
                  <c:v>0.27450000000000002</c:v>
                </c:pt>
                <c:pt idx="2">
                  <c:v>0.28899999999999998</c:v>
                </c:pt>
                <c:pt idx="3">
                  <c:v>0.28549999999999998</c:v>
                </c:pt>
                <c:pt idx="4">
                  <c:v>0.28070000000000001</c:v>
                </c:pt>
                <c:pt idx="5">
                  <c:v>0.29149999999999998</c:v>
                </c:pt>
                <c:pt idx="6">
                  <c:v>0.2959</c:v>
                </c:pt>
                <c:pt idx="7">
                  <c:v>0.28389999999999999</c:v>
                </c:pt>
                <c:pt idx="8">
                  <c:v>0.2838</c:v>
                </c:pt>
                <c:pt idx="9">
                  <c:v>0.28029999999999999</c:v>
                </c:pt>
                <c:pt idx="10">
                  <c:v>0.28599999999999998</c:v>
                </c:pt>
                <c:pt idx="11">
                  <c:v>0.28420000000000001</c:v>
                </c:pt>
                <c:pt idx="12">
                  <c:v>0.28149999999999997</c:v>
                </c:pt>
                <c:pt idx="13">
                  <c:v>0.27860000000000001</c:v>
                </c:pt>
                <c:pt idx="14">
                  <c:v>0.2782</c:v>
                </c:pt>
                <c:pt idx="15">
                  <c:v>0.27839999999999998</c:v>
                </c:pt>
              </c:numCache>
            </c:numRef>
          </c:val>
          <c:extLst>
            <c:ext xmlns:c16="http://schemas.microsoft.com/office/drawing/2014/chart" uri="{C3380CC4-5D6E-409C-BE32-E72D297353CC}">
              <c16:uniqueId val="{00000006-0325-44B3-B9B8-44F107EB8A8C}"/>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1"/>
        <c:axPos val="b"/>
        <c:numFmt formatCode="General" sourceLinked="1"/>
        <c:majorTickMark val="out"/>
        <c:minorTickMark val="none"/>
        <c:tickLblPos val="nextTo"/>
        <c:crossAx val="1703745200"/>
        <c:crosses val="autoZero"/>
        <c:auto val="1"/>
        <c:lblAlgn val="ctr"/>
        <c:lblOffset val="100"/>
        <c:noMultiLvlLbl val="0"/>
      </c:catAx>
      <c:valAx>
        <c:axId val="1703745200"/>
        <c:scaling>
          <c:orientation val="minMax"/>
        </c:scaling>
        <c:delete val="1"/>
        <c:axPos val="l"/>
        <c:numFmt formatCode="0.00%" sourceLinked="1"/>
        <c:majorTickMark val="out"/>
        <c:minorTickMark val="none"/>
        <c:tickLblPos val="nextTo"/>
        <c:crossAx val="159447449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80376737771"/>
          <c:y val="0"/>
          <c:w val="0.76583541619183637"/>
          <c:h val="0.51194854884469043"/>
        </c:manualLayout>
      </c:layout>
      <c:barChart>
        <c:barDir val="col"/>
        <c:grouping val="stacked"/>
        <c:varyColors val="0"/>
        <c:ser>
          <c:idx val="3"/>
          <c:order val="0"/>
          <c:tx>
            <c:strRef>
              <c:f>Sheet1!$H$1</c:f>
              <c:strCache>
                <c:ptCount val="1"/>
                <c:pt idx="0">
                  <c:v>Others</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Sheet1!$H$2:$H$17</c:f>
              <c:numCache>
                <c:formatCode>0.00%</c:formatCode>
                <c:ptCount val="16"/>
              </c:numCache>
            </c:numRef>
          </c:val>
          <c:extLst>
            <c:ext xmlns:c16="http://schemas.microsoft.com/office/drawing/2014/chart" uri="{C3380CC4-5D6E-409C-BE32-E72D297353CC}">
              <c16:uniqueId val="{00000000-A671-4B71-8419-10A3E9759CBC}"/>
            </c:ext>
          </c:extLst>
        </c:ser>
        <c:ser>
          <c:idx val="0"/>
          <c:order val="1"/>
          <c:tx>
            <c:strRef>
              <c:f>Sheet1!$G$1</c:f>
              <c:strCache>
                <c:ptCount val="1"/>
                <c:pt idx="0">
                  <c:v>Thermoforming</c:v>
                </c:pt>
              </c:strCache>
            </c:strRef>
          </c:tx>
          <c:spPr>
            <a:solidFill>
              <a:schemeClr val="accent2">
                <a:lumMod val="60000"/>
                <a:lumOff val="4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Sheet1!$G$2:$G$17</c:f>
              <c:numCache>
                <c:formatCode>0.00%</c:formatCode>
                <c:ptCount val="16"/>
              </c:numCache>
            </c:numRef>
          </c:val>
          <c:extLst>
            <c:ext xmlns:c16="http://schemas.microsoft.com/office/drawing/2014/chart" uri="{C3380CC4-5D6E-409C-BE32-E72D297353CC}">
              <c16:uniqueId val="{00000001-A671-4B71-8419-10A3E9759CBC}"/>
            </c:ext>
          </c:extLst>
        </c:ser>
        <c:ser>
          <c:idx val="6"/>
          <c:order val="2"/>
          <c:tx>
            <c:strRef>
              <c:f>Sheet1!$F$1</c:f>
              <c:strCache>
                <c:ptCount val="1"/>
                <c:pt idx="0">
                  <c:v>Extrusion Coating</c:v>
                </c:pt>
              </c:strCache>
            </c:strRef>
          </c:tx>
          <c:spPr>
            <a:solidFill>
              <a:schemeClr val="accent1">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Sheet1!$F$2:$F$17</c:f>
              <c:numCache>
                <c:formatCode>0.00%</c:formatCode>
                <c:ptCount val="16"/>
              </c:numCache>
            </c:numRef>
          </c:val>
          <c:extLst>
            <c:ext xmlns:c16="http://schemas.microsoft.com/office/drawing/2014/chart" uri="{C3380CC4-5D6E-409C-BE32-E72D297353CC}">
              <c16:uniqueId val="{00000002-A671-4B71-8419-10A3E9759CBC}"/>
            </c:ext>
          </c:extLst>
        </c:ser>
        <c:ser>
          <c:idx val="5"/>
          <c:order val="3"/>
          <c:tx>
            <c:strRef>
              <c:f>Sheet1!$E$1</c:f>
              <c:strCache>
                <c:ptCount val="1"/>
                <c:pt idx="0">
                  <c:v>Blow Moulding</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0.19066216699999994</c:v>
                </c:pt>
                <c:pt idx="1">
                  <c:v>0.18701699983702025</c:v>
                </c:pt>
                <c:pt idx="2">
                  <c:v>0.19506402950594848</c:v>
                </c:pt>
                <c:pt idx="3">
                  <c:v>0.19324943948682338</c:v>
                </c:pt>
                <c:pt idx="4">
                  <c:v>0.20213463940715526</c:v>
                </c:pt>
                <c:pt idx="5">
                  <c:v>0.19900574204442334</c:v>
                </c:pt>
                <c:pt idx="6">
                  <c:v>0.20458983732854219</c:v>
                </c:pt>
                <c:pt idx="7">
                  <c:v>0.20269916034428548</c:v>
                </c:pt>
                <c:pt idx="8">
                  <c:v>0.20849379373371346</c:v>
                </c:pt>
                <c:pt idx="9">
                  <c:v>0.20866645769862591</c:v>
                </c:pt>
                <c:pt idx="10">
                  <c:v>0.21012841100291468</c:v>
                </c:pt>
                <c:pt idx="11">
                  <c:v>0.21142811064191624</c:v>
                </c:pt>
                <c:pt idx="12">
                  <c:v>0.21468920791015766</c:v>
                </c:pt>
                <c:pt idx="13">
                  <c:v>0.2142150120729821</c:v>
                </c:pt>
                <c:pt idx="14">
                  <c:v>0.21750579249953983</c:v>
                </c:pt>
                <c:pt idx="15">
                  <c:v>0.2189089999999998</c:v>
                </c:pt>
              </c:numCache>
            </c:numRef>
          </c:val>
          <c:extLst>
            <c:ext xmlns:c16="http://schemas.microsoft.com/office/drawing/2014/chart" uri="{C3380CC4-5D6E-409C-BE32-E72D297353CC}">
              <c16:uniqueId val="{00000003-A671-4B71-8419-10A3E9759CBC}"/>
            </c:ext>
          </c:extLst>
        </c:ser>
        <c:ser>
          <c:idx val="9"/>
          <c:order val="4"/>
          <c:tx>
            <c:strRef>
              <c:f>Sheet1!$D$1</c:f>
              <c:strCache>
                <c:ptCount val="1"/>
                <c:pt idx="0">
                  <c:v>BOPP &amp; TQPP</c:v>
                </c:pt>
              </c:strCache>
            </c:strRef>
          </c:tx>
          <c:spPr>
            <a:solidFill>
              <a:schemeClr val="accent4">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0.123849033</c:v>
                </c:pt>
                <c:pt idx="1">
                  <c:v>0.12468897466666411</c:v>
                </c:pt>
                <c:pt idx="2">
                  <c:v>0.12430761933333589</c:v>
                </c:pt>
                <c:pt idx="3">
                  <c:v>0.12512062640000002</c:v>
                </c:pt>
                <c:pt idx="4">
                  <c:v>0.12354490866666409</c:v>
                </c:pt>
                <c:pt idx="5">
                  <c:v>0.12596835533333334</c:v>
                </c:pt>
                <c:pt idx="6">
                  <c:v>0.12432219800000001</c:v>
                </c:pt>
                <c:pt idx="7">
                  <c:v>0.12856084266666409</c:v>
                </c:pt>
                <c:pt idx="8">
                  <c:v>0.1250994873333359</c:v>
                </c:pt>
                <c:pt idx="9">
                  <c:v>0.12933813199999999</c:v>
                </c:pt>
                <c:pt idx="10">
                  <c:v>0.12808767766666668</c:v>
                </c:pt>
                <c:pt idx="11">
                  <c:v>0.12907766666641002</c:v>
                </c:pt>
                <c:pt idx="12">
                  <c:v>0.1289354066</c:v>
                </c:pt>
                <c:pt idx="13">
                  <c:v>0.13082710666664099</c:v>
                </c:pt>
                <c:pt idx="14">
                  <c:v>0.12978313553333334</c:v>
                </c:pt>
                <c:pt idx="15">
                  <c:v>0.13020699999999999</c:v>
                </c:pt>
              </c:numCache>
            </c:numRef>
          </c:val>
          <c:extLst>
            <c:ext xmlns:c16="http://schemas.microsoft.com/office/drawing/2014/chart" uri="{C3380CC4-5D6E-409C-BE32-E72D297353CC}">
              <c16:uniqueId val="{00000004-A671-4B71-8419-10A3E9759CBC}"/>
            </c:ext>
          </c:extLst>
        </c:ser>
        <c:ser>
          <c:idx val="1"/>
          <c:order val="5"/>
          <c:tx>
            <c:strRef>
              <c:f>Sheet1!$C$1</c:f>
              <c:strCache>
                <c:ptCount val="1"/>
                <c:pt idx="0">
                  <c:v>Raffia</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0.17624000000000001</c:v>
                </c:pt>
                <c:pt idx="1">
                  <c:v>0.18182560000000003</c:v>
                </c:pt>
                <c:pt idx="2">
                  <c:v>0.17692512000000002</c:v>
                </c:pt>
                <c:pt idx="3">
                  <c:v>0.1806768</c:v>
                </c:pt>
                <c:pt idx="4">
                  <c:v>0.17610239999999999</c:v>
                </c:pt>
                <c:pt idx="5">
                  <c:v>0.17952800000000002</c:v>
                </c:pt>
                <c:pt idx="6">
                  <c:v>0.17829536000000001</c:v>
                </c:pt>
                <c:pt idx="7">
                  <c:v>0.17863792000000001</c:v>
                </c:pt>
                <c:pt idx="8">
                  <c:v>0.17898048000000003</c:v>
                </c:pt>
                <c:pt idx="9">
                  <c:v>0.17723040000000001</c:v>
                </c:pt>
                <c:pt idx="10">
                  <c:v>0.17966560000000001</c:v>
                </c:pt>
                <c:pt idx="11">
                  <c:v>0.18000816000000003</c:v>
                </c:pt>
                <c:pt idx="12">
                  <c:v>0.17950720000000001</c:v>
                </c:pt>
                <c:pt idx="13">
                  <c:v>0.18069328000000004</c:v>
                </c:pt>
                <c:pt idx="14">
                  <c:v>0.18103584000000003</c:v>
                </c:pt>
                <c:pt idx="15">
                  <c:v>0.181784</c:v>
                </c:pt>
              </c:numCache>
            </c:numRef>
          </c:val>
          <c:extLst>
            <c:ext xmlns:c16="http://schemas.microsoft.com/office/drawing/2014/chart" uri="{C3380CC4-5D6E-409C-BE32-E72D297353CC}">
              <c16:uniqueId val="{00000005-A671-4B71-8419-10A3E9759CBC}"/>
            </c:ext>
          </c:extLst>
        </c:ser>
        <c:ser>
          <c:idx val="2"/>
          <c:order val="6"/>
          <c:tx>
            <c:strRef>
              <c:f>Sheet1!$B$1</c:f>
              <c:strCache>
                <c:ptCount val="1"/>
                <c:pt idx="0">
                  <c:v>Injection Moulding</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0.50924880000000017</c:v>
                </c:pt>
                <c:pt idx="1">
                  <c:v>0.50646842549631566</c:v>
                </c:pt>
                <c:pt idx="2">
                  <c:v>0.50370323116071558</c:v>
                </c:pt>
                <c:pt idx="3">
                  <c:v>0.50095313411317666</c:v>
                </c:pt>
                <c:pt idx="4">
                  <c:v>0.49821805192618063</c:v>
                </c:pt>
                <c:pt idx="5">
                  <c:v>0.49549790262224336</c:v>
                </c:pt>
                <c:pt idx="6">
                  <c:v>0.4927926046714578</c:v>
                </c:pt>
                <c:pt idx="7">
                  <c:v>0.49010207698905039</c:v>
                </c:pt>
                <c:pt idx="8">
                  <c:v>0.48742623893295062</c:v>
                </c:pt>
                <c:pt idx="9">
                  <c:v>0.48476501030137409</c:v>
                </c:pt>
                <c:pt idx="10">
                  <c:v>0.48211831133041866</c:v>
                </c:pt>
                <c:pt idx="11">
                  <c:v>0.47948606269167376</c:v>
                </c:pt>
                <c:pt idx="12">
                  <c:v>0.47686818548984233</c:v>
                </c:pt>
                <c:pt idx="13">
                  <c:v>0.47426460126037689</c:v>
                </c:pt>
                <c:pt idx="14">
                  <c:v>0.47167523196712685</c:v>
                </c:pt>
                <c:pt idx="15">
                  <c:v>0.46910000000000029</c:v>
                </c:pt>
              </c:numCache>
            </c:numRef>
          </c:val>
          <c:extLst>
            <c:ext xmlns:c16="http://schemas.microsoft.com/office/drawing/2014/chart" uri="{C3380CC4-5D6E-409C-BE32-E72D297353CC}">
              <c16:uniqueId val="{00000006-A671-4B71-8419-10A3E9759CBC}"/>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1"/>
        <c:axPos val="b"/>
        <c:numFmt formatCode="General" sourceLinked="1"/>
        <c:majorTickMark val="out"/>
        <c:minorTickMark val="none"/>
        <c:tickLblPos val="nextTo"/>
        <c:crossAx val="1703745200"/>
        <c:crosses val="autoZero"/>
        <c:auto val="1"/>
        <c:lblAlgn val="ctr"/>
        <c:lblOffset val="100"/>
        <c:noMultiLvlLbl val="0"/>
      </c:catAx>
      <c:valAx>
        <c:axId val="1703745200"/>
        <c:scaling>
          <c:orientation val="minMax"/>
        </c:scaling>
        <c:delete val="1"/>
        <c:axPos val="l"/>
        <c:numFmt formatCode="0.00%" sourceLinked="1"/>
        <c:majorTickMark val="out"/>
        <c:minorTickMark val="none"/>
        <c:tickLblPos val="nextTo"/>
        <c:crossAx val="159447449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80376737771"/>
          <c:y val="0"/>
          <c:w val="0.76583541619183637"/>
          <c:h val="0.51194854884469043"/>
        </c:manualLayout>
      </c:layout>
      <c:barChart>
        <c:barDir val="col"/>
        <c:grouping val="stacked"/>
        <c:varyColors val="0"/>
        <c:ser>
          <c:idx val="0"/>
          <c:order val="0"/>
          <c:tx>
            <c:strRef>
              <c:f>Sheet1!$E$1</c:f>
              <c:strCache>
                <c:ptCount val="1"/>
                <c:pt idx="0">
                  <c:v>Others</c:v>
                </c:pt>
              </c:strCache>
            </c:strRef>
          </c:tx>
          <c:spPr>
            <a:solidFill>
              <a:schemeClr val="accent2">
                <a:lumMod val="60000"/>
                <a:lumOff val="4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422.84538882250126</c:v>
                </c:pt>
                <c:pt idx="1">
                  <c:v>446.66761862137071</c:v>
                </c:pt>
                <c:pt idx="2">
                  <c:v>445.15961239676625</c:v>
                </c:pt>
                <c:pt idx="3">
                  <c:v>443.53649216730179</c:v>
                </c:pt>
                <c:pt idx="4">
                  <c:v>452.31480342938761</c:v>
                </c:pt>
                <c:pt idx="5">
                  <c:v>487.67002764839344</c:v>
                </c:pt>
                <c:pt idx="6">
                  <c:v>427.37893092330131</c:v>
                </c:pt>
                <c:pt idx="7">
                  <c:v>450.95326525157282</c:v>
                </c:pt>
                <c:pt idx="8">
                  <c:v>462.9550410332559</c:v>
                </c:pt>
                <c:pt idx="9">
                  <c:v>443.96380363922879</c:v>
                </c:pt>
                <c:pt idx="10">
                  <c:v>489.08224675219759</c:v>
                </c:pt>
                <c:pt idx="11">
                  <c:v>480.6716066990553</c:v>
                </c:pt>
                <c:pt idx="12">
                  <c:v>514.33884566682013</c:v>
                </c:pt>
                <c:pt idx="13">
                  <c:v>526.05490404138118</c:v>
                </c:pt>
                <c:pt idx="14">
                  <c:v>537.38386773700836</c:v>
                </c:pt>
                <c:pt idx="15">
                  <c:v>561.3977810029819</c:v>
                </c:pt>
              </c:numCache>
            </c:numRef>
          </c:val>
          <c:extLst>
            <c:ext xmlns:c16="http://schemas.microsoft.com/office/drawing/2014/chart" uri="{C3380CC4-5D6E-409C-BE32-E72D297353CC}">
              <c16:uniqueId val="{00000000-930C-47AC-BDAC-89760735E491}"/>
            </c:ext>
          </c:extLst>
        </c:ser>
        <c:ser>
          <c:idx val="6"/>
          <c:order val="1"/>
          <c:tx>
            <c:strRef>
              <c:f>Sheet1!$D$1</c:f>
              <c:strCache>
                <c:ptCount val="1"/>
                <c:pt idx="0">
                  <c:v>Madhya Pradesh</c:v>
                </c:pt>
              </c:strCache>
            </c:strRef>
          </c:tx>
          <c:spPr>
            <a:solidFill>
              <a:schemeClr val="accent1">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767.09755357846689</c:v>
                </c:pt>
                <c:pt idx="1">
                  <c:v>828.73970408451169</c:v>
                </c:pt>
                <c:pt idx="2">
                  <c:v>821.74998739505577</c:v>
                </c:pt>
                <c:pt idx="3">
                  <c:v>861.84186938815947</c:v>
                </c:pt>
                <c:pt idx="4">
                  <c:v>900.02450486132773</c:v>
                </c:pt>
                <c:pt idx="5">
                  <c:v>970.93873355180608</c:v>
                </c:pt>
                <c:pt idx="6">
                  <c:v>893.02926184425655</c:v>
                </c:pt>
                <c:pt idx="7">
                  <c:v>962.65587933386189</c:v>
                </c:pt>
                <c:pt idx="8">
                  <c:v>1017.899964794876</c:v>
                </c:pt>
                <c:pt idx="9">
                  <c:v>1074.6551061175089</c:v>
                </c:pt>
                <c:pt idx="10">
                  <c:v>1134.0240504279798</c:v>
                </c:pt>
                <c:pt idx="11">
                  <c:v>1187.0264911994914</c:v>
                </c:pt>
                <c:pt idx="12">
                  <c:v>1260.7325452684809</c:v>
                </c:pt>
                <c:pt idx="13">
                  <c:v>1327.1000564991368</c:v>
                </c:pt>
                <c:pt idx="14">
                  <c:v>1396.2571160182538</c:v>
                </c:pt>
                <c:pt idx="15">
                  <c:v>1495.7003027412227</c:v>
                </c:pt>
              </c:numCache>
            </c:numRef>
          </c:val>
          <c:extLst>
            <c:ext xmlns:c16="http://schemas.microsoft.com/office/drawing/2014/chart" uri="{C3380CC4-5D6E-409C-BE32-E72D297353CC}">
              <c16:uniqueId val="{00000001-930C-47AC-BDAC-89760735E491}"/>
            </c:ext>
          </c:extLst>
        </c:ser>
        <c:ser>
          <c:idx val="5"/>
          <c:order val="2"/>
          <c:tx>
            <c:strRef>
              <c:f>Sheet1!$C$1</c:f>
              <c:strCache>
                <c:ptCount val="1"/>
                <c:pt idx="0">
                  <c:v>Gujarat</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1506.0011153934443</c:v>
                </c:pt>
                <c:pt idx="1">
                  <c:v>1625.0735282921273</c:v>
                </c:pt>
                <c:pt idx="2">
                  <c:v>1605.5997986374102</c:v>
                </c:pt>
                <c:pt idx="3">
                  <c:v>1685.9646221681114</c:v>
                </c:pt>
                <c:pt idx="4">
                  <c:v>1758.575448477698</c:v>
                </c:pt>
                <c:pt idx="5">
                  <c:v>1902.2834629511053</c:v>
                </c:pt>
                <c:pt idx="6">
                  <c:v>1740.8025857913667</c:v>
                </c:pt>
                <c:pt idx="7">
                  <c:v>1872.6150709272238</c:v>
                </c:pt>
                <c:pt idx="8">
                  <c:v>1979.5817137759154</c:v>
                </c:pt>
                <c:pt idx="9">
                  <c:v>2082.4753202063853</c:v>
                </c:pt>
                <c:pt idx="10">
                  <c:v>2200.3023216577899</c:v>
                </c:pt>
                <c:pt idx="11">
                  <c:v>2318.3459648764483</c:v>
                </c:pt>
                <c:pt idx="12">
                  <c:v>2440.517862590701</c:v>
                </c:pt>
                <c:pt idx="13">
                  <c:v>2566.0483091505948</c:v>
                </c:pt>
                <c:pt idx="14">
                  <c:v>2696.686486623877</c:v>
                </c:pt>
                <c:pt idx="15">
                  <c:v>2821.5267006597414</c:v>
                </c:pt>
              </c:numCache>
            </c:numRef>
          </c:val>
          <c:extLst>
            <c:ext xmlns:c16="http://schemas.microsoft.com/office/drawing/2014/chart" uri="{C3380CC4-5D6E-409C-BE32-E72D297353CC}">
              <c16:uniqueId val="{00000002-930C-47AC-BDAC-89760735E491}"/>
            </c:ext>
          </c:extLst>
        </c:ser>
        <c:ser>
          <c:idx val="9"/>
          <c:order val="3"/>
          <c:tx>
            <c:strRef>
              <c:f>Sheet1!$B$1</c:f>
              <c:strCache>
                <c:ptCount val="1"/>
                <c:pt idx="0">
                  <c:v>Maharashtra</c:v>
                </c:pt>
              </c:strCache>
            </c:strRef>
          </c:tx>
          <c:spPr>
            <a:solidFill>
              <a:schemeClr val="accent4">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1603.2312644820493</c:v>
                </c:pt>
                <c:pt idx="1">
                  <c:v>1732.946196761844</c:v>
                </c:pt>
                <c:pt idx="2">
                  <c:v>1694.5105428543184</c:v>
                </c:pt>
                <c:pt idx="3">
                  <c:v>1803.9882741532272</c:v>
                </c:pt>
                <c:pt idx="4">
                  <c:v>1884.8565574499853</c:v>
                </c:pt>
                <c:pt idx="5">
                  <c:v>2006.573318443727</c:v>
                </c:pt>
                <c:pt idx="6">
                  <c:v>1872.0692747621556</c:v>
                </c:pt>
                <c:pt idx="7">
                  <c:v>2019.0250972617212</c:v>
                </c:pt>
                <c:pt idx="8">
                  <c:v>2135.9400022840928</c:v>
                </c:pt>
                <c:pt idx="9">
                  <c:v>2279.0497080840914</c:v>
                </c:pt>
                <c:pt idx="10">
                  <c:v>2381.9326609161949</c:v>
                </c:pt>
                <c:pt idx="11">
                  <c:v>2542.6321059777811</c:v>
                </c:pt>
                <c:pt idx="12">
                  <c:v>2650.6296541404199</c:v>
                </c:pt>
                <c:pt idx="13">
                  <c:v>2791.4995868022893</c:v>
                </c:pt>
                <c:pt idx="14">
                  <c:v>2938.36701133622</c:v>
                </c:pt>
                <c:pt idx="15">
                  <c:v>3030.9484717632813</c:v>
                </c:pt>
              </c:numCache>
            </c:numRef>
          </c:val>
          <c:extLst>
            <c:ext xmlns:c16="http://schemas.microsoft.com/office/drawing/2014/chart" uri="{C3380CC4-5D6E-409C-BE32-E72D297353CC}">
              <c16:uniqueId val="{00000003-930C-47AC-BDAC-89760735E491}"/>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1"/>
        <c:axPos val="b"/>
        <c:numFmt formatCode="General" sourceLinked="1"/>
        <c:majorTickMark val="out"/>
        <c:minorTickMark val="none"/>
        <c:tickLblPos val="nextTo"/>
        <c:crossAx val="1703745200"/>
        <c:crosses val="autoZero"/>
        <c:auto val="1"/>
        <c:lblAlgn val="ctr"/>
        <c:lblOffset val="100"/>
        <c:noMultiLvlLbl val="0"/>
      </c:catAx>
      <c:valAx>
        <c:axId val="1703745200"/>
        <c:scaling>
          <c:orientation val="minMax"/>
        </c:scaling>
        <c:delete val="1"/>
        <c:axPos val="l"/>
        <c:numFmt formatCode="0.00" sourceLinked="1"/>
        <c:majorTickMark val="out"/>
        <c:minorTickMark val="none"/>
        <c:tickLblPos val="nextTo"/>
        <c:crossAx val="159447449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80376737771"/>
          <c:y val="0"/>
          <c:w val="0.76583541619183637"/>
          <c:h val="0.51194854884469043"/>
        </c:manualLayout>
      </c:layout>
      <c:barChart>
        <c:barDir val="col"/>
        <c:grouping val="stacked"/>
        <c:varyColors val="0"/>
        <c:ser>
          <c:idx val="3"/>
          <c:order val="0"/>
          <c:tx>
            <c:strRef>
              <c:f>Sheet1!$H$1</c:f>
              <c:strCache>
                <c:ptCount val="1"/>
                <c:pt idx="0">
                  <c:v>Others</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Sheet1!$H$2:$H$17</c:f>
              <c:numCache>
                <c:formatCode>0.00%</c:formatCode>
                <c:ptCount val="16"/>
              </c:numCache>
            </c:numRef>
          </c:val>
          <c:extLst>
            <c:ext xmlns:c16="http://schemas.microsoft.com/office/drawing/2014/chart" uri="{C3380CC4-5D6E-409C-BE32-E72D297353CC}">
              <c16:uniqueId val="{00000000-D115-43A3-98F9-A038DACB7EBA}"/>
            </c:ext>
          </c:extLst>
        </c:ser>
        <c:ser>
          <c:idx val="0"/>
          <c:order val="1"/>
          <c:tx>
            <c:strRef>
              <c:f>Sheet1!$G$1</c:f>
              <c:strCache>
                <c:ptCount val="1"/>
                <c:pt idx="0">
                  <c:v>Thermoforming</c:v>
                </c:pt>
              </c:strCache>
            </c:strRef>
          </c:tx>
          <c:spPr>
            <a:solidFill>
              <a:schemeClr val="accent2">
                <a:lumMod val="60000"/>
                <a:lumOff val="4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Sheet1!$G$2:$G$17</c:f>
              <c:numCache>
                <c:formatCode>0.00%</c:formatCode>
                <c:ptCount val="16"/>
              </c:numCache>
            </c:numRef>
          </c:val>
          <c:extLst>
            <c:ext xmlns:c16="http://schemas.microsoft.com/office/drawing/2014/chart" uri="{C3380CC4-5D6E-409C-BE32-E72D297353CC}">
              <c16:uniqueId val="{00000001-D115-43A3-98F9-A038DACB7EBA}"/>
            </c:ext>
          </c:extLst>
        </c:ser>
        <c:ser>
          <c:idx val="6"/>
          <c:order val="2"/>
          <c:tx>
            <c:strRef>
              <c:f>Sheet1!$F$1</c:f>
              <c:strCache>
                <c:ptCount val="1"/>
                <c:pt idx="0">
                  <c:v>Extrusion Coating</c:v>
                </c:pt>
              </c:strCache>
            </c:strRef>
          </c:tx>
          <c:spPr>
            <a:solidFill>
              <a:schemeClr val="accent1">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Sheet1!$F$2:$F$17</c:f>
              <c:numCache>
                <c:formatCode>0.00%</c:formatCode>
                <c:ptCount val="16"/>
              </c:numCache>
            </c:numRef>
          </c:val>
          <c:extLst>
            <c:ext xmlns:c16="http://schemas.microsoft.com/office/drawing/2014/chart" uri="{C3380CC4-5D6E-409C-BE32-E72D297353CC}">
              <c16:uniqueId val="{00000002-D115-43A3-98F9-A038DACB7EBA}"/>
            </c:ext>
          </c:extLst>
        </c:ser>
        <c:ser>
          <c:idx val="5"/>
          <c:order val="3"/>
          <c:tx>
            <c:strRef>
              <c:f>Sheet1!$E$1</c:f>
              <c:strCache>
                <c:ptCount val="1"/>
                <c:pt idx="0">
                  <c:v>Blow Moulding</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8.5772098038499944E-2</c:v>
                </c:pt>
                <c:pt idx="1">
                  <c:v>8.5754283324282587E-2</c:v>
                </c:pt>
                <c:pt idx="2">
                  <c:v>8.3689354509273284E-2</c:v>
                </c:pt>
                <c:pt idx="3">
                  <c:v>8.2881803332871873E-2</c:v>
                </c:pt>
                <c:pt idx="4">
                  <c:v>8.1196568624018917E-2</c:v>
                </c:pt>
                <c:pt idx="5">
                  <c:v>7.9928906857893223E-2</c:v>
                </c:pt>
                <c:pt idx="6">
                  <c:v>8.2703361568413958E-2</c:v>
                </c:pt>
                <c:pt idx="7">
                  <c:v>7.7242201568506585E-2</c:v>
                </c:pt>
                <c:pt idx="8">
                  <c:v>7.8626606259897258E-2</c:v>
                </c:pt>
                <c:pt idx="9">
                  <c:v>7.9921339216267984E-2</c:v>
                </c:pt>
                <c:pt idx="10">
                  <c:v>7.3373909804046678E-2</c:v>
                </c:pt>
                <c:pt idx="11">
                  <c:v>7.0844792158930026E-2</c:v>
                </c:pt>
                <c:pt idx="12">
                  <c:v>7.5605498042143893E-2</c:v>
                </c:pt>
                <c:pt idx="13">
                  <c:v>6.9505618039586659E-2</c:v>
                </c:pt>
                <c:pt idx="14">
                  <c:v>7.1950722745565909E-2</c:v>
                </c:pt>
                <c:pt idx="15">
                  <c:v>6.6926756863279868E-2</c:v>
                </c:pt>
              </c:numCache>
            </c:numRef>
          </c:val>
          <c:extLst>
            <c:ext xmlns:c16="http://schemas.microsoft.com/office/drawing/2014/chart" uri="{C3380CC4-5D6E-409C-BE32-E72D297353CC}">
              <c16:uniqueId val="{00000003-D115-43A3-98F9-A038DACB7EBA}"/>
            </c:ext>
          </c:extLst>
        </c:ser>
        <c:ser>
          <c:idx val="9"/>
          <c:order val="4"/>
          <c:tx>
            <c:strRef>
              <c:f>Sheet1!$D$1</c:f>
              <c:strCache>
                <c:ptCount val="1"/>
                <c:pt idx="0">
                  <c:v>BOPP &amp; TQPP</c:v>
                </c:pt>
              </c:strCache>
            </c:strRef>
          </c:tx>
          <c:spPr>
            <a:solidFill>
              <a:schemeClr val="accent4">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7.0602019608500002E-2</c:v>
                </c:pt>
                <c:pt idx="1">
                  <c:v>7.0741237260680004E-2</c:v>
                </c:pt>
                <c:pt idx="2">
                  <c:v>7.1346227843636006E-2</c:v>
                </c:pt>
                <c:pt idx="3">
                  <c:v>7.1718331961204002E-2</c:v>
                </c:pt>
                <c:pt idx="4">
                  <c:v>7.2004360787720004E-2</c:v>
                </c:pt>
                <c:pt idx="5">
                  <c:v>7.2625401963400005E-2</c:v>
                </c:pt>
                <c:pt idx="6">
                  <c:v>7.2834644313908001E-2</c:v>
                </c:pt>
                <c:pt idx="7">
                  <c:v>7.320674843147601E-2</c:v>
                </c:pt>
                <c:pt idx="8">
                  <c:v>7.3578852549044005E-2</c:v>
                </c:pt>
                <c:pt idx="9">
                  <c:v>7.3509566666120005E-2</c:v>
                </c:pt>
                <c:pt idx="10">
                  <c:v>7.4323060784179995E-2</c:v>
                </c:pt>
                <c:pt idx="11">
                  <c:v>7.6951649017480001E-2</c:v>
                </c:pt>
                <c:pt idx="12">
                  <c:v>7.0672690193159998E-2</c:v>
                </c:pt>
                <c:pt idx="13">
                  <c:v>7.5439373136884008E-2</c:v>
                </c:pt>
                <c:pt idx="14">
                  <c:v>7.5811477254452003E-2</c:v>
                </c:pt>
                <c:pt idx="15">
                  <c:v>7.6183581372019998E-2</c:v>
                </c:pt>
              </c:numCache>
            </c:numRef>
          </c:val>
          <c:extLst>
            <c:ext xmlns:c16="http://schemas.microsoft.com/office/drawing/2014/chart" uri="{C3380CC4-5D6E-409C-BE32-E72D297353CC}">
              <c16:uniqueId val="{00000004-D115-43A3-98F9-A038DACB7EBA}"/>
            </c:ext>
          </c:extLst>
        </c:ser>
        <c:ser>
          <c:idx val="1"/>
          <c:order val="5"/>
          <c:tx>
            <c:strRef>
              <c:f>Sheet1!$C$1</c:f>
              <c:strCache>
                <c:ptCount val="1"/>
                <c:pt idx="0">
                  <c:v>Raffia</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0.2426623529412</c:v>
                </c:pt>
                <c:pt idx="1">
                  <c:v>0.24253742058823738</c:v>
                </c:pt>
                <c:pt idx="2">
                  <c:v>0.24290860588235469</c:v>
                </c:pt>
                <c:pt idx="3">
                  <c:v>0.24279791176471999</c:v>
                </c:pt>
                <c:pt idx="4">
                  <c:v>0.243650976470589</c:v>
                </c:pt>
                <c:pt idx="5">
                  <c:v>0.2440221617647067</c:v>
                </c:pt>
                <c:pt idx="6">
                  <c:v>0.24022161764707001</c:v>
                </c:pt>
                <c:pt idx="7">
                  <c:v>0.24476453235294135</c:v>
                </c:pt>
                <c:pt idx="8">
                  <c:v>0.24513571764705869</c:v>
                </c:pt>
                <c:pt idx="9">
                  <c:v>0.24069029411760001</c:v>
                </c:pt>
                <c:pt idx="10">
                  <c:v>0.24587808823529336</c:v>
                </c:pt>
                <c:pt idx="11">
                  <c:v>0.24249273529411</c:v>
                </c:pt>
                <c:pt idx="12">
                  <c:v>0.24620458823527999</c:v>
                </c:pt>
                <c:pt idx="13">
                  <c:v>0.24699164411764535</c:v>
                </c:pt>
                <c:pt idx="14">
                  <c:v>0.24362829411763001</c:v>
                </c:pt>
                <c:pt idx="15">
                  <c:v>0.24773401470588002</c:v>
                </c:pt>
              </c:numCache>
            </c:numRef>
          </c:val>
          <c:extLst>
            <c:ext xmlns:c16="http://schemas.microsoft.com/office/drawing/2014/chart" uri="{C3380CC4-5D6E-409C-BE32-E72D297353CC}">
              <c16:uniqueId val="{00000005-D115-43A3-98F9-A038DACB7EBA}"/>
            </c:ext>
          </c:extLst>
        </c:ser>
        <c:ser>
          <c:idx val="2"/>
          <c:order val="6"/>
          <c:tx>
            <c:strRef>
              <c:f>Sheet1!$B$1</c:f>
              <c:strCache>
                <c:ptCount val="1"/>
                <c:pt idx="0">
                  <c:v>Injection Moulding</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0.60096352941180009</c:v>
                </c:pt>
                <c:pt idx="1">
                  <c:v>0.60096705882680002</c:v>
                </c:pt>
                <c:pt idx="2">
                  <c:v>0.6020558117647361</c:v>
                </c:pt>
                <c:pt idx="3">
                  <c:v>0.60260195294120411</c:v>
                </c:pt>
                <c:pt idx="4">
                  <c:v>0.60314809411767212</c:v>
                </c:pt>
                <c:pt idx="5">
                  <c:v>0.60342352941400001</c:v>
                </c:pt>
                <c:pt idx="6">
                  <c:v>0.60424037647060813</c:v>
                </c:pt>
                <c:pt idx="7">
                  <c:v>0.60478651764707603</c:v>
                </c:pt>
                <c:pt idx="8">
                  <c:v>0.60265882354400002</c:v>
                </c:pt>
                <c:pt idx="9">
                  <c:v>0.60587880000001204</c:v>
                </c:pt>
                <c:pt idx="10">
                  <c:v>0.60642494117648005</c:v>
                </c:pt>
                <c:pt idx="11">
                  <c:v>0.60971082352948003</c:v>
                </c:pt>
                <c:pt idx="12">
                  <c:v>0.60751722352941606</c:v>
                </c:pt>
                <c:pt idx="13">
                  <c:v>0.60806336470588407</c:v>
                </c:pt>
                <c:pt idx="14">
                  <c:v>0.60860950588235208</c:v>
                </c:pt>
                <c:pt idx="15">
                  <c:v>0.60915564705882008</c:v>
                </c:pt>
              </c:numCache>
            </c:numRef>
          </c:val>
          <c:extLst>
            <c:ext xmlns:c16="http://schemas.microsoft.com/office/drawing/2014/chart" uri="{C3380CC4-5D6E-409C-BE32-E72D297353CC}">
              <c16:uniqueId val="{00000006-D115-43A3-98F9-A038DACB7EBA}"/>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1"/>
        <c:axPos val="b"/>
        <c:numFmt formatCode="General" sourceLinked="1"/>
        <c:majorTickMark val="out"/>
        <c:minorTickMark val="none"/>
        <c:tickLblPos val="nextTo"/>
        <c:crossAx val="1703745200"/>
        <c:crosses val="autoZero"/>
        <c:auto val="1"/>
        <c:lblAlgn val="ctr"/>
        <c:lblOffset val="100"/>
        <c:noMultiLvlLbl val="0"/>
      </c:catAx>
      <c:valAx>
        <c:axId val="1703745200"/>
        <c:scaling>
          <c:orientation val="minMax"/>
        </c:scaling>
        <c:delete val="1"/>
        <c:axPos val="l"/>
        <c:numFmt formatCode="0.00%" sourceLinked="1"/>
        <c:majorTickMark val="out"/>
        <c:minorTickMark val="none"/>
        <c:tickLblPos val="nextTo"/>
        <c:crossAx val="159447449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80376737771"/>
          <c:y val="0"/>
          <c:w val="0.76583541619183637"/>
          <c:h val="0.51194854884469043"/>
        </c:manualLayout>
      </c:layout>
      <c:barChart>
        <c:barDir val="col"/>
        <c:grouping val="stacked"/>
        <c:varyColors val="0"/>
        <c:ser>
          <c:idx val="9"/>
          <c:order val="2"/>
          <c:tx>
            <c:strRef>
              <c:f>Sheet1!$E$1</c:f>
              <c:strCache>
                <c:ptCount val="1"/>
                <c:pt idx="0">
                  <c:v>Others</c:v>
                </c:pt>
              </c:strCache>
            </c:strRef>
          </c:tx>
          <c:spPr>
            <a:solidFill>
              <a:schemeClr val="accent4">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5.6400000000000006E-2</c:v>
                </c:pt>
                <c:pt idx="1">
                  <c:v>6.5243106383884086E-2</c:v>
                </c:pt>
                <c:pt idx="2">
                  <c:v>6.4862066488016179E-2</c:v>
                </c:pt>
                <c:pt idx="3">
                  <c:v>6.0410504650426411E-2</c:v>
                </c:pt>
                <c:pt idx="4">
                  <c:v>5.3834854053415038E-2</c:v>
                </c:pt>
                <c:pt idx="5">
                  <c:v>6.8453008405495619E-2</c:v>
                </c:pt>
                <c:pt idx="6">
                  <c:v>7.1964996101600009E-2</c:v>
                </c:pt>
                <c:pt idx="7">
                  <c:v>6.2709193077713943E-2</c:v>
                </c:pt>
                <c:pt idx="8">
                  <c:v>6.2170584382940208E-2</c:v>
                </c:pt>
                <c:pt idx="9">
                  <c:v>6.1732013085431414E-2</c:v>
                </c:pt>
                <c:pt idx="10">
                  <c:v>6.121845937487036E-2</c:v>
                </c:pt>
                <c:pt idx="11">
                  <c:v>6.0688228616580298E-2</c:v>
                </c:pt>
                <c:pt idx="12">
                  <c:v>6.0141294365746223E-2</c:v>
                </c:pt>
                <c:pt idx="13">
                  <c:v>5.9577629763819751E-2</c:v>
                </c:pt>
                <c:pt idx="14">
                  <c:v>5.8997207537883511E-2</c:v>
                </c:pt>
                <c:pt idx="15">
                  <c:v>5.8399999999999896E-2</c:v>
                </c:pt>
              </c:numCache>
            </c:numRef>
          </c:val>
          <c:extLst>
            <c:ext xmlns:c16="http://schemas.microsoft.com/office/drawing/2014/chart" uri="{C3380CC4-5D6E-409C-BE32-E72D297353CC}">
              <c16:uniqueId val="{00000003-930C-47AC-BDAC-89760735E491}"/>
            </c:ext>
          </c:extLst>
        </c:ser>
        <c:ser>
          <c:idx val="5"/>
          <c:order val="3"/>
          <c:tx>
            <c:strRef>
              <c:f>Sheet1!$D$1</c:f>
              <c:strCache>
                <c:ptCount val="1"/>
                <c:pt idx="0">
                  <c:v>Blow Moulding</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0.14910000000000001</c:v>
                </c:pt>
                <c:pt idx="1">
                  <c:v>0.14827550368321771</c:v>
                </c:pt>
                <c:pt idx="2">
                  <c:v>0.14745556668351376</c:v>
                </c:pt>
                <c:pt idx="3">
                  <c:v>0.14664016378868072</c:v>
                </c:pt>
                <c:pt idx="4">
                  <c:v>0.14582926992593007</c:v>
                </c:pt>
                <c:pt idx="5">
                  <c:v>0.14502286016112131</c:v>
                </c:pt>
                <c:pt idx="6">
                  <c:v>0.14422090969799534</c:v>
                </c:pt>
                <c:pt idx="7">
                  <c:v>0.1434233938774119</c:v>
                </c:pt>
                <c:pt idx="8">
                  <c:v>0.14263028817659132</c:v>
                </c:pt>
                <c:pt idx="9">
                  <c:v>0.14184156820836061</c:v>
                </c:pt>
                <c:pt idx="10">
                  <c:v>0.14105720972040336</c:v>
                </c:pt>
                <c:pt idx="11">
                  <c:v>0.1402771885945143</c:v>
                </c:pt>
                <c:pt idx="12">
                  <c:v>0.13950148084585728</c:v>
                </c:pt>
                <c:pt idx="13">
                  <c:v>0.13873006262222826</c:v>
                </c:pt>
                <c:pt idx="14">
                  <c:v>0.13796291020332144</c:v>
                </c:pt>
                <c:pt idx="15">
                  <c:v>0.13720000000000013</c:v>
                </c:pt>
              </c:numCache>
            </c:numRef>
          </c:val>
          <c:extLst>
            <c:ext xmlns:c16="http://schemas.microsoft.com/office/drawing/2014/chart" uri="{C3380CC4-5D6E-409C-BE32-E72D297353CC}">
              <c16:uniqueId val="{00000002-930C-47AC-BDAC-89760735E491}"/>
            </c:ext>
          </c:extLst>
        </c:ser>
        <c:ser>
          <c:idx val="6"/>
          <c:order val="4"/>
          <c:tx>
            <c:strRef>
              <c:f>Sheet1!$C$1</c:f>
              <c:strCache>
                <c:ptCount val="1"/>
                <c:pt idx="0">
                  <c:v>Extrusion Coating</c:v>
                </c:pt>
              </c:strCache>
            </c:strRef>
          </c:tx>
          <c:spPr>
            <a:solidFill>
              <a:schemeClr val="accent1">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0.38919999999999999</c:v>
                </c:pt>
                <c:pt idx="1">
                  <c:v>0.38838138993289822</c:v>
                </c:pt>
                <c:pt idx="2">
                  <c:v>0.38756450166035444</c:v>
                </c:pt>
                <c:pt idx="3">
                  <c:v>0.38674933156089292</c:v>
                </c:pt>
                <c:pt idx="4">
                  <c:v>0.38593587602065493</c:v>
                </c:pt>
                <c:pt idx="5">
                  <c:v>0.38512413143338303</c:v>
                </c:pt>
                <c:pt idx="6">
                  <c:v>0.38431409420040463</c:v>
                </c:pt>
                <c:pt idx="7">
                  <c:v>0.38350576073061649</c:v>
                </c:pt>
                <c:pt idx="8">
                  <c:v>0.38269912744046852</c:v>
                </c:pt>
                <c:pt idx="9">
                  <c:v>0.38189419075394787</c:v>
                </c:pt>
                <c:pt idx="10">
                  <c:v>0.38109094710256342</c:v>
                </c:pt>
                <c:pt idx="11">
                  <c:v>0.38028939292532932</c:v>
                </c:pt>
                <c:pt idx="12">
                  <c:v>0.37948952466874997</c:v>
                </c:pt>
                <c:pt idx="13">
                  <c:v>0.37869133878680372</c:v>
                </c:pt>
                <c:pt idx="14">
                  <c:v>0.37789483174092725</c:v>
                </c:pt>
                <c:pt idx="15">
                  <c:v>0.3771000000000001</c:v>
                </c:pt>
              </c:numCache>
            </c:numRef>
          </c:val>
          <c:extLst>
            <c:ext xmlns:c16="http://schemas.microsoft.com/office/drawing/2014/chart" uri="{C3380CC4-5D6E-409C-BE32-E72D297353CC}">
              <c16:uniqueId val="{00000001-930C-47AC-BDAC-89760735E491}"/>
            </c:ext>
          </c:extLst>
        </c:ser>
        <c:ser>
          <c:idx val="0"/>
          <c:order val="5"/>
          <c:tx>
            <c:strRef>
              <c:f>Sheet1!$B$1</c:f>
              <c:strCache>
                <c:ptCount val="1"/>
                <c:pt idx="0">
                  <c:v>Injection Moulding</c:v>
                </c:pt>
              </c:strCache>
            </c:strRef>
          </c:tx>
          <c:spPr>
            <a:solidFill>
              <a:schemeClr val="accent2">
                <a:lumMod val="60000"/>
                <a:lumOff val="4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0.40529999999999999</c:v>
                </c:pt>
                <c:pt idx="1">
                  <c:v>0.39809999999999995</c:v>
                </c:pt>
                <c:pt idx="2">
                  <c:v>0.40011786516811565</c:v>
                </c:pt>
                <c:pt idx="3">
                  <c:v>0.40620000000000001</c:v>
                </c:pt>
                <c:pt idx="4">
                  <c:v>0.41439999999999999</c:v>
                </c:pt>
                <c:pt idx="5">
                  <c:v>0.40139999999999998</c:v>
                </c:pt>
                <c:pt idx="6">
                  <c:v>0.39950000000000002</c:v>
                </c:pt>
                <c:pt idx="7">
                  <c:v>0.41036165231425764</c:v>
                </c:pt>
                <c:pt idx="8">
                  <c:v>0.41249999999999998</c:v>
                </c:pt>
                <c:pt idx="9">
                  <c:v>0.41453222795226013</c:v>
                </c:pt>
                <c:pt idx="10">
                  <c:v>0.41663338380216286</c:v>
                </c:pt>
                <c:pt idx="11">
                  <c:v>0.41874518986357601</c:v>
                </c:pt>
                <c:pt idx="12">
                  <c:v>0.42086770011964658</c:v>
                </c:pt>
                <c:pt idx="13">
                  <c:v>0.42300096882714816</c:v>
                </c:pt>
                <c:pt idx="14">
                  <c:v>0.42514505051786783</c:v>
                </c:pt>
                <c:pt idx="15">
                  <c:v>0.4272999999999999</c:v>
                </c:pt>
              </c:numCache>
            </c:numRef>
          </c:val>
          <c:extLst>
            <c:ext xmlns:c16="http://schemas.microsoft.com/office/drawing/2014/chart" uri="{C3380CC4-5D6E-409C-BE32-E72D297353CC}">
              <c16:uniqueId val="{00000000-930C-47AC-BDAC-89760735E491}"/>
            </c:ext>
          </c:extLst>
        </c:ser>
        <c:dLbls>
          <c:showLegendKey val="0"/>
          <c:showVal val="0"/>
          <c:showCatName val="0"/>
          <c:showSerName val="0"/>
          <c:showPercent val="0"/>
          <c:showBubbleSize val="0"/>
        </c:dLbls>
        <c:gapWidth val="150"/>
        <c:overlap val="100"/>
        <c:axId val="1594474496"/>
        <c:axId val="1703745200"/>
        <c:extLst>
          <c:ext xmlns:c15="http://schemas.microsoft.com/office/drawing/2012/chart" uri="{02D57815-91ED-43cb-92C2-25804820EDAC}">
            <c15:filteredBarSeries>
              <c15:ser>
                <c:idx val="2"/>
                <c:order val="0"/>
                <c:tx>
                  <c:strRef>
                    <c:extLst>
                      <c:ext uri="{02D57815-91ED-43cb-92C2-25804820EDAC}">
                        <c15:formulaRef>
                          <c15:sqref>Sheet1!#REF!</c15:sqref>
                        </c15:formulaRef>
                      </c:ext>
                    </c:extLst>
                    <c:strCache>
                      <c:ptCount val="1"/>
                      <c:pt idx="0">
                        <c:v>#REF!</c:v>
                      </c:pt>
                    </c:strCache>
                  </c:strRef>
                </c:tx>
                <c:spPr>
                  <a:solidFill>
                    <a:schemeClr val="accent3"/>
                  </a:solidFill>
                  <a:ln>
                    <a:noFill/>
                  </a:ln>
                  <a:effectLst/>
                </c:spPr>
                <c:invertIfNegative val="0"/>
                <c:cat>
                  <c:strRef>
                    <c:extLst>
                      <c:ext uri="{02D57815-91ED-43cb-92C2-25804820EDAC}">
                        <c15:formulaRef>
                          <c15:sqref>Sheet1!$A$2:$A$17</c15:sqref>
                        </c15:formulaRef>
                      </c:ext>
                    </c:extLst>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extLst>
                      <c:ext uri="{02D57815-91ED-43cb-92C2-25804820EDAC}">
                        <c15:formulaRef>
                          <c15:sqref>Sheet1!#REF!</c15:sqref>
                        </c15:formulaRef>
                      </c:ext>
                    </c:extLst>
                    <c:numCache>
                      <c:formatCode>General</c:formatCode>
                      <c:ptCount val="1"/>
                      <c:pt idx="0">
                        <c:v>1</c:v>
                      </c:pt>
                    </c:numCache>
                  </c:numRef>
                </c:val>
                <c:extLst>
                  <c:ext xmlns:c16="http://schemas.microsoft.com/office/drawing/2014/chart" uri="{C3380CC4-5D6E-409C-BE32-E72D297353CC}">
                    <c16:uniqueId val="{00000001-3B22-40B0-9D4B-556DA3EF97C1}"/>
                  </c:ext>
                </c:extLst>
              </c15:ser>
            </c15:filteredBarSeries>
            <c15:filteredBarSeries>
              <c15:ser>
                <c:idx val="1"/>
                <c:order val="1"/>
                <c:tx>
                  <c:strRef>
                    <c:extLst>
                      <c:ext xmlns:c15="http://schemas.microsoft.com/office/drawing/2012/chart" uri="{02D57815-91ED-43cb-92C2-25804820EDAC}">
                        <c15:formulaRef>
                          <c15:sqref>Sheet1!#REF!</c15:sqref>
                        </c15:formulaRef>
                      </c:ext>
                    </c:extLst>
                    <c:strCache>
                      <c:ptCount val="1"/>
                      <c:pt idx="0">
                        <c:v>#REF!</c:v>
                      </c:pt>
                    </c:strCache>
                  </c:strRef>
                </c:tx>
                <c:spPr>
                  <a:solidFill>
                    <a:schemeClr val="accent2"/>
                  </a:solidFill>
                  <a:ln>
                    <a:noFill/>
                  </a:ln>
                  <a:effectLst/>
                </c:spPr>
                <c:invertIfNegative val="0"/>
                <c:cat>
                  <c:strRef>
                    <c:extLst>
                      <c:ext xmlns:c15="http://schemas.microsoft.com/office/drawing/2012/chart" uri="{02D57815-91ED-43cb-92C2-25804820EDAC}">
                        <c15:formulaRef>
                          <c15:sqref>Sheet1!$A$2:$A$17</c15:sqref>
                        </c15:formulaRef>
                      </c:ext>
                    </c:extLst>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extLst>
                      <c:ext xmlns:c15="http://schemas.microsoft.com/office/drawing/2012/chart" uri="{02D57815-91ED-43cb-92C2-25804820EDAC}">
                        <c15:formulaRef>
                          <c15:sqref>Sheet1!#REF!</c15:sqref>
                        </c15:formulaRef>
                      </c:ext>
                    </c:extLst>
                    <c:numCache>
                      <c:formatCode>General</c:formatCode>
                      <c:ptCount val="1"/>
                      <c:pt idx="0">
                        <c:v>1</c:v>
                      </c:pt>
                    </c:numCache>
                  </c:numRef>
                </c:val>
                <c:extLst>
                  <c:ext xmlns:c16="http://schemas.microsoft.com/office/drawing/2014/chart" uri="{C3380CC4-5D6E-409C-BE32-E72D297353CC}">
                    <c16:uniqueId val="{00000000-3B22-40B0-9D4B-556DA3EF97C1}"/>
                  </c:ext>
                </c:extLst>
              </c15:ser>
            </c15:filteredBarSeries>
          </c:ext>
        </c:extLst>
      </c:barChart>
      <c:catAx>
        <c:axId val="1594474496"/>
        <c:scaling>
          <c:orientation val="minMax"/>
        </c:scaling>
        <c:delete val="1"/>
        <c:axPos val="b"/>
        <c:numFmt formatCode="General" sourceLinked="1"/>
        <c:majorTickMark val="out"/>
        <c:minorTickMark val="none"/>
        <c:tickLblPos val="nextTo"/>
        <c:crossAx val="1703745200"/>
        <c:crosses val="autoZero"/>
        <c:auto val="1"/>
        <c:lblAlgn val="ctr"/>
        <c:lblOffset val="100"/>
        <c:noMultiLvlLbl val="0"/>
      </c:catAx>
      <c:valAx>
        <c:axId val="1703745200"/>
        <c:scaling>
          <c:orientation val="minMax"/>
        </c:scaling>
        <c:delete val="1"/>
        <c:axPos val="l"/>
        <c:numFmt formatCode="0.00%" sourceLinked="1"/>
        <c:majorTickMark val="out"/>
        <c:minorTickMark val="none"/>
        <c:tickLblPos val="nextTo"/>
        <c:crossAx val="159447449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80376737771"/>
          <c:y val="0"/>
          <c:w val="0.76583541619183637"/>
          <c:h val="0.51194854884469043"/>
        </c:manualLayout>
      </c:layout>
      <c:barChart>
        <c:barDir val="col"/>
        <c:grouping val="stacked"/>
        <c:varyColors val="0"/>
        <c:ser>
          <c:idx val="9"/>
          <c:order val="2"/>
          <c:tx>
            <c:strRef>
              <c:f>Sheet1!$E$1</c:f>
              <c:strCache>
                <c:ptCount val="1"/>
                <c:pt idx="0">
                  <c:v>Others</c:v>
                </c:pt>
              </c:strCache>
            </c:strRef>
          </c:tx>
          <c:spPr>
            <a:solidFill>
              <a:schemeClr val="accent4">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0.34967720980384998</c:v>
                </c:pt>
                <c:pt idx="1">
                  <c:v>0.35221274854901718</c:v>
                </c:pt>
                <c:pt idx="2">
                  <c:v>0.3375878072941163</c:v>
                </c:pt>
                <c:pt idx="3">
                  <c:v>0.33948353309804469</c:v>
                </c:pt>
                <c:pt idx="4">
                  <c:v>0.35047708901969998</c:v>
                </c:pt>
                <c:pt idx="5">
                  <c:v>0.33175431764707208</c:v>
                </c:pt>
                <c:pt idx="6">
                  <c:v>0.32648970992158588</c:v>
                </c:pt>
                <c:pt idx="7">
                  <c:v>0.34244620725512998</c:v>
                </c:pt>
                <c:pt idx="8">
                  <c:v>0.3368276968235544</c:v>
                </c:pt>
                <c:pt idx="9">
                  <c:v>0.33949588674512698</c:v>
                </c:pt>
                <c:pt idx="10">
                  <c:v>0.33331279019641002</c:v>
                </c:pt>
                <c:pt idx="11">
                  <c:v>0.33386667129415448</c:v>
                </c:pt>
                <c:pt idx="12">
                  <c:v>0.33552063568668</c:v>
                </c:pt>
                <c:pt idx="13">
                  <c:v>0.33773745584318182</c:v>
                </c:pt>
                <c:pt idx="14">
                  <c:v>0.33727284811769564</c:v>
                </c:pt>
                <c:pt idx="15">
                  <c:v>0.32768240392210002</c:v>
                </c:pt>
              </c:numCache>
            </c:numRef>
          </c:val>
          <c:extLst>
            <c:ext xmlns:c16="http://schemas.microsoft.com/office/drawing/2014/chart" uri="{C3380CC4-5D6E-409C-BE32-E72D297353CC}">
              <c16:uniqueId val="{00000000-227C-4B39-BDF4-AEF7F94D2FB0}"/>
            </c:ext>
          </c:extLst>
        </c:ser>
        <c:ser>
          <c:idx val="5"/>
          <c:order val="3"/>
          <c:tx>
            <c:strRef>
              <c:f>Sheet1!$D$1</c:f>
              <c:strCache>
                <c:ptCount val="1"/>
                <c:pt idx="0">
                  <c:v>Blow Moulding</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0.15506020196084999</c:v>
                </c:pt>
                <c:pt idx="1">
                  <c:v>0.15583350939215923</c:v>
                </c:pt>
                <c:pt idx="2">
                  <c:v>0.15646099858823376</c:v>
                </c:pt>
                <c:pt idx="3">
                  <c:v>0.15708848778430826</c:v>
                </c:pt>
                <c:pt idx="4">
                  <c:v>0.15715976980383001</c:v>
                </c:pt>
                <c:pt idx="5">
                  <c:v>0.15834346617645728</c:v>
                </c:pt>
                <c:pt idx="6">
                  <c:v>0.15897095537253181</c:v>
                </c:pt>
                <c:pt idx="7">
                  <c:v>0.15598444568606001</c:v>
                </c:pt>
                <c:pt idx="8">
                  <c:v>0.16022593376468083</c:v>
                </c:pt>
                <c:pt idx="9">
                  <c:v>0.16085342296075536</c:v>
                </c:pt>
                <c:pt idx="10">
                  <c:v>0.16480912156829999</c:v>
                </c:pt>
                <c:pt idx="11">
                  <c:v>0.16210840135290439</c:v>
                </c:pt>
                <c:pt idx="12">
                  <c:v>0.16235890548979001</c:v>
                </c:pt>
                <c:pt idx="13">
                  <c:v>0.16336337974505341</c:v>
                </c:pt>
                <c:pt idx="14">
                  <c:v>0.16399086894112791</c:v>
                </c:pt>
                <c:pt idx="15">
                  <c:v>0.16618358137202</c:v>
                </c:pt>
              </c:numCache>
            </c:numRef>
          </c:val>
          <c:extLst>
            <c:ext xmlns:c16="http://schemas.microsoft.com/office/drawing/2014/chart" uri="{C3380CC4-5D6E-409C-BE32-E72D297353CC}">
              <c16:uniqueId val="{00000001-227C-4B39-BDF4-AEF7F94D2FB0}"/>
            </c:ext>
          </c:extLst>
        </c:ser>
        <c:ser>
          <c:idx val="6"/>
          <c:order val="4"/>
          <c:tx>
            <c:strRef>
              <c:f>Sheet1!$C$1</c:f>
              <c:strCache>
                <c:ptCount val="1"/>
                <c:pt idx="0">
                  <c:v>Extrusion Coating</c:v>
                </c:pt>
              </c:strCache>
            </c:strRef>
          </c:tx>
          <c:spPr>
            <a:solidFill>
              <a:schemeClr val="accent1">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0.21216623529411999</c:v>
                </c:pt>
                <c:pt idx="1">
                  <c:v>0.21745374205882353</c:v>
                </c:pt>
                <c:pt idx="2">
                  <c:v>0.21690860588235</c:v>
                </c:pt>
                <c:pt idx="3">
                  <c:v>0.21792797911764705</c:v>
                </c:pt>
                <c:pt idx="4">
                  <c:v>0.21165097647059</c:v>
                </c:pt>
                <c:pt idx="5">
                  <c:v>0.2184022161764706</c:v>
                </c:pt>
                <c:pt idx="6">
                  <c:v>0.21863933470588234</c:v>
                </c:pt>
                <c:pt idx="7">
                  <c:v>0.2176453235294</c:v>
                </c:pt>
                <c:pt idx="8">
                  <c:v>0.21911357176470589</c:v>
                </c:pt>
                <c:pt idx="9">
                  <c:v>0.21935069029411766</c:v>
                </c:pt>
                <c:pt idx="10">
                  <c:v>0.21587808823529001</c:v>
                </c:pt>
                <c:pt idx="11">
                  <c:v>0.21982492735294118</c:v>
                </c:pt>
                <c:pt idx="12">
                  <c:v>0.22062045882353001</c:v>
                </c:pt>
                <c:pt idx="13">
                  <c:v>0.22029916441176473</c:v>
                </c:pt>
                <c:pt idx="14">
                  <c:v>0.22053628294117647</c:v>
                </c:pt>
                <c:pt idx="15">
                  <c:v>0.22773401470588001</c:v>
                </c:pt>
              </c:numCache>
            </c:numRef>
          </c:val>
          <c:extLst>
            <c:ext xmlns:c16="http://schemas.microsoft.com/office/drawing/2014/chart" uri="{C3380CC4-5D6E-409C-BE32-E72D297353CC}">
              <c16:uniqueId val="{00000002-227C-4B39-BDF4-AEF7F94D2FB0}"/>
            </c:ext>
          </c:extLst>
        </c:ser>
        <c:ser>
          <c:idx val="0"/>
          <c:order val="5"/>
          <c:tx>
            <c:strRef>
              <c:f>Sheet1!$B$1</c:f>
              <c:strCache>
                <c:ptCount val="1"/>
                <c:pt idx="0">
                  <c:v>Injection Moulding</c:v>
                </c:pt>
              </c:strCache>
            </c:strRef>
          </c:tx>
          <c:spPr>
            <a:solidFill>
              <a:schemeClr val="accent2">
                <a:lumMod val="60000"/>
                <a:lumOff val="4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0.28309635294118002</c:v>
                </c:pt>
                <c:pt idx="1">
                  <c:v>0.27450000000000002</c:v>
                </c:pt>
                <c:pt idx="2">
                  <c:v>0.28904258823529999</c:v>
                </c:pt>
                <c:pt idx="3">
                  <c:v>0.28549999999999998</c:v>
                </c:pt>
                <c:pt idx="4">
                  <c:v>0.28071216470588001</c:v>
                </c:pt>
                <c:pt idx="5">
                  <c:v>0.29149999999999998</c:v>
                </c:pt>
                <c:pt idx="6">
                  <c:v>0.2959</c:v>
                </c:pt>
                <c:pt idx="7">
                  <c:v>0.28392402352940999</c:v>
                </c:pt>
                <c:pt idx="8">
                  <c:v>0.28383279764705882</c:v>
                </c:pt>
                <c:pt idx="9">
                  <c:v>0.28029999999999999</c:v>
                </c:pt>
                <c:pt idx="10">
                  <c:v>0.28599999999999998</c:v>
                </c:pt>
                <c:pt idx="11">
                  <c:v>0.28420000000000001</c:v>
                </c:pt>
                <c:pt idx="12">
                  <c:v>0.28149999999999997</c:v>
                </c:pt>
                <c:pt idx="13">
                  <c:v>0.27860000000000001</c:v>
                </c:pt>
                <c:pt idx="14">
                  <c:v>0.2782</c:v>
                </c:pt>
                <c:pt idx="15">
                  <c:v>0.27839999999999998</c:v>
                </c:pt>
              </c:numCache>
            </c:numRef>
          </c:val>
          <c:extLst>
            <c:ext xmlns:c16="http://schemas.microsoft.com/office/drawing/2014/chart" uri="{C3380CC4-5D6E-409C-BE32-E72D297353CC}">
              <c16:uniqueId val="{00000003-227C-4B39-BDF4-AEF7F94D2FB0}"/>
            </c:ext>
          </c:extLst>
        </c:ser>
        <c:dLbls>
          <c:showLegendKey val="0"/>
          <c:showVal val="0"/>
          <c:showCatName val="0"/>
          <c:showSerName val="0"/>
          <c:showPercent val="0"/>
          <c:showBubbleSize val="0"/>
        </c:dLbls>
        <c:gapWidth val="150"/>
        <c:overlap val="100"/>
        <c:axId val="1594474496"/>
        <c:axId val="1703745200"/>
        <c:extLst>
          <c:ext xmlns:c15="http://schemas.microsoft.com/office/drawing/2012/chart" uri="{02D57815-91ED-43cb-92C2-25804820EDAC}">
            <c15:filteredBarSeries>
              <c15:ser>
                <c:idx val="2"/>
                <c:order val="0"/>
                <c:tx>
                  <c:strRef>
                    <c:extLst>
                      <c:ext uri="{02D57815-91ED-43cb-92C2-25804820EDAC}">
                        <c15:formulaRef>
                          <c15:sqref>Sheet1!#REF!</c15:sqref>
                        </c15:formulaRef>
                      </c:ext>
                    </c:extLst>
                    <c:strCache>
                      <c:ptCount val="1"/>
                      <c:pt idx="0">
                        <c:v>#REF!</c:v>
                      </c:pt>
                    </c:strCache>
                  </c:strRef>
                </c:tx>
                <c:spPr>
                  <a:solidFill>
                    <a:schemeClr val="accent3"/>
                  </a:solidFill>
                  <a:ln>
                    <a:noFill/>
                  </a:ln>
                  <a:effectLst/>
                </c:spPr>
                <c:invertIfNegative val="0"/>
                <c:cat>
                  <c:strRef>
                    <c:extLst>
                      <c:ext uri="{02D57815-91ED-43cb-92C2-25804820EDAC}">
                        <c15:formulaRef>
                          <c15:sqref>Sheet1!$A$2:$A$17</c15:sqref>
                        </c15:formulaRef>
                      </c:ext>
                    </c:extLst>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extLst>
                      <c:ext uri="{02D57815-91ED-43cb-92C2-25804820EDAC}">
                        <c15:formulaRef>
                          <c15:sqref>Sheet1!#REF!</c15:sqref>
                        </c15:formulaRef>
                      </c:ext>
                    </c:extLst>
                    <c:numCache>
                      <c:formatCode>General</c:formatCode>
                      <c:ptCount val="1"/>
                      <c:pt idx="0">
                        <c:v>1</c:v>
                      </c:pt>
                    </c:numCache>
                  </c:numRef>
                </c:val>
                <c:extLst>
                  <c:ext xmlns:c16="http://schemas.microsoft.com/office/drawing/2014/chart" uri="{C3380CC4-5D6E-409C-BE32-E72D297353CC}">
                    <c16:uniqueId val="{00000004-227C-4B39-BDF4-AEF7F94D2FB0}"/>
                  </c:ext>
                </c:extLst>
              </c15:ser>
            </c15:filteredBarSeries>
            <c15:filteredBarSeries>
              <c15:ser>
                <c:idx val="1"/>
                <c:order val="1"/>
                <c:tx>
                  <c:strRef>
                    <c:extLst xmlns:c15="http://schemas.microsoft.com/office/drawing/2012/chart">
                      <c:ext xmlns:c15="http://schemas.microsoft.com/office/drawing/2012/chart" uri="{02D57815-91ED-43cb-92C2-25804820EDAC}">
                        <c15:formulaRef>
                          <c15:sqref>Sheet1!#REF!</c15:sqref>
                        </c15:formulaRef>
                      </c:ext>
                    </c:extLst>
                    <c:strCache>
                      <c:ptCount val="1"/>
                      <c:pt idx="0">
                        <c:v>#REF!</c:v>
                      </c:pt>
                    </c:strCache>
                  </c:strRef>
                </c:tx>
                <c:spPr>
                  <a:solidFill>
                    <a:schemeClr val="accent2"/>
                  </a:solidFill>
                  <a:ln>
                    <a:noFill/>
                  </a:ln>
                  <a:effectLst/>
                </c:spPr>
                <c:invertIfNegative val="0"/>
                <c:cat>
                  <c:strRef>
                    <c:extLst xmlns:c15="http://schemas.microsoft.com/office/drawing/2012/chart">
                      <c:ext xmlns:c15="http://schemas.microsoft.com/office/drawing/2012/chart" uri="{02D57815-91ED-43cb-92C2-25804820EDAC}">
                        <c15:formulaRef>
                          <c15:sqref>Sheet1!$A$2:$A$17</c15:sqref>
                        </c15:formulaRef>
                      </c:ext>
                    </c:extLst>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extLst xmlns:c15="http://schemas.microsoft.com/office/drawing/2012/chart">
                      <c:ext xmlns:c15="http://schemas.microsoft.com/office/drawing/2012/chart" uri="{02D57815-91ED-43cb-92C2-25804820EDAC}">
                        <c15:formulaRef>
                          <c15:sqref>Sheet1!#REF!</c15:sqref>
                        </c15:formulaRef>
                      </c:ext>
                    </c:extLst>
                    <c:numCache>
                      <c:formatCode>General</c:formatCode>
                      <c:ptCount val="1"/>
                      <c:pt idx="0">
                        <c:v>1</c:v>
                      </c:pt>
                    </c:numCache>
                  </c:numRef>
                </c:val>
                <c:extLst>
                  <c:ext xmlns:c16="http://schemas.microsoft.com/office/drawing/2014/chart" uri="{C3380CC4-5D6E-409C-BE32-E72D297353CC}">
                    <c16:uniqueId val="{00000005-227C-4B39-BDF4-AEF7F94D2FB0}"/>
                  </c:ext>
                </c:extLst>
              </c15:ser>
            </c15:filteredBarSeries>
          </c:ext>
        </c:extLst>
      </c:barChart>
      <c:catAx>
        <c:axId val="1594474496"/>
        <c:scaling>
          <c:orientation val="minMax"/>
        </c:scaling>
        <c:delete val="1"/>
        <c:axPos val="b"/>
        <c:numFmt formatCode="General" sourceLinked="1"/>
        <c:majorTickMark val="out"/>
        <c:minorTickMark val="none"/>
        <c:tickLblPos val="nextTo"/>
        <c:crossAx val="1703745200"/>
        <c:crosses val="autoZero"/>
        <c:auto val="1"/>
        <c:lblAlgn val="ctr"/>
        <c:lblOffset val="100"/>
        <c:noMultiLvlLbl val="0"/>
      </c:catAx>
      <c:valAx>
        <c:axId val="1703745200"/>
        <c:scaling>
          <c:orientation val="minMax"/>
        </c:scaling>
        <c:delete val="1"/>
        <c:axPos val="l"/>
        <c:numFmt formatCode="0.00%" sourceLinked="1"/>
        <c:majorTickMark val="out"/>
        <c:minorTickMark val="none"/>
        <c:tickLblPos val="nextTo"/>
        <c:crossAx val="159447449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80376737771"/>
          <c:y val="0"/>
          <c:w val="0.76583541619183637"/>
          <c:h val="0.51194854884469043"/>
        </c:manualLayout>
      </c:layout>
      <c:barChart>
        <c:barDir val="col"/>
        <c:grouping val="stacked"/>
        <c:varyColors val="0"/>
        <c:ser>
          <c:idx val="9"/>
          <c:order val="2"/>
          <c:tx>
            <c:strRef>
              <c:f>Sheet1!$E$1</c:f>
              <c:strCache>
                <c:ptCount val="1"/>
                <c:pt idx="0">
                  <c:v>Others</c:v>
                </c:pt>
              </c:strCache>
            </c:strRef>
          </c:tx>
          <c:spPr>
            <a:solidFill>
              <a:schemeClr val="accent4">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0.19066216699999994</c:v>
                </c:pt>
                <c:pt idx="1">
                  <c:v>0.18701699983702025</c:v>
                </c:pt>
                <c:pt idx="2">
                  <c:v>0.19506402950594848</c:v>
                </c:pt>
                <c:pt idx="3">
                  <c:v>0.19324943948682338</c:v>
                </c:pt>
                <c:pt idx="4">
                  <c:v>0.20213463940715526</c:v>
                </c:pt>
                <c:pt idx="5">
                  <c:v>0.19900574204442334</c:v>
                </c:pt>
                <c:pt idx="6">
                  <c:v>0.20458983732854219</c:v>
                </c:pt>
                <c:pt idx="7">
                  <c:v>0.20269916034428548</c:v>
                </c:pt>
                <c:pt idx="8">
                  <c:v>0.20849379373371346</c:v>
                </c:pt>
                <c:pt idx="9">
                  <c:v>0.20866645769862591</c:v>
                </c:pt>
                <c:pt idx="10">
                  <c:v>0.21012841100291468</c:v>
                </c:pt>
                <c:pt idx="11">
                  <c:v>0.21142811064191624</c:v>
                </c:pt>
                <c:pt idx="12">
                  <c:v>0.21468920791015766</c:v>
                </c:pt>
                <c:pt idx="13">
                  <c:v>0.2142150120729821</c:v>
                </c:pt>
                <c:pt idx="14">
                  <c:v>0.21750579249953983</c:v>
                </c:pt>
                <c:pt idx="15">
                  <c:v>0.2189089999999998</c:v>
                </c:pt>
              </c:numCache>
            </c:numRef>
          </c:val>
          <c:extLst>
            <c:ext xmlns:c16="http://schemas.microsoft.com/office/drawing/2014/chart" uri="{C3380CC4-5D6E-409C-BE32-E72D297353CC}">
              <c16:uniqueId val="{00000000-C42F-4997-812D-4AA807A60E12}"/>
            </c:ext>
          </c:extLst>
        </c:ser>
        <c:ser>
          <c:idx val="5"/>
          <c:order val="3"/>
          <c:tx>
            <c:strRef>
              <c:f>Sheet1!$D$1</c:f>
              <c:strCache>
                <c:ptCount val="1"/>
                <c:pt idx="0">
                  <c:v>Blow Moulding</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0.123849033</c:v>
                </c:pt>
                <c:pt idx="1">
                  <c:v>0.12468897466666411</c:v>
                </c:pt>
                <c:pt idx="2">
                  <c:v>0.12430761933333589</c:v>
                </c:pt>
                <c:pt idx="3">
                  <c:v>0.12512062640000002</c:v>
                </c:pt>
                <c:pt idx="4">
                  <c:v>0.12354490866666409</c:v>
                </c:pt>
                <c:pt idx="5">
                  <c:v>0.12596835533333334</c:v>
                </c:pt>
                <c:pt idx="6">
                  <c:v>0.12432219800000001</c:v>
                </c:pt>
                <c:pt idx="7">
                  <c:v>0.12856084266666409</c:v>
                </c:pt>
                <c:pt idx="8">
                  <c:v>0.1250994873333359</c:v>
                </c:pt>
                <c:pt idx="9">
                  <c:v>0.12933813199999999</c:v>
                </c:pt>
                <c:pt idx="10">
                  <c:v>0.12808767766666668</c:v>
                </c:pt>
                <c:pt idx="11">
                  <c:v>0.12907766666641002</c:v>
                </c:pt>
                <c:pt idx="12">
                  <c:v>0.1289354066</c:v>
                </c:pt>
                <c:pt idx="13">
                  <c:v>0.13082710666664099</c:v>
                </c:pt>
                <c:pt idx="14">
                  <c:v>0.12978313553333334</c:v>
                </c:pt>
                <c:pt idx="15">
                  <c:v>0.13020699999999999</c:v>
                </c:pt>
              </c:numCache>
            </c:numRef>
          </c:val>
          <c:extLst>
            <c:ext xmlns:c16="http://schemas.microsoft.com/office/drawing/2014/chart" uri="{C3380CC4-5D6E-409C-BE32-E72D297353CC}">
              <c16:uniqueId val="{00000001-C42F-4997-812D-4AA807A60E12}"/>
            </c:ext>
          </c:extLst>
        </c:ser>
        <c:ser>
          <c:idx val="6"/>
          <c:order val="4"/>
          <c:tx>
            <c:strRef>
              <c:f>Sheet1!$C$1</c:f>
              <c:strCache>
                <c:ptCount val="1"/>
                <c:pt idx="0">
                  <c:v>Extrusion Coating</c:v>
                </c:pt>
              </c:strCache>
            </c:strRef>
          </c:tx>
          <c:spPr>
            <a:solidFill>
              <a:schemeClr val="accent1">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0.17624000000000001</c:v>
                </c:pt>
                <c:pt idx="1">
                  <c:v>0.18182560000000003</c:v>
                </c:pt>
                <c:pt idx="2">
                  <c:v>0.17692512000000002</c:v>
                </c:pt>
                <c:pt idx="3">
                  <c:v>0.1806768</c:v>
                </c:pt>
                <c:pt idx="4">
                  <c:v>0.17610239999999999</c:v>
                </c:pt>
                <c:pt idx="5">
                  <c:v>0.17952800000000002</c:v>
                </c:pt>
                <c:pt idx="6">
                  <c:v>0.17829536000000001</c:v>
                </c:pt>
                <c:pt idx="7">
                  <c:v>0.17863792000000001</c:v>
                </c:pt>
                <c:pt idx="8">
                  <c:v>0.17898048000000003</c:v>
                </c:pt>
                <c:pt idx="9">
                  <c:v>0.17723040000000001</c:v>
                </c:pt>
                <c:pt idx="10">
                  <c:v>0.17966560000000001</c:v>
                </c:pt>
                <c:pt idx="11">
                  <c:v>0.18000816000000003</c:v>
                </c:pt>
                <c:pt idx="12">
                  <c:v>0.17950720000000001</c:v>
                </c:pt>
                <c:pt idx="13">
                  <c:v>0.18069328000000004</c:v>
                </c:pt>
                <c:pt idx="14">
                  <c:v>0.18103584000000003</c:v>
                </c:pt>
                <c:pt idx="15">
                  <c:v>0.181784</c:v>
                </c:pt>
              </c:numCache>
            </c:numRef>
          </c:val>
          <c:extLst>
            <c:ext xmlns:c16="http://schemas.microsoft.com/office/drawing/2014/chart" uri="{C3380CC4-5D6E-409C-BE32-E72D297353CC}">
              <c16:uniqueId val="{00000002-C42F-4997-812D-4AA807A60E12}"/>
            </c:ext>
          </c:extLst>
        </c:ser>
        <c:ser>
          <c:idx val="0"/>
          <c:order val="5"/>
          <c:tx>
            <c:strRef>
              <c:f>Sheet1!$B$1</c:f>
              <c:strCache>
                <c:ptCount val="1"/>
                <c:pt idx="0">
                  <c:v>Injection Moulding</c:v>
                </c:pt>
              </c:strCache>
            </c:strRef>
          </c:tx>
          <c:spPr>
            <a:solidFill>
              <a:schemeClr val="accent2">
                <a:lumMod val="60000"/>
                <a:lumOff val="4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0.50924880000000017</c:v>
                </c:pt>
                <c:pt idx="1">
                  <c:v>0.50646842549631566</c:v>
                </c:pt>
                <c:pt idx="2">
                  <c:v>0.50370323116071558</c:v>
                </c:pt>
                <c:pt idx="3">
                  <c:v>0.50095313411317666</c:v>
                </c:pt>
                <c:pt idx="4">
                  <c:v>0.49821805192618063</c:v>
                </c:pt>
                <c:pt idx="5">
                  <c:v>0.49549790262224336</c:v>
                </c:pt>
                <c:pt idx="6">
                  <c:v>0.4927926046714578</c:v>
                </c:pt>
                <c:pt idx="7">
                  <c:v>0.49010207698905039</c:v>
                </c:pt>
                <c:pt idx="8">
                  <c:v>0.48742623893295062</c:v>
                </c:pt>
                <c:pt idx="9">
                  <c:v>0.48476501030137409</c:v>
                </c:pt>
                <c:pt idx="10">
                  <c:v>0.48211831133041866</c:v>
                </c:pt>
                <c:pt idx="11">
                  <c:v>0.47948606269167376</c:v>
                </c:pt>
                <c:pt idx="12">
                  <c:v>0.47686818548984233</c:v>
                </c:pt>
                <c:pt idx="13">
                  <c:v>0.47426460126037689</c:v>
                </c:pt>
                <c:pt idx="14">
                  <c:v>0.47167523196712685</c:v>
                </c:pt>
                <c:pt idx="15">
                  <c:v>0.46910000000000029</c:v>
                </c:pt>
              </c:numCache>
            </c:numRef>
          </c:val>
          <c:extLst>
            <c:ext xmlns:c16="http://schemas.microsoft.com/office/drawing/2014/chart" uri="{C3380CC4-5D6E-409C-BE32-E72D297353CC}">
              <c16:uniqueId val="{00000003-C42F-4997-812D-4AA807A60E12}"/>
            </c:ext>
          </c:extLst>
        </c:ser>
        <c:dLbls>
          <c:showLegendKey val="0"/>
          <c:showVal val="0"/>
          <c:showCatName val="0"/>
          <c:showSerName val="0"/>
          <c:showPercent val="0"/>
          <c:showBubbleSize val="0"/>
        </c:dLbls>
        <c:gapWidth val="150"/>
        <c:overlap val="100"/>
        <c:axId val="1594474496"/>
        <c:axId val="1703745200"/>
        <c:extLst>
          <c:ext xmlns:c15="http://schemas.microsoft.com/office/drawing/2012/chart" uri="{02D57815-91ED-43cb-92C2-25804820EDAC}">
            <c15:filteredBarSeries>
              <c15:ser>
                <c:idx val="2"/>
                <c:order val="0"/>
                <c:tx>
                  <c:strRef>
                    <c:extLst>
                      <c:ext uri="{02D57815-91ED-43cb-92C2-25804820EDAC}">
                        <c15:formulaRef>
                          <c15:sqref>Sheet1!#REF!</c15:sqref>
                        </c15:formulaRef>
                      </c:ext>
                    </c:extLst>
                    <c:strCache>
                      <c:ptCount val="1"/>
                      <c:pt idx="0">
                        <c:v>#REF!</c:v>
                      </c:pt>
                    </c:strCache>
                  </c:strRef>
                </c:tx>
                <c:spPr>
                  <a:solidFill>
                    <a:schemeClr val="accent3"/>
                  </a:solidFill>
                  <a:ln>
                    <a:noFill/>
                  </a:ln>
                  <a:effectLst/>
                </c:spPr>
                <c:invertIfNegative val="0"/>
                <c:cat>
                  <c:strRef>
                    <c:extLst>
                      <c:ext uri="{02D57815-91ED-43cb-92C2-25804820EDAC}">
                        <c15:formulaRef>
                          <c15:sqref>Sheet1!$A$2:$A$17</c15:sqref>
                        </c15:formulaRef>
                      </c:ext>
                    </c:extLst>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extLst>
                      <c:ext uri="{02D57815-91ED-43cb-92C2-25804820EDAC}">
                        <c15:formulaRef>
                          <c15:sqref>Sheet1!#REF!</c15:sqref>
                        </c15:formulaRef>
                      </c:ext>
                    </c:extLst>
                    <c:numCache>
                      <c:formatCode>General</c:formatCode>
                      <c:ptCount val="1"/>
                      <c:pt idx="0">
                        <c:v>1</c:v>
                      </c:pt>
                    </c:numCache>
                  </c:numRef>
                </c:val>
                <c:extLst>
                  <c:ext xmlns:c16="http://schemas.microsoft.com/office/drawing/2014/chart" uri="{C3380CC4-5D6E-409C-BE32-E72D297353CC}">
                    <c16:uniqueId val="{00000004-C42F-4997-812D-4AA807A60E12}"/>
                  </c:ext>
                </c:extLst>
              </c15:ser>
            </c15:filteredBarSeries>
            <c15:filteredBarSeries>
              <c15:ser>
                <c:idx val="1"/>
                <c:order val="1"/>
                <c:tx>
                  <c:strRef>
                    <c:extLst xmlns:c15="http://schemas.microsoft.com/office/drawing/2012/chart">
                      <c:ext xmlns:c15="http://schemas.microsoft.com/office/drawing/2012/chart" uri="{02D57815-91ED-43cb-92C2-25804820EDAC}">
                        <c15:formulaRef>
                          <c15:sqref>Sheet1!#REF!</c15:sqref>
                        </c15:formulaRef>
                      </c:ext>
                    </c:extLst>
                    <c:strCache>
                      <c:ptCount val="1"/>
                      <c:pt idx="0">
                        <c:v>#REF!</c:v>
                      </c:pt>
                    </c:strCache>
                  </c:strRef>
                </c:tx>
                <c:spPr>
                  <a:solidFill>
                    <a:schemeClr val="accent2"/>
                  </a:solidFill>
                  <a:ln>
                    <a:noFill/>
                  </a:ln>
                  <a:effectLst/>
                </c:spPr>
                <c:invertIfNegative val="0"/>
                <c:cat>
                  <c:strRef>
                    <c:extLst xmlns:c15="http://schemas.microsoft.com/office/drawing/2012/chart">
                      <c:ext xmlns:c15="http://schemas.microsoft.com/office/drawing/2012/chart" uri="{02D57815-91ED-43cb-92C2-25804820EDAC}">
                        <c15:formulaRef>
                          <c15:sqref>Sheet1!$A$2:$A$17</c15:sqref>
                        </c15:formulaRef>
                      </c:ext>
                    </c:extLst>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extLst xmlns:c15="http://schemas.microsoft.com/office/drawing/2012/chart">
                      <c:ext xmlns:c15="http://schemas.microsoft.com/office/drawing/2012/chart" uri="{02D57815-91ED-43cb-92C2-25804820EDAC}">
                        <c15:formulaRef>
                          <c15:sqref>Sheet1!#REF!</c15:sqref>
                        </c15:formulaRef>
                      </c:ext>
                    </c:extLst>
                    <c:numCache>
                      <c:formatCode>General</c:formatCode>
                      <c:ptCount val="1"/>
                      <c:pt idx="0">
                        <c:v>1</c:v>
                      </c:pt>
                    </c:numCache>
                  </c:numRef>
                </c:val>
                <c:extLst>
                  <c:ext xmlns:c16="http://schemas.microsoft.com/office/drawing/2014/chart" uri="{C3380CC4-5D6E-409C-BE32-E72D297353CC}">
                    <c16:uniqueId val="{00000005-C42F-4997-812D-4AA807A60E12}"/>
                  </c:ext>
                </c:extLst>
              </c15:ser>
            </c15:filteredBarSeries>
          </c:ext>
        </c:extLst>
      </c:barChart>
      <c:catAx>
        <c:axId val="1594474496"/>
        <c:scaling>
          <c:orientation val="minMax"/>
        </c:scaling>
        <c:delete val="1"/>
        <c:axPos val="b"/>
        <c:numFmt formatCode="General" sourceLinked="1"/>
        <c:majorTickMark val="out"/>
        <c:minorTickMark val="none"/>
        <c:tickLblPos val="nextTo"/>
        <c:crossAx val="1703745200"/>
        <c:crosses val="autoZero"/>
        <c:auto val="1"/>
        <c:lblAlgn val="ctr"/>
        <c:lblOffset val="100"/>
        <c:noMultiLvlLbl val="0"/>
      </c:catAx>
      <c:valAx>
        <c:axId val="1703745200"/>
        <c:scaling>
          <c:orientation val="minMax"/>
        </c:scaling>
        <c:delete val="1"/>
        <c:axPos val="l"/>
        <c:numFmt formatCode="0.00%" sourceLinked="1"/>
        <c:majorTickMark val="out"/>
        <c:minorTickMark val="none"/>
        <c:tickLblPos val="nextTo"/>
        <c:crossAx val="159447449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80376737771"/>
          <c:y val="0"/>
          <c:w val="0.76583541619183637"/>
          <c:h val="0.51194854884469043"/>
        </c:manualLayout>
      </c:layout>
      <c:barChart>
        <c:barDir val="col"/>
        <c:grouping val="stacked"/>
        <c:varyColors val="0"/>
        <c:ser>
          <c:idx val="9"/>
          <c:order val="2"/>
          <c:tx>
            <c:strRef>
              <c:f>Sheet1!$E$1</c:f>
              <c:strCache>
                <c:ptCount val="1"/>
                <c:pt idx="0">
                  <c:v>Others</c:v>
                </c:pt>
              </c:strCache>
            </c:strRef>
          </c:tx>
          <c:spPr>
            <a:solidFill>
              <a:schemeClr val="accent4">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8.5772098038499944E-2</c:v>
                </c:pt>
                <c:pt idx="1">
                  <c:v>8.5754283324282587E-2</c:v>
                </c:pt>
                <c:pt idx="2">
                  <c:v>8.3689354509273284E-2</c:v>
                </c:pt>
                <c:pt idx="3">
                  <c:v>8.2881803332871873E-2</c:v>
                </c:pt>
                <c:pt idx="4">
                  <c:v>8.1196568624018917E-2</c:v>
                </c:pt>
                <c:pt idx="5">
                  <c:v>7.9928906857893223E-2</c:v>
                </c:pt>
                <c:pt idx="6">
                  <c:v>8.2703361568413958E-2</c:v>
                </c:pt>
                <c:pt idx="7">
                  <c:v>7.7242201568506585E-2</c:v>
                </c:pt>
                <c:pt idx="8">
                  <c:v>7.8626606259897258E-2</c:v>
                </c:pt>
                <c:pt idx="9">
                  <c:v>7.9921339216267984E-2</c:v>
                </c:pt>
                <c:pt idx="10">
                  <c:v>7.3373909804046678E-2</c:v>
                </c:pt>
                <c:pt idx="11">
                  <c:v>7.0844792158930026E-2</c:v>
                </c:pt>
                <c:pt idx="12">
                  <c:v>7.5605498042143893E-2</c:v>
                </c:pt>
                <c:pt idx="13">
                  <c:v>6.9505618039586659E-2</c:v>
                </c:pt>
                <c:pt idx="14">
                  <c:v>7.1950722745565909E-2</c:v>
                </c:pt>
                <c:pt idx="15">
                  <c:v>6.6926756863279868E-2</c:v>
                </c:pt>
              </c:numCache>
            </c:numRef>
          </c:val>
          <c:extLst>
            <c:ext xmlns:c16="http://schemas.microsoft.com/office/drawing/2014/chart" uri="{C3380CC4-5D6E-409C-BE32-E72D297353CC}">
              <c16:uniqueId val="{00000000-0E63-42BB-B541-1427465688C5}"/>
            </c:ext>
          </c:extLst>
        </c:ser>
        <c:ser>
          <c:idx val="5"/>
          <c:order val="3"/>
          <c:tx>
            <c:strRef>
              <c:f>Sheet1!$D$1</c:f>
              <c:strCache>
                <c:ptCount val="1"/>
                <c:pt idx="0">
                  <c:v>Blow Moulding</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7.0602019608500002E-2</c:v>
                </c:pt>
                <c:pt idx="1">
                  <c:v>7.0741237260680004E-2</c:v>
                </c:pt>
                <c:pt idx="2">
                  <c:v>7.1346227843636006E-2</c:v>
                </c:pt>
                <c:pt idx="3">
                  <c:v>7.1718331961204002E-2</c:v>
                </c:pt>
                <c:pt idx="4">
                  <c:v>7.2004360787720004E-2</c:v>
                </c:pt>
                <c:pt idx="5">
                  <c:v>7.2625401963400005E-2</c:v>
                </c:pt>
                <c:pt idx="6">
                  <c:v>7.2834644313908001E-2</c:v>
                </c:pt>
                <c:pt idx="7">
                  <c:v>7.320674843147601E-2</c:v>
                </c:pt>
                <c:pt idx="8">
                  <c:v>7.3578852549044005E-2</c:v>
                </c:pt>
                <c:pt idx="9">
                  <c:v>7.3509566666120005E-2</c:v>
                </c:pt>
                <c:pt idx="10">
                  <c:v>7.4323060784179995E-2</c:v>
                </c:pt>
                <c:pt idx="11">
                  <c:v>7.6951649017480001E-2</c:v>
                </c:pt>
                <c:pt idx="12">
                  <c:v>7.0672690193159998E-2</c:v>
                </c:pt>
                <c:pt idx="13">
                  <c:v>7.5439373136884008E-2</c:v>
                </c:pt>
                <c:pt idx="14">
                  <c:v>7.5811477254452003E-2</c:v>
                </c:pt>
                <c:pt idx="15">
                  <c:v>7.6183581372019998E-2</c:v>
                </c:pt>
              </c:numCache>
            </c:numRef>
          </c:val>
          <c:extLst>
            <c:ext xmlns:c16="http://schemas.microsoft.com/office/drawing/2014/chart" uri="{C3380CC4-5D6E-409C-BE32-E72D297353CC}">
              <c16:uniqueId val="{00000001-0E63-42BB-B541-1427465688C5}"/>
            </c:ext>
          </c:extLst>
        </c:ser>
        <c:ser>
          <c:idx val="6"/>
          <c:order val="4"/>
          <c:tx>
            <c:strRef>
              <c:f>Sheet1!$C$1</c:f>
              <c:strCache>
                <c:ptCount val="1"/>
                <c:pt idx="0">
                  <c:v>Extrusion Coating</c:v>
                </c:pt>
              </c:strCache>
            </c:strRef>
          </c:tx>
          <c:spPr>
            <a:solidFill>
              <a:schemeClr val="accent1">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0.2426623529412</c:v>
                </c:pt>
                <c:pt idx="1">
                  <c:v>0.24253742058823738</c:v>
                </c:pt>
                <c:pt idx="2">
                  <c:v>0.24290860588235469</c:v>
                </c:pt>
                <c:pt idx="3">
                  <c:v>0.24279791176471999</c:v>
                </c:pt>
                <c:pt idx="4">
                  <c:v>0.243650976470589</c:v>
                </c:pt>
                <c:pt idx="5">
                  <c:v>0.2440221617647067</c:v>
                </c:pt>
                <c:pt idx="6">
                  <c:v>0.24022161764707001</c:v>
                </c:pt>
                <c:pt idx="7">
                  <c:v>0.24476453235294135</c:v>
                </c:pt>
                <c:pt idx="8">
                  <c:v>0.24513571764705869</c:v>
                </c:pt>
                <c:pt idx="9">
                  <c:v>0.24069029411760001</c:v>
                </c:pt>
                <c:pt idx="10">
                  <c:v>0.24587808823529336</c:v>
                </c:pt>
                <c:pt idx="11">
                  <c:v>0.24249273529411</c:v>
                </c:pt>
                <c:pt idx="12">
                  <c:v>0.24620458823527999</c:v>
                </c:pt>
                <c:pt idx="13">
                  <c:v>0.24699164411764535</c:v>
                </c:pt>
                <c:pt idx="14">
                  <c:v>0.24362829411763001</c:v>
                </c:pt>
                <c:pt idx="15">
                  <c:v>0.24773401470588002</c:v>
                </c:pt>
              </c:numCache>
            </c:numRef>
          </c:val>
          <c:extLst>
            <c:ext xmlns:c16="http://schemas.microsoft.com/office/drawing/2014/chart" uri="{C3380CC4-5D6E-409C-BE32-E72D297353CC}">
              <c16:uniqueId val="{00000002-0E63-42BB-B541-1427465688C5}"/>
            </c:ext>
          </c:extLst>
        </c:ser>
        <c:ser>
          <c:idx val="0"/>
          <c:order val="5"/>
          <c:tx>
            <c:strRef>
              <c:f>Sheet1!$B$1</c:f>
              <c:strCache>
                <c:ptCount val="1"/>
                <c:pt idx="0">
                  <c:v>Injection Moulding</c:v>
                </c:pt>
              </c:strCache>
            </c:strRef>
          </c:tx>
          <c:spPr>
            <a:solidFill>
              <a:schemeClr val="accent2">
                <a:lumMod val="60000"/>
                <a:lumOff val="4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0.60096352941180009</c:v>
                </c:pt>
                <c:pt idx="1">
                  <c:v>0.60096705882680002</c:v>
                </c:pt>
                <c:pt idx="2">
                  <c:v>0.6020558117647361</c:v>
                </c:pt>
                <c:pt idx="3">
                  <c:v>0.60260195294120411</c:v>
                </c:pt>
                <c:pt idx="4">
                  <c:v>0.60314809411767212</c:v>
                </c:pt>
                <c:pt idx="5">
                  <c:v>0.60342352941400001</c:v>
                </c:pt>
                <c:pt idx="6">
                  <c:v>0.60424037647060813</c:v>
                </c:pt>
                <c:pt idx="7">
                  <c:v>0.60478651764707603</c:v>
                </c:pt>
                <c:pt idx="8">
                  <c:v>0.60265882354400002</c:v>
                </c:pt>
                <c:pt idx="9">
                  <c:v>0.60587880000001204</c:v>
                </c:pt>
                <c:pt idx="10">
                  <c:v>0.60642494117648005</c:v>
                </c:pt>
                <c:pt idx="11">
                  <c:v>0.60971082352948003</c:v>
                </c:pt>
                <c:pt idx="12">
                  <c:v>0.60751722352941606</c:v>
                </c:pt>
                <c:pt idx="13">
                  <c:v>0.60806336470588407</c:v>
                </c:pt>
                <c:pt idx="14">
                  <c:v>0.60860950588235208</c:v>
                </c:pt>
                <c:pt idx="15">
                  <c:v>0.60915564705882008</c:v>
                </c:pt>
              </c:numCache>
            </c:numRef>
          </c:val>
          <c:extLst>
            <c:ext xmlns:c16="http://schemas.microsoft.com/office/drawing/2014/chart" uri="{C3380CC4-5D6E-409C-BE32-E72D297353CC}">
              <c16:uniqueId val="{00000003-0E63-42BB-B541-1427465688C5}"/>
            </c:ext>
          </c:extLst>
        </c:ser>
        <c:dLbls>
          <c:showLegendKey val="0"/>
          <c:showVal val="0"/>
          <c:showCatName val="0"/>
          <c:showSerName val="0"/>
          <c:showPercent val="0"/>
          <c:showBubbleSize val="0"/>
        </c:dLbls>
        <c:gapWidth val="150"/>
        <c:overlap val="100"/>
        <c:axId val="1594474496"/>
        <c:axId val="1703745200"/>
        <c:extLst>
          <c:ext xmlns:c15="http://schemas.microsoft.com/office/drawing/2012/chart" uri="{02D57815-91ED-43cb-92C2-25804820EDAC}">
            <c15:filteredBarSeries>
              <c15:ser>
                <c:idx val="2"/>
                <c:order val="0"/>
                <c:tx>
                  <c:strRef>
                    <c:extLst>
                      <c:ext uri="{02D57815-91ED-43cb-92C2-25804820EDAC}">
                        <c15:formulaRef>
                          <c15:sqref>Sheet1!#REF!</c15:sqref>
                        </c15:formulaRef>
                      </c:ext>
                    </c:extLst>
                    <c:strCache>
                      <c:ptCount val="1"/>
                      <c:pt idx="0">
                        <c:v>#REF!</c:v>
                      </c:pt>
                    </c:strCache>
                  </c:strRef>
                </c:tx>
                <c:spPr>
                  <a:solidFill>
                    <a:schemeClr val="accent3"/>
                  </a:solidFill>
                  <a:ln>
                    <a:noFill/>
                  </a:ln>
                  <a:effectLst/>
                </c:spPr>
                <c:invertIfNegative val="0"/>
                <c:cat>
                  <c:strRef>
                    <c:extLst>
                      <c:ext uri="{02D57815-91ED-43cb-92C2-25804820EDAC}">
                        <c15:formulaRef>
                          <c15:sqref>Sheet1!$A$2:$A$17</c15:sqref>
                        </c15:formulaRef>
                      </c:ext>
                    </c:extLst>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extLst>
                      <c:ext uri="{02D57815-91ED-43cb-92C2-25804820EDAC}">
                        <c15:formulaRef>
                          <c15:sqref>Sheet1!#REF!</c15:sqref>
                        </c15:formulaRef>
                      </c:ext>
                    </c:extLst>
                    <c:numCache>
                      <c:formatCode>General</c:formatCode>
                      <c:ptCount val="1"/>
                      <c:pt idx="0">
                        <c:v>1</c:v>
                      </c:pt>
                    </c:numCache>
                  </c:numRef>
                </c:val>
                <c:extLst>
                  <c:ext xmlns:c16="http://schemas.microsoft.com/office/drawing/2014/chart" uri="{C3380CC4-5D6E-409C-BE32-E72D297353CC}">
                    <c16:uniqueId val="{00000004-0E63-42BB-B541-1427465688C5}"/>
                  </c:ext>
                </c:extLst>
              </c15:ser>
            </c15:filteredBarSeries>
            <c15:filteredBarSeries>
              <c15:ser>
                <c:idx val="1"/>
                <c:order val="1"/>
                <c:tx>
                  <c:strRef>
                    <c:extLst xmlns:c15="http://schemas.microsoft.com/office/drawing/2012/chart">
                      <c:ext xmlns:c15="http://schemas.microsoft.com/office/drawing/2012/chart" uri="{02D57815-91ED-43cb-92C2-25804820EDAC}">
                        <c15:formulaRef>
                          <c15:sqref>Sheet1!#REF!</c15:sqref>
                        </c15:formulaRef>
                      </c:ext>
                    </c:extLst>
                    <c:strCache>
                      <c:ptCount val="1"/>
                      <c:pt idx="0">
                        <c:v>#REF!</c:v>
                      </c:pt>
                    </c:strCache>
                  </c:strRef>
                </c:tx>
                <c:spPr>
                  <a:solidFill>
                    <a:schemeClr val="accent2"/>
                  </a:solidFill>
                  <a:ln>
                    <a:noFill/>
                  </a:ln>
                  <a:effectLst/>
                </c:spPr>
                <c:invertIfNegative val="0"/>
                <c:cat>
                  <c:strRef>
                    <c:extLst xmlns:c15="http://schemas.microsoft.com/office/drawing/2012/chart">
                      <c:ext xmlns:c15="http://schemas.microsoft.com/office/drawing/2012/chart" uri="{02D57815-91ED-43cb-92C2-25804820EDAC}">
                        <c15:formulaRef>
                          <c15:sqref>Sheet1!$A$2:$A$17</c15:sqref>
                        </c15:formulaRef>
                      </c:ext>
                    </c:extLst>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extLst xmlns:c15="http://schemas.microsoft.com/office/drawing/2012/chart">
                      <c:ext xmlns:c15="http://schemas.microsoft.com/office/drawing/2012/chart" uri="{02D57815-91ED-43cb-92C2-25804820EDAC}">
                        <c15:formulaRef>
                          <c15:sqref>Sheet1!#REF!</c15:sqref>
                        </c15:formulaRef>
                      </c:ext>
                    </c:extLst>
                    <c:numCache>
                      <c:formatCode>General</c:formatCode>
                      <c:ptCount val="1"/>
                      <c:pt idx="0">
                        <c:v>1</c:v>
                      </c:pt>
                    </c:numCache>
                  </c:numRef>
                </c:val>
                <c:extLst>
                  <c:ext xmlns:c16="http://schemas.microsoft.com/office/drawing/2014/chart" uri="{C3380CC4-5D6E-409C-BE32-E72D297353CC}">
                    <c16:uniqueId val="{00000005-0E63-42BB-B541-1427465688C5}"/>
                  </c:ext>
                </c:extLst>
              </c15:ser>
            </c15:filteredBarSeries>
          </c:ext>
        </c:extLst>
      </c:barChart>
      <c:catAx>
        <c:axId val="1594474496"/>
        <c:scaling>
          <c:orientation val="minMax"/>
        </c:scaling>
        <c:delete val="1"/>
        <c:axPos val="b"/>
        <c:numFmt formatCode="General" sourceLinked="1"/>
        <c:majorTickMark val="out"/>
        <c:minorTickMark val="none"/>
        <c:tickLblPos val="nextTo"/>
        <c:crossAx val="1703745200"/>
        <c:crosses val="autoZero"/>
        <c:auto val="1"/>
        <c:lblAlgn val="ctr"/>
        <c:lblOffset val="100"/>
        <c:noMultiLvlLbl val="0"/>
      </c:catAx>
      <c:valAx>
        <c:axId val="1703745200"/>
        <c:scaling>
          <c:orientation val="minMax"/>
        </c:scaling>
        <c:delete val="1"/>
        <c:axPos val="l"/>
        <c:numFmt formatCode="0.00%" sourceLinked="1"/>
        <c:majorTickMark val="out"/>
        <c:minorTickMark val="none"/>
        <c:tickLblPos val="nextTo"/>
        <c:crossAx val="159447449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994875383047395E-2"/>
          <c:y val="0.16796002821514097"/>
          <c:w val="0.97600512461695255"/>
          <c:h val="0.53671379171257028"/>
        </c:manualLayout>
      </c:layout>
      <c:lineChart>
        <c:grouping val="standard"/>
        <c:varyColors val="0"/>
        <c:ser>
          <c:idx val="0"/>
          <c:order val="0"/>
          <c:tx>
            <c:strRef>
              <c:f>Sheet1!$B$1</c:f>
              <c:strCache>
                <c:ptCount val="1"/>
                <c:pt idx="0">
                  <c:v>Total Demand </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dLbls>
            <c:dLbl>
              <c:idx val="2"/>
              <c:layout>
                <c:manualLayout>
                  <c:x val="-3.7886306726338949E-2"/>
                  <c:y val="-0.12019433406798478"/>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FA7-4023-A21C-731F17FDB100}"/>
                </c:ext>
              </c:extLst>
            </c:dLbl>
            <c:dLbl>
              <c:idx val="9"/>
              <c:layout>
                <c:manualLayout>
                  <c:x val="-3.9698301165687691E-3"/>
                  <c:y val="-4.664339376779660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D39-47A5-9E5C-349495BDA2EB}"/>
                </c:ext>
              </c:extLst>
            </c:dLbl>
            <c:spPr>
              <a:noFill/>
              <a:ln>
                <a:noFill/>
              </a:ln>
              <a:effectLst/>
            </c:spPr>
            <c:txPr>
              <a:bodyPr rot="0" spcFirstLastPara="1" vertOverflow="ellipsis" vert="horz" wrap="square" anchor="ctr" anchorCtr="1"/>
              <a:lstStyle/>
              <a:p>
                <a:pPr>
                  <a:defRPr sz="1200" b="0" i="0" u="none" strike="noStrike" kern="1200" baseline="0">
                    <a:solidFill>
                      <a:schemeClr val="accent6">
                        <a:lumMod val="7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2021E</c:v>
                </c:pt>
                <c:pt idx="1">
                  <c:v>2022F</c:v>
                </c:pt>
                <c:pt idx="2">
                  <c:v>2023F</c:v>
                </c:pt>
                <c:pt idx="3">
                  <c:v>2024F</c:v>
                </c:pt>
              </c:strCache>
            </c:strRef>
          </c:cat>
          <c:val>
            <c:numRef>
              <c:f>Sheet1!$B$2:$B$11</c:f>
              <c:numCache>
                <c:formatCode>0</c:formatCode>
                <c:ptCount val="10"/>
                <c:pt idx="0">
                  <c:v>3498</c:v>
                </c:pt>
                <c:pt idx="1">
                  <c:v>3868</c:v>
                </c:pt>
                <c:pt idx="2">
                  <c:v>4526</c:v>
                </c:pt>
                <c:pt idx="3">
                  <c:v>4638</c:v>
                </c:pt>
                <c:pt idx="9">
                  <c:v>5008</c:v>
                </c:pt>
              </c:numCache>
            </c:numRef>
          </c:val>
          <c:smooth val="0"/>
          <c:extLst>
            <c:ext xmlns:c16="http://schemas.microsoft.com/office/drawing/2014/chart" uri="{C3380CC4-5D6E-409C-BE32-E72D297353CC}">
              <c16:uniqueId val="{00000002-0FA7-4023-A21C-731F17FDB100}"/>
            </c:ext>
          </c:extLst>
        </c:ser>
        <c:ser>
          <c:idx val="1"/>
          <c:order val="1"/>
          <c:tx>
            <c:strRef>
              <c:f>Sheet1!$C$1</c:f>
              <c:strCache>
                <c:ptCount val="1"/>
                <c:pt idx="0">
                  <c:v>Demand Supply Gap</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dLbls>
            <c:dLbl>
              <c:idx val="2"/>
              <c:layout>
                <c:manualLayout>
                  <c:x val="-3.7886306726338949E-2"/>
                  <c:y val="0.12019433406798467"/>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FA7-4023-A21C-731F17FDB100}"/>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2021E</c:v>
                </c:pt>
                <c:pt idx="1">
                  <c:v>2022F</c:v>
                </c:pt>
                <c:pt idx="2">
                  <c:v>2023F</c:v>
                </c:pt>
                <c:pt idx="3">
                  <c:v>2024F</c:v>
                </c:pt>
              </c:strCache>
            </c:strRef>
          </c:cat>
          <c:val>
            <c:numRef>
              <c:f>Sheet1!$C$2:$C$11</c:f>
              <c:numCache>
                <c:formatCode>General</c:formatCode>
                <c:ptCount val="10"/>
                <c:pt idx="0">
                  <c:v>1270</c:v>
                </c:pt>
                <c:pt idx="1">
                  <c:v>1245</c:v>
                </c:pt>
                <c:pt idx="2">
                  <c:v>1155</c:v>
                </c:pt>
                <c:pt idx="3">
                  <c:v>815</c:v>
                </c:pt>
                <c:pt idx="9">
                  <c:v>1330</c:v>
                </c:pt>
              </c:numCache>
            </c:numRef>
          </c:val>
          <c:smooth val="0"/>
          <c:extLst>
            <c:ext xmlns:c16="http://schemas.microsoft.com/office/drawing/2014/chart" uri="{C3380CC4-5D6E-409C-BE32-E72D297353CC}">
              <c16:uniqueId val="{00000004-0FA7-4023-A21C-731F17FDB100}"/>
            </c:ext>
          </c:extLst>
        </c:ser>
        <c:dLbls>
          <c:dLblPos val="t"/>
          <c:showLegendKey val="0"/>
          <c:showVal val="1"/>
          <c:showCatName val="0"/>
          <c:showSerName val="0"/>
          <c:showPercent val="0"/>
          <c:showBubbleSize val="0"/>
        </c:dLbls>
        <c:marker val="1"/>
        <c:smooth val="0"/>
        <c:axId val="540857216"/>
        <c:axId val="540860168"/>
      </c:lineChart>
      <c:catAx>
        <c:axId val="54085721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40860168"/>
        <c:crosses val="autoZero"/>
        <c:auto val="1"/>
        <c:lblAlgn val="ctr"/>
        <c:lblOffset val="100"/>
        <c:noMultiLvlLbl val="0"/>
      </c:catAx>
      <c:valAx>
        <c:axId val="540860168"/>
        <c:scaling>
          <c:orientation val="minMax"/>
          <c:max val="5500"/>
          <c:min val="500"/>
        </c:scaling>
        <c:delete val="1"/>
        <c:axPos val="l"/>
        <c:numFmt formatCode="0" sourceLinked="1"/>
        <c:majorTickMark val="out"/>
        <c:minorTickMark val="none"/>
        <c:tickLblPos val="nextTo"/>
        <c:crossAx val="5408572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80376737771"/>
          <c:y val="0"/>
          <c:w val="0.76583541619183637"/>
          <c:h val="0.47216828434648295"/>
        </c:manualLayout>
      </c:layout>
      <c:barChart>
        <c:barDir val="col"/>
        <c:grouping val="stacked"/>
        <c:varyColors val="0"/>
        <c:ser>
          <c:idx val="4"/>
          <c:order val="1"/>
          <c:tx>
            <c:strRef>
              <c:f>Sheet1!$B$1</c:f>
              <c:strCache>
                <c:ptCount val="1"/>
                <c:pt idx="0">
                  <c:v>Others</c:v>
                </c:pt>
              </c:strCache>
            </c:strRef>
          </c:tx>
          <c:spPr>
            <a:solidFill>
              <a:schemeClr val="accent5"/>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1000.6054272700378</c:v>
                </c:pt>
                <c:pt idx="1">
                  <c:v>994.52254054785999</c:v>
                </c:pt>
                <c:pt idx="2">
                  <c:v>972.29994633769684</c:v>
                </c:pt>
                <c:pt idx="3">
                  <c:v>993.75258480284401</c:v>
                </c:pt>
                <c:pt idx="4">
                  <c:v>1055.8119314098303</c:v>
                </c:pt>
                <c:pt idx="5">
                  <c:v>1093.2003711921807</c:v>
                </c:pt>
                <c:pt idx="6">
                  <c:v>950.48446862966284</c:v>
                </c:pt>
                <c:pt idx="7">
                  <c:v>1070.6721881673634</c:v>
                </c:pt>
                <c:pt idx="8">
                  <c:v>1133.0185262232885</c:v>
                </c:pt>
                <c:pt idx="9">
                  <c:v>1234.249867840419</c:v>
                </c:pt>
                <c:pt idx="10">
                  <c:v>1319.9767250637919</c:v>
                </c:pt>
                <c:pt idx="11">
                  <c:v>1279.2697234820644</c:v>
                </c:pt>
                <c:pt idx="12">
                  <c:v>1292.8648981635711</c:v>
                </c:pt>
                <c:pt idx="13">
                  <c:v>1373.6056817529111</c:v>
                </c:pt>
                <c:pt idx="14">
                  <c:v>1349.192595688271</c:v>
                </c:pt>
                <c:pt idx="15">
                  <c:v>1216.0424714391302</c:v>
                </c:pt>
              </c:numCache>
            </c:numRef>
          </c:val>
          <c:extLst>
            <c:ext xmlns:c16="http://schemas.microsoft.com/office/drawing/2014/chart" uri="{C3380CC4-5D6E-409C-BE32-E72D297353CC}">
              <c16:uniqueId val="{00000002-8BD5-42DB-972E-B390A90D1C90}"/>
            </c:ext>
          </c:extLst>
        </c:ser>
        <c:ser>
          <c:idx val="5"/>
          <c:order val="3"/>
          <c:tx>
            <c:strRef>
              <c:f>Sheet1!$C$1</c:f>
              <c:strCache>
                <c:ptCount val="1"/>
                <c:pt idx="0">
                  <c:v>Packaging</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251.02847617559098</c:v>
                </c:pt>
                <c:pt idx="1">
                  <c:v>277.0215669839086</c:v>
                </c:pt>
                <c:pt idx="2">
                  <c:v>269.40057536866635</c:v>
                </c:pt>
                <c:pt idx="3">
                  <c:v>270.15973851538882</c:v>
                </c:pt>
                <c:pt idx="4">
                  <c:v>280.18771232212362</c:v>
                </c:pt>
                <c:pt idx="5">
                  <c:v>291.77681196416131</c:v>
                </c:pt>
                <c:pt idx="6">
                  <c:v>270.92261081769624</c:v>
                </c:pt>
                <c:pt idx="7">
                  <c:v>297.36857621081458</c:v>
                </c:pt>
                <c:pt idx="8">
                  <c:v>310.74482099764219</c:v>
                </c:pt>
                <c:pt idx="9">
                  <c:v>326.01740562940836</c:v>
                </c:pt>
                <c:pt idx="10">
                  <c:v>343.84933914795624</c:v>
                </c:pt>
                <c:pt idx="11">
                  <c:v>352.881139983472</c:v>
                </c:pt>
                <c:pt idx="12">
                  <c:v>377.655679018912</c:v>
                </c:pt>
                <c:pt idx="13">
                  <c:v>393.09630747398307</c:v>
                </c:pt>
                <c:pt idx="14">
                  <c:v>411.46169108528136</c:v>
                </c:pt>
                <c:pt idx="15">
                  <c:v>436.06034562729718</c:v>
                </c:pt>
              </c:numCache>
            </c:numRef>
          </c:val>
          <c:extLst>
            <c:ext xmlns:c16="http://schemas.microsoft.com/office/drawing/2014/chart" uri="{C3380CC4-5D6E-409C-BE32-E72D297353CC}">
              <c16:uniqueId val="{00000001-8BD5-42DB-972E-B390A90D1C90}"/>
            </c:ext>
          </c:extLst>
        </c:ser>
        <c:ser>
          <c:idx val="9"/>
          <c:order val="4"/>
          <c:tx>
            <c:strRef>
              <c:f>Sheet1!$D$1</c:f>
              <c:strCache>
                <c:ptCount val="1"/>
                <c:pt idx="0">
                  <c:v>Raffia</c:v>
                </c:pt>
              </c:strCache>
            </c:strRef>
          </c:tx>
          <c:spPr>
            <a:solidFill>
              <a:schemeClr val="accent4">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210.73829059236601</c:v>
                </c:pt>
                <c:pt idx="1">
                  <c:v>221.07083146195708</c:v>
                </c:pt>
                <c:pt idx="2">
                  <c:v>202.33660975080375</c:v>
                </c:pt>
                <c:pt idx="3">
                  <c:v>214.67122002711915</c:v>
                </c:pt>
                <c:pt idx="4">
                  <c:v>208.87542253837785</c:v>
                </c:pt>
                <c:pt idx="5">
                  <c:v>229.41619639536839</c:v>
                </c:pt>
                <c:pt idx="6">
                  <c:v>202.3274749043475</c:v>
                </c:pt>
                <c:pt idx="7">
                  <c:v>221.1126790839125</c:v>
                </c:pt>
                <c:pt idx="8">
                  <c:v>227.65211065082121</c:v>
                </c:pt>
                <c:pt idx="9">
                  <c:v>237.14291956487142</c:v>
                </c:pt>
                <c:pt idx="10">
                  <c:v>216.24555008498984</c:v>
                </c:pt>
                <c:pt idx="11">
                  <c:v>252.67097054528074</c:v>
                </c:pt>
                <c:pt idx="12">
                  <c:v>260.51311510526574</c:v>
                </c:pt>
                <c:pt idx="13">
                  <c:v>263.87361895579909</c:v>
                </c:pt>
                <c:pt idx="14">
                  <c:v>275.18655495367091</c:v>
                </c:pt>
                <c:pt idx="15">
                  <c:v>269.06453452353344</c:v>
                </c:pt>
              </c:numCache>
            </c:numRef>
          </c:val>
          <c:extLst>
            <c:ext xmlns:c16="http://schemas.microsoft.com/office/drawing/2014/chart" uri="{C3380CC4-5D6E-409C-BE32-E72D297353CC}">
              <c16:uniqueId val="{00000003-0A70-4D9A-891A-8469D7EBBA96}"/>
            </c:ext>
          </c:extLst>
        </c:ser>
        <c:ser>
          <c:idx val="3"/>
          <c:order val="5"/>
          <c:tx>
            <c:strRef>
              <c:f>Sheet1!$E$1</c:f>
              <c:strCache>
                <c:ptCount val="1"/>
                <c:pt idx="0">
                  <c:v>Geotextile</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289.73039704158282</c:v>
                </c:pt>
                <c:pt idx="1">
                  <c:v>325.24794662596014</c:v>
                </c:pt>
                <c:pt idx="2">
                  <c:v>333.3459182772034</c:v>
                </c:pt>
                <c:pt idx="3">
                  <c:v>336.65367737291535</c:v>
                </c:pt>
                <c:pt idx="4">
                  <c:v>360.35189510809045</c:v>
                </c:pt>
                <c:pt idx="5">
                  <c:v>351.97764003735097</c:v>
                </c:pt>
                <c:pt idx="6">
                  <c:v>341.4634851636626</c:v>
                </c:pt>
                <c:pt idx="7">
                  <c:v>363.91722099769726</c:v>
                </c:pt>
                <c:pt idx="8">
                  <c:v>403.38450187938895</c:v>
                </c:pt>
                <c:pt idx="9">
                  <c:v>430.55881295774071</c:v>
                </c:pt>
                <c:pt idx="10">
                  <c:v>443.62385171072566</c:v>
                </c:pt>
                <c:pt idx="11">
                  <c:v>482.20470391842082</c:v>
                </c:pt>
                <c:pt idx="12">
                  <c:v>503.56414127325974</c:v>
                </c:pt>
                <c:pt idx="13">
                  <c:v>485.59261823579766</c:v>
                </c:pt>
                <c:pt idx="14">
                  <c:v>563.99066070057108</c:v>
                </c:pt>
                <c:pt idx="15">
                  <c:v>559.1579940682534</c:v>
                </c:pt>
              </c:numCache>
            </c:numRef>
          </c:val>
          <c:extLst>
            <c:ext xmlns:c16="http://schemas.microsoft.com/office/drawing/2014/chart" uri="{C3380CC4-5D6E-409C-BE32-E72D297353CC}">
              <c16:uniqueId val="{00000003-8BD5-42DB-972E-B390A90D1C90}"/>
            </c:ext>
          </c:extLst>
        </c:ser>
        <c:ser>
          <c:idx val="2"/>
          <c:order val="6"/>
          <c:tx>
            <c:strRef>
              <c:f>Sheet1!$F$1</c:f>
              <c:strCache>
                <c:ptCount val="1"/>
                <c:pt idx="0">
                  <c:v>Automotive</c:v>
                </c:pt>
              </c:strCache>
            </c:strRef>
          </c:tx>
          <c:spPr>
            <a:solidFill>
              <a:schemeClr val="accent2">
                <a:lumMod val="5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Sheet1!$F$2:$F$17</c:f>
              <c:numCache>
                <c:formatCode>0.00</c:formatCode>
                <c:ptCount val="16"/>
                <c:pt idx="0">
                  <c:v>203.33999826469881</c:v>
                </c:pt>
                <c:pt idx="1">
                  <c:v>252.32723767805487</c:v>
                </c:pt>
                <c:pt idx="2">
                  <c:v>248.34566927118232</c:v>
                </c:pt>
                <c:pt idx="3">
                  <c:v>266.98946766720707</c:v>
                </c:pt>
                <c:pt idx="4">
                  <c:v>265.12313108100113</c:v>
                </c:pt>
                <c:pt idx="5">
                  <c:v>300.38792099093735</c:v>
                </c:pt>
                <c:pt idx="6">
                  <c:v>263.753638800754</c:v>
                </c:pt>
                <c:pt idx="7">
                  <c:v>304.4356433986967</c:v>
                </c:pt>
                <c:pt idx="8">
                  <c:v>315.77683206965884</c:v>
                </c:pt>
                <c:pt idx="9">
                  <c:v>328.87430874236077</c:v>
                </c:pt>
                <c:pt idx="10">
                  <c:v>332.72342315664747</c:v>
                </c:pt>
                <c:pt idx="11">
                  <c:v>371.8914896772821</c:v>
                </c:pt>
                <c:pt idx="12">
                  <c:v>408.12054723267278</c:v>
                </c:pt>
                <c:pt idx="13">
                  <c:v>426.11248854024666</c:v>
                </c:pt>
                <c:pt idx="14">
                  <c:v>455.82180792619766</c:v>
                </c:pt>
                <c:pt idx="15">
                  <c:v>511.86541366038682</c:v>
                </c:pt>
              </c:numCache>
            </c:numRef>
          </c:val>
          <c:extLst>
            <c:ext xmlns:c16="http://schemas.microsoft.com/office/drawing/2014/chart" uri="{C3380CC4-5D6E-409C-BE32-E72D297353CC}">
              <c16:uniqueId val="{00000004-8BD5-42DB-972E-B390A90D1C90}"/>
            </c:ext>
          </c:extLst>
        </c:ser>
        <c:ser>
          <c:idx val="1"/>
          <c:order val="7"/>
          <c:tx>
            <c:strRef>
              <c:f>Sheet1!$G$1</c:f>
              <c:strCache>
                <c:ptCount val="1"/>
                <c:pt idx="0">
                  <c:v>Consumer Goods</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Sheet1!$G$2:$G$17</c:f>
              <c:numCache>
                <c:formatCode>0.00</c:formatCode>
                <c:ptCount val="16"/>
                <c:pt idx="0">
                  <c:v>325.0989728866017</c:v>
                </c:pt>
                <c:pt idx="1">
                  <c:v>367.02294751957396</c:v>
                </c:pt>
                <c:pt idx="2">
                  <c:v>362.64327820275844</c:v>
                </c:pt>
                <c:pt idx="3">
                  <c:v>358.87569549799446</c:v>
                </c:pt>
                <c:pt idx="4">
                  <c:v>391.37855129570556</c:v>
                </c:pt>
                <c:pt idx="5">
                  <c:v>410.58072597862139</c:v>
                </c:pt>
                <c:pt idx="6">
                  <c:v>371.10265729991676</c:v>
                </c:pt>
                <c:pt idx="7">
                  <c:v>412.98853784028921</c:v>
                </c:pt>
                <c:pt idx="8">
                  <c:v>438.6002454437309</c:v>
                </c:pt>
                <c:pt idx="9">
                  <c:v>470.00250321608644</c:v>
                </c:pt>
                <c:pt idx="10">
                  <c:v>512.58821809462961</c:v>
                </c:pt>
                <c:pt idx="11">
                  <c:v>546.96998099090683</c:v>
                </c:pt>
                <c:pt idx="12">
                  <c:v>583.2186097762808</c:v>
                </c:pt>
                <c:pt idx="13">
                  <c:v>609.12706790189509</c:v>
                </c:pt>
                <c:pt idx="14">
                  <c:v>638.27895839774089</c:v>
                </c:pt>
                <c:pt idx="15">
                  <c:v>674.01176698680092</c:v>
                </c:pt>
              </c:numCache>
            </c:numRef>
          </c:val>
          <c:extLst>
            <c:ext xmlns:c16="http://schemas.microsoft.com/office/drawing/2014/chart" uri="{C3380CC4-5D6E-409C-BE32-E72D297353CC}">
              <c16:uniqueId val="{00000005-8BD5-42DB-972E-B390A90D1C90}"/>
            </c:ext>
          </c:extLst>
        </c:ser>
        <c:dLbls>
          <c:showLegendKey val="0"/>
          <c:showVal val="0"/>
          <c:showCatName val="0"/>
          <c:showSerName val="0"/>
          <c:showPercent val="0"/>
          <c:showBubbleSize val="0"/>
        </c:dLbls>
        <c:gapWidth val="150"/>
        <c:overlap val="100"/>
        <c:axId val="1594474496"/>
        <c:axId val="1703745200"/>
        <c:extLst>
          <c:ext xmlns:c15="http://schemas.microsoft.com/office/drawing/2012/chart" uri="{02D57815-91ED-43cb-92C2-25804820EDAC}">
            <c15:filteredBarSeries>
              <c15:ser>
                <c:idx val="6"/>
                <c:order val="0"/>
                <c:tx>
                  <c:strRef>
                    <c:extLst>
                      <c:ext uri="{02D57815-91ED-43cb-92C2-25804820EDAC}">
                        <c15:formulaRef>
                          <c15:sqref>Sheet1!#REF!</c15:sqref>
                        </c15:formulaRef>
                      </c:ext>
                    </c:extLst>
                    <c:strCache>
                      <c:ptCount val="1"/>
                      <c:pt idx="0">
                        <c:v>#REF!</c:v>
                      </c:pt>
                    </c:strCache>
                  </c:strRef>
                </c:tx>
                <c:spPr>
                  <a:solidFill>
                    <a:schemeClr val="accent1">
                      <a:lumMod val="60000"/>
                    </a:schemeClr>
                  </a:solidFill>
                  <a:ln>
                    <a:noFill/>
                  </a:ln>
                  <a:effectLst/>
                </c:spPr>
                <c:invertIfNegative val="0"/>
                <c:cat>
                  <c:strRef>
                    <c:extLst>
                      <c:ext uri="{02D57815-91ED-43cb-92C2-25804820EDAC}">
                        <c15:formulaRef>
                          <c15:sqref>Sheet1!$A$2:$A$17</c15:sqref>
                        </c15:formulaRef>
                      </c:ext>
                    </c:extLst>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extLst>
                      <c:ext uri="{02D57815-91ED-43cb-92C2-25804820EDAC}">
                        <c15:formulaRef>
                          <c15:sqref>Sheet1!#REF!</c15:sqref>
                        </c15:formulaRef>
                      </c:ext>
                    </c:extLst>
                    <c:numCache>
                      <c:formatCode>General</c:formatCode>
                      <c:ptCount val="1"/>
                      <c:pt idx="0">
                        <c:v>1</c:v>
                      </c:pt>
                    </c:numCache>
                  </c:numRef>
                </c:val>
                <c:extLst>
                  <c:ext xmlns:c16="http://schemas.microsoft.com/office/drawing/2014/chart" uri="{C3380CC4-5D6E-409C-BE32-E72D297353CC}">
                    <c16:uniqueId val="{00000000-8BD5-42DB-972E-B390A90D1C90}"/>
                  </c:ext>
                </c:extLst>
              </c15:ser>
            </c15:filteredBarSeries>
            <c15:filteredBarSeries>
              <c15:ser>
                <c:idx val="7"/>
                <c:order val="2"/>
                <c:tx>
                  <c:strRef>
                    <c:extLst xmlns:c15="http://schemas.microsoft.com/office/drawing/2012/chart">
                      <c:ext xmlns:c15="http://schemas.microsoft.com/office/drawing/2012/chart" uri="{02D57815-91ED-43cb-92C2-25804820EDAC}">
                        <c15:formulaRef>
                          <c15:sqref>Sheet1!#REF!</c15:sqref>
                        </c15:formulaRef>
                      </c:ext>
                    </c:extLst>
                    <c:strCache>
                      <c:ptCount val="1"/>
                      <c:pt idx="0">
                        <c:v>#REF!</c:v>
                      </c:pt>
                    </c:strCache>
                  </c:strRef>
                </c:tx>
                <c:spPr>
                  <a:solidFill>
                    <a:schemeClr val="accent2">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Sheet1!$A$2:$A$17</c15:sqref>
                        </c15:formulaRef>
                      </c:ext>
                    </c:extLst>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extLst xmlns:c15="http://schemas.microsoft.com/office/drawing/2012/chart">
                      <c:ext xmlns:c15="http://schemas.microsoft.com/office/drawing/2012/chart" uri="{02D57815-91ED-43cb-92C2-25804820EDAC}">
                        <c15:formulaRef>
                          <c15:sqref>Sheet1!#REF!</c15:sqref>
                        </c15:formulaRef>
                      </c:ext>
                    </c:extLst>
                    <c:numCache>
                      <c:formatCode>General</c:formatCode>
                      <c:ptCount val="1"/>
                      <c:pt idx="0">
                        <c:v>1</c:v>
                      </c:pt>
                    </c:numCache>
                  </c:numRef>
                </c:val>
                <c:extLst xmlns:c15="http://schemas.microsoft.com/office/drawing/2012/chart">
                  <c:ext xmlns:c16="http://schemas.microsoft.com/office/drawing/2014/chart" uri="{C3380CC4-5D6E-409C-BE32-E72D297353CC}">
                    <c16:uniqueId val="{00000001-0A70-4D9A-891A-8469D7EBBA96}"/>
                  </c:ext>
                </c:extLst>
              </c15:ser>
            </c15:filteredBarSeries>
          </c:ext>
        </c:extLst>
      </c:barChart>
      <c:catAx>
        <c:axId val="1594474496"/>
        <c:scaling>
          <c:orientation val="minMax"/>
        </c:scaling>
        <c:delete val="1"/>
        <c:axPos val="b"/>
        <c:numFmt formatCode="General" sourceLinked="1"/>
        <c:majorTickMark val="out"/>
        <c:minorTickMark val="none"/>
        <c:tickLblPos val="nextTo"/>
        <c:crossAx val="1703745200"/>
        <c:crosses val="autoZero"/>
        <c:auto val="1"/>
        <c:lblAlgn val="ctr"/>
        <c:lblOffset val="100"/>
        <c:noMultiLvlLbl val="0"/>
      </c:catAx>
      <c:valAx>
        <c:axId val="1703745200"/>
        <c:scaling>
          <c:orientation val="minMax"/>
        </c:scaling>
        <c:delete val="1"/>
        <c:axPos val="l"/>
        <c:numFmt formatCode="0.00" sourceLinked="1"/>
        <c:majorTickMark val="out"/>
        <c:minorTickMark val="none"/>
        <c:tickLblPos val="nextTo"/>
        <c:crossAx val="159447449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80376737771"/>
          <c:y val="0"/>
          <c:w val="0.76583541619183637"/>
          <c:h val="0.47216828434648295"/>
        </c:manualLayout>
      </c:layout>
      <c:barChart>
        <c:barDir val="col"/>
        <c:grouping val="stacked"/>
        <c:varyColors val="0"/>
        <c:ser>
          <c:idx val="4"/>
          <c:order val="1"/>
          <c:tx>
            <c:strRef>
              <c:f>Sheet1!$C$1</c:f>
              <c:strCache>
                <c:ptCount val="1"/>
                <c:pt idx="0">
                  <c:v>IM</c:v>
                </c:pt>
              </c:strCache>
            </c:strRef>
          </c:tx>
          <c:spPr>
            <a:solidFill>
              <a:schemeClr val="accent5"/>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251.02847617559098</c:v>
                </c:pt>
                <c:pt idx="1">
                  <c:v>277.0215669839086</c:v>
                </c:pt>
                <c:pt idx="2">
                  <c:v>269.40057536866635</c:v>
                </c:pt>
                <c:pt idx="3">
                  <c:v>270.15973851538882</c:v>
                </c:pt>
                <c:pt idx="4">
                  <c:v>280.18771232212362</c:v>
                </c:pt>
                <c:pt idx="5">
                  <c:v>291.77681196416131</c:v>
                </c:pt>
                <c:pt idx="6">
                  <c:v>270.92261081769624</c:v>
                </c:pt>
                <c:pt idx="7">
                  <c:v>297.36857621081458</c:v>
                </c:pt>
                <c:pt idx="8">
                  <c:v>310.74482099764219</c:v>
                </c:pt>
                <c:pt idx="9">
                  <c:v>326.01740562940836</c:v>
                </c:pt>
                <c:pt idx="10">
                  <c:v>343.84933914795624</c:v>
                </c:pt>
                <c:pt idx="11">
                  <c:v>352.881139983472</c:v>
                </c:pt>
                <c:pt idx="12">
                  <c:v>377.655679018912</c:v>
                </c:pt>
                <c:pt idx="13">
                  <c:v>393.09630747398307</c:v>
                </c:pt>
                <c:pt idx="14">
                  <c:v>411.46169108528136</c:v>
                </c:pt>
                <c:pt idx="15">
                  <c:v>436.06034562729718</c:v>
                </c:pt>
              </c:numCache>
            </c:numRef>
          </c:val>
          <c:extLst>
            <c:ext xmlns:c16="http://schemas.microsoft.com/office/drawing/2014/chart" uri="{C3380CC4-5D6E-409C-BE32-E72D297353CC}">
              <c16:uniqueId val="{00000002-8BD5-42DB-972E-B390A90D1C90}"/>
            </c:ext>
          </c:extLst>
        </c:ser>
        <c:ser>
          <c:idx val="5"/>
          <c:order val="2"/>
          <c:tx>
            <c:strRef>
              <c:f>Sheet1!$D$1</c:f>
              <c:strCache>
                <c:ptCount val="1"/>
                <c:pt idx="0">
                  <c:v>Raffia</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210.73829059236601</c:v>
                </c:pt>
                <c:pt idx="1">
                  <c:v>221.07083146195708</c:v>
                </c:pt>
                <c:pt idx="2">
                  <c:v>202.33660975080375</c:v>
                </c:pt>
                <c:pt idx="3">
                  <c:v>214.67122002711915</c:v>
                </c:pt>
                <c:pt idx="4">
                  <c:v>208.87542253837785</c:v>
                </c:pt>
                <c:pt idx="5">
                  <c:v>229.41619639536839</c:v>
                </c:pt>
                <c:pt idx="6">
                  <c:v>202.3274749043475</c:v>
                </c:pt>
                <c:pt idx="7">
                  <c:v>221.1126790839125</c:v>
                </c:pt>
                <c:pt idx="8">
                  <c:v>227.65211065082121</c:v>
                </c:pt>
                <c:pt idx="9">
                  <c:v>237.14291956487142</c:v>
                </c:pt>
                <c:pt idx="10">
                  <c:v>216.24555008498984</c:v>
                </c:pt>
                <c:pt idx="11">
                  <c:v>252.67097054528074</c:v>
                </c:pt>
                <c:pt idx="12">
                  <c:v>260.51311510526574</c:v>
                </c:pt>
                <c:pt idx="13">
                  <c:v>263.87361895579909</c:v>
                </c:pt>
                <c:pt idx="14">
                  <c:v>275.18655495367091</c:v>
                </c:pt>
                <c:pt idx="15">
                  <c:v>269.06453452353344</c:v>
                </c:pt>
              </c:numCache>
            </c:numRef>
          </c:val>
          <c:extLst>
            <c:ext xmlns:c16="http://schemas.microsoft.com/office/drawing/2014/chart" uri="{C3380CC4-5D6E-409C-BE32-E72D297353CC}">
              <c16:uniqueId val="{00000001-8BD5-42DB-972E-B390A90D1C90}"/>
            </c:ext>
          </c:extLst>
        </c:ser>
        <c:ser>
          <c:idx val="9"/>
          <c:order val="3"/>
          <c:tx>
            <c:strRef>
              <c:f>Sheet1!$E$1</c:f>
              <c:strCache>
                <c:ptCount val="1"/>
                <c:pt idx="0">
                  <c:v>BOPP</c:v>
                </c:pt>
              </c:strCache>
            </c:strRef>
          </c:tx>
          <c:spPr>
            <a:solidFill>
              <a:schemeClr val="accent4">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289.73039704158282</c:v>
                </c:pt>
                <c:pt idx="1">
                  <c:v>325.24794662596014</c:v>
                </c:pt>
                <c:pt idx="2">
                  <c:v>333.3459182772034</c:v>
                </c:pt>
                <c:pt idx="3">
                  <c:v>336.65367737291535</c:v>
                </c:pt>
                <c:pt idx="4">
                  <c:v>360.35189510809045</c:v>
                </c:pt>
                <c:pt idx="5">
                  <c:v>351.97764003735097</c:v>
                </c:pt>
                <c:pt idx="6">
                  <c:v>341.4634851636626</c:v>
                </c:pt>
                <c:pt idx="7">
                  <c:v>363.91722099769726</c:v>
                </c:pt>
                <c:pt idx="8">
                  <c:v>403.38450187938895</c:v>
                </c:pt>
                <c:pt idx="9">
                  <c:v>430.55881295774071</c:v>
                </c:pt>
                <c:pt idx="10">
                  <c:v>443.62385171072566</c:v>
                </c:pt>
                <c:pt idx="11">
                  <c:v>482.20470391842082</c:v>
                </c:pt>
                <c:pt idx="12">
                  <c:v>503.56414127325974</c:v>
                </c:pt>
                <c:pt idx="13">
                  <c:v>485.59261823579766</c:v>
                </c:pt>
                <c:pt idx="14">
                  <c:v>563.99066070057108</c:v>
                </c:pt>
                <c:pt idx="15">
                  <c:v>559.1579940682534</c:v>
                </c:pt>
              </c:numCache>
            </c:numRef>
          </c:val>
          <c:extLst>
            <c:ext xmlns:c16="http://schemas.microsoft.com/office/drawing/2014/chart" uri="{C3380CC4-5D6E-409C-BE32-E72D297353CC}">
              <c16:uniqueId val="{00000003-0A70-4D9A-891A-8469D7EBBA96}"/>
            </c:ext>
          </c:extLst>
        </c:ser>
        <c:ser>
          <c:idx val="3"/>
          <c:order val="4"/>
          <c:tx>
            <c:strRef>
              <c:f>Sheet1!$F$1</c:f>
              <c:strCache>
                <c:ptCount val="1"/>
                <c:pt idx="0">
                  <c:v>Blow</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Sheet1!$F$2:$F$17</c:f>
              <c:numCache>
                <c:formatCode>0.00</c:formatCode>
                <c:ptCount val="16"/>
                <c:pt idx="0">
                  <c:v>203.33999826469881</c:v>
                </c:pt>
                <c:pt idx="1">
                  <c:v>252.32723767805487</c:v>
                </c:pt>
                <c:pt idx="2">
                  <c:v>248.34566927118232</c:v>
                </c:pt>
                <c:pt idx="3">
                  <c:v>266.98946766720707</c:v>
                </c:pt>
                <c:pt idx="4">
                  <c:v>265.12313108100113</c:v>
                </c:pt>
                <c:pt idx="5">
                  <c:v>300.38792099093735</c:v>
                </c:pt>
                <c:pt idx="6">
                  <c:v>263.753638800754</c:v>
                </c:pt>
                <c:pt idx="7">
                  <c:v>304.4356433986967</c:v>
                </c:pt>
                <c:pt idx="8">
                  <c:v>315.77683206965884</c:v>
                </c:pt>
                <c:pt idx="9">
                  <c:v>328.87430874236077</c:v>
                </c:pt>
                <c:pt idx="10">
                  <c:v>332.72342315664747</c:v>
                </c:pt>
                <c:pt idx="11">
                  <c:v>371.8914896772821</c:v>
                </c:pt>
                <c:pt idx="12">
                  <c:v>408.12054723267278</c:v>
                </c:pt>
                <c:pt idx="13">
                  <c:v>426.11248854024666</c:v>
                </c:pt>
                <c:pt idx="14">
                  <c:v>455.82180792619766</c:v>
                </c:pt>
                <c:pt idx="15">
                  <c:v>511.86541366038682</c:v>
                </c:pt>
              </c:numCache>
            </c:numRef>
          </c:val>
          <c:extLst>
            <c:ext xmlns:c16="http://schemas.microsoft.com/office/drawing/2014/chart" uri="{C3380CC4-5D6E-409C-BE32-E72D297353CC}">
              <c16:uniqueId val="{00000003-8BD5-42DB-972E-B390A90D1C90}"/>
            </c:ext>
          </c:extLst>
        </c:ser>
        <c:ser>
          <c:idx val="2"/>
          <c:order val="5"/>
          <c:tx>
            <c:strRef>
              <c:f>Sheet1!$G$1</c:f>
              <c:strCache>
                <c:ptCount val="1"/>
                <c:pt idx="0">
                  <c:v>Extrusion</c:v>
                </c:pt>
              </c:strCache>
            </c:strRef>
          </c:tx>
          <c:spPr>
            <a:solidFill>
              <a:schemeClr val="accent2">
                <a:lumMod val="5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Sheet1!$G$2:$G$17</c:f>
              <c:numCache>
                <c:formatCode>0.00</c:formatCode>
                <c:ptCount val="16"/>
                <c:pt idx="0">
                  <c:v>325.0989728866017</c:v>
                </c:pt>
                <c:pt idx="1">
                  <c:v>367.02294751957396</c:v>
                </c:pt>
                <c:pt idx="2">
                  <c:v>362.64327820275844</c:v>
                </c:pt>
                <c:pt idx="3">
                  <c:v>358.87569549799446</c:v>
                </c:pt>
                <c:pt idx="4">
                  <c:v>391.37855129570556</c:v>
                </c:pt>
                <c:pt idx="5">
                  <c:v>410.58072597862139</c:v>
                </c:pt>
                <c:pt idx="6">
                  <c:v>371.10265729991676</c:v>
                </c:pt>
                <c:pt idx="7">
                  <c:v>412.98853784028921</c:v>
                </c:pt>
                <c:pt idx="8">
                  <c:v>438.6002454437309</c:v>
                </c:pt>
                <c:pt idx="9">
                  <c:v>470.00250321608644</c:v>
                </c:pt>
                <c:pt idx="10">
                  <c:v>512.58821809462961</c:v>
                </c:pt>
                <c:pt idx="11">
                  <c:v>546.96998099090683</c:v>
                </c:pt>
                <c:pt idx="12">
                  <c:v>583.2186097762808</c:v>
                </c:pt>
                <c:pt idx="13">
                  <c:v>609.12706790189509</c:v>
                </c:pt>
                <c:pt idx="14">
                  <c:v>638.27895839774089</c:v>
                </c:pt>
                <c:pt idx="15">
                  <c:v>674.01176698680092</c:v>
                </c:pt>
              </c:numCache>
            </c:numRef>
          </c:val>
          <c:extLst>
            <c:ext xmlns:c16="http://schemas.microsoft.com/office/drawing/2014/chart" uri="{C3380CC4-5D6E-409C-BE32-E72D297353CC}">
              <c16:uniqueId val="{00000004-8BD5-42DB-972E-B390A90D1C90}"/>
            </c:ext>
          </c:extLst>
        </c:ser>
        <c:ser>
          <c:idx val="1"/>
          <c:order val="6"/>
          <c:tx>
            <c:strRef>
              <c:f>Sheet1!$H$1</c:f>
              <c:strCache>
                <c:ptCount val="1"/>
                <c:pt idx="0">
                  <c:v>Thermoforming</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Sheet1!$H$2:$H$17</c:f>
              <c:numCache>
                <c:formatCode>General</c:formatCode>
                <c:ptCount val="16"/>
              </c:numCache>
            </c:numRef>
          </c:val>
          <c:extLst>
            <c:ext xmlns:c16="http://schemas.microsoft.com/office/drawing/2014/chart" uri="{C3380CC4-5D6E-409C-BE32-E72D297353CC}">
              <c16:uniqueId val="{00000005-8BD5-42DB-972E-B390A90D1C90}"/>
            </c:ext>
          </c:extLst>
        </c:ser>
        <c:dLbls>
          <c:showLegendKey val="0"/>
          <c:showVal val="0"/>
          <c:showCatName val="0"/>
          <c:showSerName val="0"/>
          <c:showPercent val="0"/>
          <c:showBubbleSize val="0"/>
        </c:dLbls>
        <c:gapWidth val="150"/>
        <c:overlap val="100"/>
        <c:axId val="1594474496"/>
        <c:axId val="1703745200"/>
        <c:extLst>
          <c:ext xmlns:c15="http://schemas.microsoft.com/office/drawing/2012/chart" uri="{02D57815-91ED-43cb-92C2-25804820EDAC}">
            <c15:filteredBarSeries>
              <c15:ser>
                <c:idx val="6"/>
                <c:order val="0"/>
                <c:tx>
                  <c:strRef>
                    <c:extLst>
                      <c:ext uri="{02D57815-91ED-43cb-92C2-25804820EDAC}">
                        <c15:formulaRef>
                          <c15:sqref>Sheet1!$B$1</c15:sqref>
                        </c15:formulaRef>
                      </c:ext>
                    </c:extLst>
                    <c:strCache>
                      <c:ptCount val="1"/>
                      <c:pt idx="0">
                        <c:v>Others</c:v>
                      </c:pt>
                    </c:strCache>
                  </c:strRef>
                </c:tx>
                <c:spPr>
                  <a:solidFill>
                    <a:schemeClr val="accent1">
                      <a:lumMod val="60000"/>
                    </a:schemeClr>
                  </a:solidFill>
                  <a:ln>
                    <a:noFill/>
                  </a:ln>
                  <a:effectLst/>
                </c:spPr>
                <c:invertIfNegative val="0"/>
                <c:cat>
                  <c:strRef>
                    <c:extLst>
                      <c:ext uri="{02D57815-91ED-43cb-92C2-25804820EDAC}">
                        <c15:formulaRef>
                          <c15:sqref>Sheet1!$A$2:$A$17</c15:sqref>
                        </c15:formulaRef>
                      </c:ext>
                    </c:extLst>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extLst>
                      <c:ext uri="{02D57815-91ED-43cb-92C2-25804820EDAC}">
                        <c15:formulaRef>
                          <c15:sqref>Sheet1!$B$2:$B$17</c15:sqref>
                        </c15:formulaRef>
                      </c:ext>
                    </c:extLst>
                    <c:numCache>
                      <c:formatCode>0.00</c:formatCode>
                      <c:ptCount val="16"/>
                      <c:pt idx="0">
                        <c:v>1000.6054272700378</c:v>
                      </c:pt>
                      <c:pt idx="1">
                        <c:v>994.52254054785999</c:v>
                      </c:pt>
                      <c:pt idx="2">
                        <c:v>972.29994633769684</c:v>
                      </c:pt>
                      <c:pt idx="3">
                        <c:v>993.75258480284401</c:v>
                      </c:pt>
                      <c:pt idx="4">
                        <c:v>1055.8119314098303</c:v>
                      </c:pt>
                      <c:pt idx="5">
                        <c:v>1093.2003711921807</c:v>
                      </c:pt>
                      <c:pt idx="6">
                        <c:v>950.48446862966284</c:v>
                      </c:pt>
                      <c:pt idx="7">
                        <c:v>1070.6721881673634</c:v>
                      </c:pt>
                      <c:pt idx="8">
                        <c:v>1133.0185262232885</c:v>
                      </c:pt>
                      <c:pt idx="9">
                        <c:v>1234.249867840419</c:v>
                      </c:pt>
                      <c:pt idx="10">
                        <c:v>1319.9767250637919</c:v>
                      </c:pt>
                      <c:pt idx="11">
                        <c:v>1279.2697234820644</c:v>
                      </c:pt>
                      <c:pt idx="12">
                        <c:v>1292.8648981635711</c:v>
                      </c:pt>
                      <c:pt idx="13">
                        <c:v>1373.6056817529111</c:v>
                      </c:pt>
                      <c:pt idx="14">
                        <c:v>1349.192595688271</c:v>
                      </c:pt>
                      <c:pt idx="15">
                        <c:v>1216.0424714391302</c:v>
                      </c:pt>
                    </c:numCache>
                  </c:numRef>
                </c:val>
                <c:extLst>
                  <c:ext xmlns:c16="http://schemas.microsoft.com/office/drawing/2014/chart" uri="{C3380CC4-5D6E-409C-BE32-E72D297353CC}">
                    <c16:uniqueId val="{00000000-8BD5-42DB-972E-B390A90D1C90}"/>
                  </c:ext>
                </c:extLst>
              </c15:ser>
            </c15:filteredBarSeries>
          </c:ext>
        </c:extLst>
      </c:barChart>
      <c:catAx>
        <c:axId val="1594474496"/>
        <c:scaling>
          <c:orientation val="minMax"/>
        </c:scaling>
        <c:delete val="1"/>
        <c:axPos val="b"/>
        <c:numFmt formatCode="General" sourceLinked="1"/>
        <c:majorTickMark val="out"/>
        <c:minorTickMark val="none"/>
        <c:tickLblPos val="nextTo"/>
        <c:crossAx val="1703745200"/>
        <c:crosses val="autoZero"/>
        <c:auto val="1"/>
        <c:lblAlgn val="ctr"/>
        <c:lblOffset val="100"/>
        <c:noMultiLvlLbl val="0"/>
      </c:catAx>
      <c:valAx>
        <c:axId val="1703745200"/>
        <c:scaling>
          <c:orientation val="minMax"/>
        </c:scaling>
        <c:delete val="1"/>
        <c:axPos val="l"/>
        <c:numFmt formatCode="0.00" sourceLinked="1"/>
        <c:majorTickMark val="out"/>
        <c:minorTickMark val="none"/>
        <c:tickLblPos val="nextTo"/>
        <c:crossAx val="159447449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80376737771"/>
          <c:y val="0"/>
          <c:w val="0.76583541619183637"/>
          <c:h val="0.47216828434648295"/>
        </c:manualLayout>
      </c:layout>
      <c:barChart>
        <c:barDir val="col"/>
        <c:grouping val="stacked"/>
        <c:varyColors val="0"/>
        <c:ser>
          <c:idx val="0"/>
          <c:order val="0"/>
          <c:tx>
            <c:strRef>
              <c:f>Sheet1!$E$1</c:f>
              <c:strCache>
                <c:ptCount val="1"/>
                <c:pt idx="0">
                  <c:v>Others</c:v>
                </c:pt>
              </c:strCache>
            </c:strRef>
          </c:tx>
          <c:spPr>
            <a:solidFill>
              <a:schemeClr val="accent2">
                <a:lumMod val="60000"/>
                <a:lumOff val="4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275.41763080832646</c:v>
                </c:pt>
                <c:pt idx="1">
                  <c:v>307.61661435663194</c:v>
                </c:pt>
                <c:pt idx="2">
                  <c:v>309.26910927488922</c:v>
                </c:pt>
                <c:pt idx="3">
                  <c:v>297.12188458952772</c:v>
                </c:pt>
                <c:pt idx="4">
                  <c:v>306.53499849927562</c:v>
                </c:pt>
                <c:pt idx="5">
                  <c:v>314.49545235128488</c:v>
                </c:pt>
                <c:pt idx="6">
                  <c:v>298.50807789703384</c:v>
                </c:pt>
                <c:pt idx="7">
                  <c:v>313.54186654421534</c:v>
                </c:pt>
                <c:pt idx="8">
                  <c:v>334.69031616667718</c:v>
                </c:pt>
                <c:pt idx="9">
                  <c:v>354.86785714410416</c:v>
                </c:pt>
                <c:pt idx="10">
                  <c:v>353.11486105208019</c:v>
                </c:pt>
                <c:pt idx="11">
                  <c:v>367.48487473057492</c:v>
                </c:pt>
                <c:pt idx="12">
                  <c:v>391.02740754492703</c:v>
                </c:pt>
                <c:pt idx="13">
                  <c:v>397.21333308643074</c:v>
                </c:pt>
                <c:pt idx="14">
                  <c:v>428.13591573899697</c:v>
                </c:pt>
                <c:pt idx="15">
                  <c:v>436.41660814492803</c:v>
                </c:pt>
              </c:numCache>
            </c:numRef>
          </c:val>
          <c:extLst>
            <c:ext xmlns:c16="http://schemas.microsoft.com/office/drawing/2014/chart" uri="{C3380CC4-5D6E-409C-BE32-E72D297353CC}">
              <c16:uniqueId val="{00000000-536D-429B-B709-BD8467BF3B5B}"/>
            </c:ext>
          </c:extLst>
        </c:ser>
        <c:ser>
          <c:idx val="6"/>
          <c:order val="1"/>
          <c:tx>
            <c:strRef>
              <c:f>Sheet1!$D$1</c:f>
              <c:strCache>
                <c:ptCount val="1"/>
                <c:pt idx="0">
                  <c:v>Bihar</c:v>
                </c:pt>
              </c:strCache>
            </c:strRef>
          </c:tx>
          <c:spPr>
            <a:solidFill>
              <a:schemeClr val="accent1">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80.302890201312707</c:v>
                </c:pt>
                <c:pt idx="1">
                  <c:v>89.829504711104121</c:v>
                </c:pt>
                <c:pt idx="2">
                  <c:v>92.429323158908161</c:v>
                </c:pt>
                <c:pt idx="3">
                  <c:v>89.729290888954736</c:v>
                </c:pt>
                <c:pt idx="4">
                  <c:v>94.164215962057924</c:v>
                </c:pt>
                <c:pt idx="5">
                  <c:v>98.245194071092698</c:v>
                </c:pt>
                <c:pt idx="6">
                  <c:v>91.259254893903417</c:v>
                </c:pt>
                <c:pt idx="7">
                  <c:v>100.80927778141371</c:v>
                </c:pt>
                <c:pt idx="8">
                  <c:v>106.68417932091394</c:v>
                </c:pt>
                <c:pt idx="9">
                  <c:v>111.78886404700779</c:v>
                </c:pt>
                <c:pt idx="10">
                  <c:v>118.71566818389675</c:v>
                </c:pt>
                <c:pt idx="11">
                  <c:v>129.33775879377555</c:v>
                </c:pt>
                <c:pt idx="12">
                  <c:v>124.54705117843515</c:v>
                </c:pt>
                <c:pt idx="13">
                  <c:v>139.73159115375898</c:v>
                </c:pt>
                <c:pt idx="14">
                  <c:v>147.72738823125655</c:v>
                </c:pt>
                <c:pt idx="15">
                  <c:v>158.29480103552868</c:v>
                </c:pt>
              </c:numCache>
            </c:numRef>
          </c:val>
          <c:extLst>
            <c:ext xmlns:c16="http://schemas.microsoft.com/office/drawing/2014/chart" uri="{C3380CC4-5D6E-409C-BE32-E72D297353CC}">
              <c16:uniqueId val="{00000001-536D-429B-B709-BD8467BF3B5B}"/>
            </c:ext>
          </c:extLst>
        </c:ser>
        <c:ser>
          <c:idx val="5"/>
          <c:order val="2"/>
          <c:tx>
            <c:strRef>
              <c:f>Sheet1!$C$1</c:f>
              <c:strCache>
                <c:ptCount val="1"/>
                <c:pt idx="0">
                  <c:v>West Bengal</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552.00937288437945</c:v>
                </c:pt>
                <c:pt idx="1">
                  <c:v>615.96367858439919</c:v>
                </c:pt>
                <c:pt idx="2">
                  <c:v>629.37813840378669</c:v>
                </c:pt>
                <c:pt idx="3">
                  <c:v>607.54576566985679</c:v>
                </c:pt>
                <c:pt idx="4">
                  <c:v>637.27260173541379</c:v>
                </c:pt>
                <c:pt idx="5">
                  <c:v>660.20989879830267</c:v>
                </c:pt>
                <c:pt idx="6">
                  <c:v>601.97852388478293</c:v>
                </c:pt>
                <c:pt idx="7">
                  <c:v>674.10549605550875</c:v>
                </c:pt>
                <c:pt idx="8">
                  <c:v>710.85921982781792</c:v>
                </c:pt>
                <c:pt idx="9">
                  <c:v>732.05422877149692</c:v>
                </c:pt>
                <c:pt idx="10">
                  <c:v>785.47845658275446</c:v>
                </c:pt>
                <c:pt idx="11">
                  <c:v>815.14736349803434</c:v>
                </c:pt>
                <c:pt idx="12">
                  <c:v>867.77665792812195</c:v>
                </c:pt>
                <c:pt idx="13">
                  <c:v>914.97407783648737</c:v>
                </c:pt>
                <c:pt idx="14">
                  <c:v>949.47553833929169</c:v>
                </c:pt>
                <c:pt idx="15">
                  <c:v>1029.4870853105506</c:v>
                </c:pt>
              </c:numCache>
            </c:numRef>
          </c:val>
          <c:extLst>
            <c:ext xmlns:c16="http://schemas.microsoft.com/office/drawing/2014/chart" uri="{C3380CC4-5D6E-409C-BE32-E72D297353CC}">
              <c16:uniqueId val="{00000002-536D-429B-B709-BD8467BF3B5B}"/>
            </c:ext>
          </c:extLst>
        </c:ser>
        <c:ser>
          <c:idx val="9"/>
          <c:order val="3"/>
          <c:tx>
            <c:strRef>
              <c:f>Sheet1!$B$1</c:f>
              <c:strCache>
                <c:ptCount val="1"/>
                <c:pt idx="0">
                  <c:v>Orrisa</c:v>
                </c:pt>
              </c:strCache>
            </c:strRef>
          </c:tx>
          <c:spPr>
            <a:solidFill>
              <a:schemeClr val="accent4">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1367.0744430528746</c:v>
                </c:pt>
                <c:pt idx="1">
                  <c:v>1526.2547089236898</c:v>
                </c:pt>
                <c:pt idx="2">
                  <c:v>1559.9314180214299</c:v>
                </c:pt>
                <c:pt idx="3">
                  <c:v>1507.8723792673602</c:v>
                </c:pt>
                <c:pt idx="4">
                  <c:v>1577.5424368821346</c:v>
                </c:pt>
                <c:pt idx="5">
                  <c:v>1632.5819933972521</c:v>
                </c:pt>
                <c:pt idx="6">
                  <c:v>1514.1840000168643</c:v>
                </c:pt>
                <c:pt idx="7">
                  <c:v>1665.6413066346238</c:v>
                </c:pt>
                <c:pt idx="8">
                  <c:v>1747.6261119305668</c:v>
                </c:pt>
                <c:pt idx="9">
                  <c:v>1842.7670267680151</c:v>
                </c:pt>
                <c:pt idx="10">
                  <c:v>1937.276030765137</c:v>
                </c:pt>
                <c:pt idx="11">
                  <c:v>2049.5631330706624</c:v>
                </c:pt>
                <c:pt idx="12">
                  <c:v>2141.264992853552</c:v>
                </c:pt>
                <c:pt idx="13">
                  <c:v>2252.5548116231635</c:v>
                </c:pt>
                <c:pt idx="14">
                  <c:v>2371.8913286691195</c:v>
                </c:pt>
                <c:pt idx="15">
                  <c:v>2531.4160929236432</c:v>
                </c:pt>
              </c:numCache>
            </c:numRef>
          </c:val>
          <c:extLst>
            <c:ext xmlns:c16="http://schemas.microsoft.com/office/drawing/2014/chart" uri="{C3380CC4-5D6E-409C-BE32-E72D297353CC}">
              <c16:uniqueId val="{00000003-536D-429B-B709-BD8467BF3B5B}"/>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1"/>
        <c:axPos val="b"/>
        <c:numFmt formatCode="General" sourceLinked="1"/>
        <c:majorTickMark val="out"/>
        <c:minorTickMark val="none"/>
        <c:tickLblPos val="nextTo"/>
        <c:crossAx val="1703745200"/>
        <c:crosses val="autoZero"/>
        <c:auto val="1"/>
        <c:lblAlgn val="ctr"/>
        <c:lblOffset val="100"/>
        <c:noMultiLvlLbl val="0"/>
      </c:catAx>
      <c:valAx>
        <c:axId val="1703745200"/>
        <c:scaling>
          <c:orientation val="minMax"/>
        </c:scaling>
        <c:delete val="1"/>
        <c:axPos val="l"/>
        <c:numFmt formatCode="0.00" sourceLinked="1"/>
        <c:majorTickMark val="out"/>
        <c:minorTickMark val="none"/>
        <c:tickLblPos val="nextTo"/>
        <c:crossAx val="159447449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externalData r:id="rId3">
    <c:autoUpdate val="0"/>
  </c:externalData>
  <c:userShapes r:id="rId4"/>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994875383047395E-2"/>
          <c:y val="0.16796002821514097"/>
          <c:w val="0.97600512461695255"/>
          <c:h val="0.53671379171257028"/>
        </c:manualLayout>
      </c:layout>
      <c:lineChart>
        <c:grouping val="standard"/>
        <c:varyColors val="0"/>
        <c:ser>
          <c:idx val="0"/>
          <c:order val="0"/>
          <c:tx>
            <c:strRef>
              <c:f>Sheet1!$B$1</c:f>
              <c:strCache>
                <c:ptCount val="1"/>
                <c:pt idx="0">
                  <c:v>Total Demand </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dLbls>
            <c:dLbl>
              <c:idx val="2"/>
              <c:layout>
                <c:manualLayout>
                  <c:x val="-3.7886306726338949E-2"/>
                  <c:y val="-0.12019433406798478"/>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B44-405D-AAB1-8D599F9C0CB5}"/>
                </c:ext>
              </c:extLst>
            </c:dLbl>
            <c:dLbl>
              <c:idx val="9"/>
              <c:layout>
                <c:manualLayout>
                  <c:x val="-3.9698301165687691E-3"/>
                  <c:y val="-4.664339376779660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B44-405D-AAB1-8D599F9C0CB5}"/>
                </c:ext>
              </c:extLst>
            </c:dLbl>
            <c:spPr>
              <a:noFill/>
              <a:ln>
                <a:noFill/>
              </a:ln>
              <a:effectLst/>
            </c:spPr>
            <c:txPr>
              <a:bodyPr rot="0" spcFirstLastPara="1" vertOverflow="ellipsis" vert="horz" wrap="square" anchor="ctr" anchorCtr="1"/>
              <a:lstStyle/>
              <a:p>
                <a:pPr>
                  <a:defRPr sz="1200" b="0" i="0" u="none" strike="noStrike" kern="1200" baseline="0">
                    <a:solidFill>
                      <a:schemeClr val="accent6">
                        <a:lumMod val="7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2021E</c:v>
                </c:pt>
                <c:pt idx="1">
                  <c:v>2022F</c:v>
                </c:pt>
                <c:pt idx="2">
                  <c:v>2023F</c:v>
                </c:pt>
                <c:pt idx="3">
                  <c:v>2024F</c:v>
                </c:pt>
              </c:strCache>
            </c:strRef>
          </c:cat>
          <c:val>
            <c:numRef>
              <c:f>Sheet1!$B$2:$B$11</c:f>
              <c:numCache>
                <c:formatCode>0</c:formatCode>
                <c:ptCount val="10"/>
                <c:pt idx="0">
                  <c:v>3498</c:v>
                </c:pt>
                <c:pt idx="1">
                  <c:v>3868</c:v>
                </c:pt>
                <c:pt idx="2">
                  <c:v>4526</c:v>
                </c:pt>
                <c:pt idx="3">
                  <c:v>4638</c:v>
                </c:pt>
                <c:pt idx="9">
                  <c:v>5008</c:v>
                </c:pt>
              </c:numCache>
            </c:numRef>
          </c:val>
          <c:smooth val="0"/>
          <c:extLst>
            <c:ext xmlns:c16="http://schemas.microsoft.com/office/drawing/2014/chart" uri="{C3380CC4-5D6E-409C-BE32-E72D297353CC}">
              <c16:uniqueId val="{00000002-DB44-405D-AAB1-8D599F9C0CB5}"/>
            </c:ext>
          </c:extLst>
        </c:ser>
        <c:ser>
          <c:idx val="1"/>
          <c:order val="1"/>
          <c:tx>
            <c:strRef>
              <c:f>Sheet1!$C$1</c:f>
              <c:strCache>
                <c:ptCount val="1"/>
                <c:pt idx="0">
                  <c:v>Demand Supply Gap</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dLbls>
            <c:dLbl>
              <c:idx val="2"/>
              <c:layout>
                <c:manualLayout>
                  <c:x val="-3.7886306726338949E-2"/>
                  <c:y val="0.12019433406798467"/>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B44-405D-AAB1-8D599F9C0CB5}"/>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2021E</c:v>
                </c:pt>
                <c:pt idx="1">
                  <c:v>2022F</c:v>
                </c:pt>
                <c:pt idx="2">
                  <c:v>2023F</c:v>
                </c:pt>
                <c:pt idx="3">
                  <c:v>2024F</c:v>
                </c:pt>
              </c:strCache>
            </c:strRef>
          </c:cat>
          <c:val>
            <c:numRef>
              <c:f>Sheet1!$C$2:$C$11</c:f>
              <c:numCache>
                <c:formatCode>General</c:formatCode>
                <c:ptCount val="10"/>
                <c:pt idx="0">
                  <c:v>1270</c:v>
                </c:pt>
                <c:pt idx="1">
                  <c:v>1245</c:v>
                </c:pt>
                <c:pt idx="2">
                  <c:v>1155</c:v>
                </c:pt>
                <c:pt idx="3">
                  <c:v>815</c:v>
                </c:pt>
                <c:pt idx="9">
                  <c:v>1330</c:v>
                </c:pt>
              </c:numCache>
            </c:numRef>
          </c:val>
          <c:smooth val="0"/>
          <c:extLst>
            <c:ext xmlns:c16="http://schemas.microsoft.com/office/drawing/2014/chart" uri="{C3380CC4-5D6E-409C-BE32-E72D297353CC}">
              <c16:uniqueId val="{00000004-DB44-405D-AAB1-8D599F9C0CB5}"/>
            </c:ext>
          </c:extLst>
        </c:ser>
        <c:dLbls>
          <c:dLblPos val="t"/>
          <c:showLegendKey val="0"/>
          <c:showVal val="1"/>
          <c:showCatName val="0"/>
          <c:showSerName val="0"/>
          <c:showPercent val="0"/>
          <c:showBubbleSize val="0"/>
        </c:dLbls>
        <c:marker val="1"/>
        <c:smooth val="0"/>
        <c:axId val="540857216"/>
        <c:axId val="540860168"/>
      </c:lineChart>
      <c:catAx>
        <c:axId val="54085721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40860168"/>
        <c:crosses val="autoZero"/>
        <c:auto val="1"/>
        <c:lblAlgn val="ctr"/>
        <c:lblOffset val="100"/>
        <c:noMultiLvlLbl val="0"/>
      </c:catAx>
      <c:valAx>
        <c:axId val="540860168"/>
        <c:scaling>
          <c:orientation val="minMax"/>
          <c:max val="5500"/>
          <c:min val="500"/>
        </c:scaling>
        <c:delete val="1"/>
        <c:axPos val="l"/>
        <c:numFmt formatCode="0" sourceLinked="1"/>
        <c:majorTickMark val="out"/>
        <c:minorTickMark val="none"/>
        <c:tickLblPos val="nextTo"/>
        <c:crossAx val="5408572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80376737771"/>
          <c:y val="0"/>
          <c:w val="0.76583541619183637"/>
          <c:h val="0.48867287840183093"/>
        </c:manualLayout>
      </c:layout>
      <c:barChart>
        <c:barDir val="col"/>
        <c:grouping val="stacked"/>
        <c:varyColors val="0"/>
        <c:ser>
          <c:idx val="0"/>
          <c:order val="0"/>
          <c:tx>
            <c:strRef>
              <c:f>Sheet1!$E$1</c:f>
              <c:strCache>
                <c:ptCount val="1"/>
                <c:pt idx="0">
                  <c:v>Others</c:v>
                </c:pt>
              </c:strCache>
            </c:strRef>
          </c:tx>
          <c:spPr>
            <a:solidFill>
              <a:schemeClr val="accent2">
                <a:lumMod val="60000"/>
                <a:lumOff val="4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942.05733367138316</c:v>
                </c:pt>
                <c:pt idx="1">
                  <c:v>1002.3583149230718</c:v>
                </c:pt>
                <c:pt idx="2">
                  <c:v>1019.6770456174722</c:v>
                </c:pt>
                <c:pt idx="3">
                  <c:v>1040.4339207885173</c:v>
                </c:pt>
                <c:pt idx="4">
                  <c:v>1097.4926427616076</c:v>
                </c:pt>
                <c:pt idx="5">
                  <c:v>1133.699421282221</c:v>
                </c:pt>
                <c:pt idx="6">
                  <c:v>1057.2333312425524</c:v>
                </c:pt>
                <c:pt idx="7">
                  <c:v>1126.4027073285295</c:v>
                </c:pt>
                <c:pt idx="8">
                  <c:v>1200.8592401023297</c:v>
                </c:pt>
                <c:pt idx="9">
                  <c:v>1252.4080380475784</c:v>
                </c:pt>
                <c:pt idx="10">
                  <c:v>1318.3461598030824</c:v>
                </c:pt>
                <c:pt idx="11">
                  <c:v>1367.4626295077994</c:v>
                </c:pt>
                <c:pt idx="12">
                  <c:v>1439.1769073952689</c:v>
                </c:pt>
                <c:pt idx="13">
                  <c:v>1494.1636128868508</c:v>
                </c:pt>
                <c:pt idx="14">
                  <c:v>1569.8772223394062</c:v>
                </c:pt>
                <c:pt idx="15">
                  <c:v>1632.4469696029444</c:v>
                </c:pt>
              </c:numCache>
            </c:numRef>
          </c:val>
          <c:extLst>
            <c:ext xmlns:c16="http://schemas.microsoft.com/office/drawing/2014/chart" uri="{C3380CC4-5D6E-409C-BE32-E72D297353CC}">
              <c16:uniqueId val="{00000000-CCAD-44BE-ACAC-CD9530F5852F}"/>
            </c:ext>
          </c:extLst>
        </c:ser>
        <c:ser>
          <c:idx val="6"/>
          <c:order val="1"/>
          <c:tx>
            <c:strRef>
              <c:f>Sheet1!$D$1</c:f>
              <c:strCache>
                <c:ptCount val="1"/>
                <c:pt idx="0">
                  <c:v>Telangana</c:v>
                </c:pt>
              </c:strCache>
            </c:strRef>
          </c:tx>
          <c:spPr>
            <a:solidFill>
              <a:schemeClr val="accent1">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451.04107093169898</c:v>
                </c:pt>
                <c:pt idx="1">
                  <c:v>496.10092651565822</c:v>
                </c:pt>
                <c:pt idx="2">
                  <c:v>494.16462539999316</c:v>
                </c:pt>
                <c:pt idx="3">
                  <c:v>517.5126790015687</c:v>
                </c:pt>
                <c:pt idx="4">
                  <c:v>529.05417350485095</c:v>
                </c:pt>
                <c:pt idx="5">
                  <c:v>569.52999075444222</c:v>
                </c:pt>
                <c:pt idx="6">
                  <c:v>519.40168917156291</c:v>
                </c:pt>
                <c:pt idx="7">
                  <c:v>584.01193469914438</c:v>
                </c:pt>
                <c:pt idx="8">
                  <c:v>599.55685627221987</c:v>
                </c:pt>
                <c:pt idx="9">
                  <c:v>654.5313126274491</c:v>
                </c:pt>
                <c:pt idx="10">
                  <c:v>682.44441689034306</c:v>
                </c:pt>
                <c:pt idx="11">
                  <c:v>723.36111897042827</c:v>
                </c:pt>
                <c:pt idx="12">
                  <c:v>760.1568407364249</c:v>
                </c:pt>
                <c:pt idx="13">
                  <c:v>812.63432341177452</c:v>
                </c:pt>
                <c:pt idx="14">
                  <c:v>846.34399012306278</c:v>
                </c:pt>
                <c:pt idx="15">
                  <c:v>889.12546320049591</c:v>
                </c:pt>
              </c:numCache>
            </c:numRef>
          </c:val>
          <c:extLst>
            <c:ext xmlns:c16="http://schemas.microsoft.com/office/drawing/2014/chart" uri="{C3380CC4-5D6E-409C-BE32-E72D297353CC}">
              <c16:uniqueId val="{00000001-CCAD-44BE-ACAC-CD9530F5852F}"/>
            </c:ext>
          </c:extLst>
        </c:ser>
        <c:ser>
          <c:idx val="5"/>
          <c:order val="2"/>
          <c:tx>
            <c:strRef>
              <c:f>Sheet1!$C$1</c:f>
              <c:strCache>
                <c:ptCount val="1"/>
                <c:pt idx="0">
                  <c:v>Tamil Nadu</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617.77267088726501</c:v>
                </c:pt>
                <c:pt idx="1">
                  <c:v>696.30217533633606</c:v>
                </c:pt>
                <c:pt idx="2">
                  <c:v>676.96176640764747</c:v>
                </c:pt>
                <c:pt idx="3">
                  <c:v>719.27540914530596</c:v>
                </c:pt>
                <c:pt idx="4">
                  <c:v>725.84068043638399</c:v>
                </c:pt>
                <c:pt idx="5">
                  <c:v>781.24647387029768</c:v>
                </c:pt>
                <c:pt idx="6">
                  <c:v>716.96087602249827</c:v>
                </c:pt>
                <c:pt idx="7">
                  <c:v>781.06540677062503</c:v>
                </c:pt>
                <c:pt idx="8">
                  <c:v>825.62198776702417</c:v>
                </c:pt>
                <c:pt idx="9">
                  <c:v>863.26234873549959</c:v>
                </c:pt>
                <c:pt idx="10">
                  <c:v>921.35204428757743</c:v>
                </c:pt>
                <c:pt idx="11">
                  <c:v>970.95026875372935</c:v>
                </c:pt>
                <c:pt idx="12">
                  <c:v>1018.6233442636657</c:v>
                </c:pt>
                <c:pt idx="13">
                  <c:v>1080.2895240036842</c:v>
                </c:pt>
                <c:pt idx="14">
                  <c:v>1136.3024730106063</c:v>
                </c:pt>
                <c:pt idx="15">
                  <c:v>1194.7721998997556</c:v>
                </c:pt>
              </c:numCache>
            </c:numRef>
          </c:val>
          <c:extLst>
            <c:ext xmlns:c16="http://schemas.microsoft.com/office/drawing/2014/chart" uri="{C3380CC4-5D6E-409C-BE32-E72D297353CC}">
              <c16:uniqueId val="{00000002-CCAD-44BE-ACAC-CD9530F5852F}"/>
            </c:ext>
          </c:extLst>
        </c:ser>
        <c:ser>
          <c:idx val="9"/>
          <c:order val="3"/>
          <c:tx>
            <c:strRef>
              <c:f>Sheet1!$B$1</c:f>
              <c:strCache>
                <c:ptCount val="1"/>
                <c:pt idx="0">
                  <c:v>Andra Pradesh</c:v>
                </c:pt>
              </c:strCache>
            </c:strRef>
          </c:tx>
          <c:spPr>
            <a:solidFill>
              <a:schemeClr val="accent4">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793.36256448815936</c:v>
                </c:pt>
                <c:pt idx="1">
                  <c:v>868.8431596380949</c:v>
                </c:pt>
                <c:pt idx="2">
                  <c:v>870.20572354715591</c:v>
                </c:pt>
                <c:pt idx="3">
                  <c:v>907.5827214796077</c:v>
                </c:pt>
                <c:pt idx="4">
                  <c:v>944.96986099987589</c:v>
                </c:pt>
                <c:pt idx="5">
                  <c:v>996.85949963868165</c:v>
                </c:pt>
                <c:pt idx="6">
                  <c:v>923.36219388047914</c:v>
                </c:pt>
                <c:pt idx="7">
                  <c:v>1006.3905344266964</c:v>
                </c:pt>
                <c:pt idx="8">
                  <c:v>1064.2950192986409</c:v>
                </c:pt>
                <c:pt idx="9">
                  <c:v>1126.4767428228574</c:v>
                </c:pt>
                <c:pt idx="10">
                  <c:v>1180.3769232726654</c:v>
                </c:pt>
                <c:pt idx="11">
                  <c:v>1253.3648909318922</c:v>
                </c:pt>
                <c:pt idx="12">
                  <c:v>1321.6863058133615</c:v>
                </c:pt>
                <c:pt idx="13">
                  <c:v>1395.7778416222952</c:v>
                </c:pt>
                <c:pt idx="14">
                  <c:v>1468.8134067208514</c:v>
                </c:pt>
                <c:pt idx="15">
                  <c:v>1541.6415482577497</c:v>
                </c:pt>
              </c:numCache>
            </c:numRef>
          </c:val>
          <c:extLst>
            <c:ext xmlns:c16="http://schemas.microsoft.com/office/drawing/2014/chart" uri="{C3380CC4-5D6E-409C-BE32-E72D297353CC}">
              <c16:uniqueId val="{00000003-CCAD-44BE-ACAC-CD9530F5852F}"/>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1"/>
        <c:axPos val="b"/>
        <c:numFmt formatCode="General" sourceLinked="1"/>
        <c:majorTickMark val="out"/>
        <c:minorTickMark val="none"/>
        <c:tickLblPos val="nextTo"/>
        <c:crossAx val="1703745200"/>
        <c:crosses val="autoZero"/>
        <c:auto val="1"/>
        <c:lblAlgn val="ctr"/>
        <c:lblOffset val="100"/>
        <c:noMultiLvlLbl val="0"/>
      </c:catAx>
      <c:valAx>
        <c:axId val="1703745200"/>
        <c:scaling>
          <c:orientation val="minMax"/>
        </c:scaling>
        <c:delete val="1"/>
        <c:axPos val="l"/>
        <c:numFmt formatCode="0.00" sourceLinked="1"/>
        <c:majorTickMark val="out"/>
        <c:minorTickMark val="none"/>
        <c:tickLblPos val="nextTo"/>
        <c:crossAx val="159447449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80376737771"/>
          <c:y val="0"/>
          <c:w val="0.76583541619183637"/>
          <c:h val="0.47216828434648295"/>
        </c:manualLayout>
      </c:layout>
      <c:barChart>
        <c:barDir val="col"/>
        <c:grouping val="stacked"/>
        <c:varyColors val="0"/>
        <c:ser>
          <c:idx val="4"/>
          <c:order val="1"/>
          <c:tx>
            <c:strRef>
              <c:f>Sheet1!$B$1</c:f>
              <c:strCache>
                <c:ptCount val="1"/>
                <c:pt idx="0">
                  <c:v>Others</c:v>
                </c:pt>
              </c:strCache>
            </c:strRef>
          </c:tx>
          <c:spPr>
            <a:solidFill>
              <a:schemeClr val="accent5"/>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1000.6054272700378</c:v>
                </c:pt>
                <c:pt idx="1">
                  <c:v>994.52254054785999</c:v>
                </c:pt>
                <c:pt idx="2">
                  <c:v>972.29994633769684</c:v>
                </c:pt>
                <c:pt idx="3">
                  <c:v>993.75258480284401</c:v>
                </c:pt>
                <c:pt idx="4">
                  <c:v>1055.8119314098303</c:v>
                </c:pt>
                <c:pt idx="5">
                  <c:v>1093.2003711921807</c:v>
                </c:pt>
                <c:pt idx="6">
                  <c:v>950.48446862966284</c:v>
                </c:pt>
                <c:pt idx="7">
                  <c:v>1070.6721881673634</c:v>
                </c:pt>
                <c:pt idx="8">
                  <c:v>1133.0185262232885</c:v>
                </c:pt>
                <c:pt idx="9">
                  <c:v>1234.249867840419</c:v>
                </c:pt>
                <c:pt idx="10">
                  <c:v>1319.9767250637919</c:v>
                </c:pt>
                <c:pt idx="11">
                  <c:v>1279.2697234820644</c:v>
                </c:pt>
                <c:pt idx="12">
                  <c:v>1292.8648981635711</c:v>
                </c:pt>
                <c:pt idx="13">
                  <c:v>1373.6056817529111</c:v>
                </c:pt>
                <c:pt idx="14">
                  <c:v>1349.192595688271</c:v>
                </c:pt>
                <c:pt idx="15">
                  <c:v>1216.0424714391302</c:v>
                </c:pt>
              </c:numCache>
            </c:numRef>
          </c:val>
          <c:extLst>
            <c:ext xmlns:c16="http://schemas.microsoft.com/office/drawing/2014/chart" uri="{C3380CC4-5D6E-409C-BE32-E72D297353CC}">
              <c16:uniqueId val="{00000002-8BD5-42DB-972E-B390A90D1C90}"/>
            </c:ext>
          </c:extLst>
        </c:ser>
        <c:ser>
          <c:idx val="5"/>
          <c:order val="3"/>
          <c:tx>
            <c:strRef>
              <c:f>Sheet1!$C$1</c:f>
              <c:strCache>
                <c:ptCount val="1"/>
                <c:pt idx="0">
                  <c:v>Packaging</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251.02847617559098</c:v>
                </c:pt>
                <c:pt idx="1">
                  <c:v>277.0215669839086</c:v>
                </c:pt>
                <c:pt idx="2">
                  <c:v>269.40057536866635</c:v>
                </c:pt>
                <c:pt idx="3">
                  <c:v>270.15973851538882</c:v>
                </c:pt>
                <c:pt idx="4">
                  <c:v>280.18771232212362</c:v>
                </c:pt>
                <c:pt idx="5">
                  <c:v>291.77681196416131</c:v>
                </c:pt>
                <c:pt idx="6">
                  <c:v>270.92261081769624</c:v>
                </c:pt>
                <c:pt idx="7">
                  <c:v>297.36857621081458</c:v>
                </c:pt>
                <c:pt idx="8">
                  <c:v>310.74482099764219</c:v>
                </c:pt>
                <c:pt idx="9">
                  <c:v>326.01740562940836</c:v>
                </c:pt>
                <c:pt idx="10">
                  <c:v>343.84933914795624</c:v>
                </c:pt>
                <c:pt idx="11">
                  <c:v>352.881139983472</c:v>
                </c:pt>
                <c:pt idx="12">
                  <c:v>377.655679018912</c:v>
                </c:pt>
                <c:pt idx="13">
                  <c:v>393.09630747398307</c:v>
                </c:pt>
                <c:pt idx="14">
                  <c:v>411.46169108528136</c:v>
                </c:pt>
                <c:pt idx="15">
                  <c:v>436.06034562729718</c:v>
                </c:pt>
              </c:numCache>
            </c:numRef>
          </c:val>
          <c:extLst>
            <c:ext xmlns:c16="http://schemas.microsoft.com/office/drawing/2014/chart" uri="{C3380CC4-5D6E-409C-BE32-E72D297353CC}">
              <c16:uniqueId val="{00000001-8BD5-42DB-972E-B390A90D1C90}"/>
            </c:ext>
          </c:extLst>
        </c:ser>
        <c:ser>
          <c:idx val="9"/>
          <c:order val="4"/>
          <c:tx>
            <c:strRef>
              <c:f>Sheet1!$D$1</c:f>
              <c:strCache>
                <c:ptCount val="1"/>
                <c:pt idx="0">
                  <c:v>Raffia</c:v>
                </c:pt>
              </c:strCache>
            </c:strRef>
          </c:tx>
          <c:spPr>
            <a:solidFill>
              <a:schemeClr val="accent4">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210.73829059236601</c:v>
                </c:pt>
                <c:pt idx="1">
                  <c:v>221.07083146195708</c:v>
                </c:pt>
                <c:pt idx="2">
                  <c:v>202.33660975080375</c:v>
                </c:pt>
                <c:pt idx="3">
                  <c:v>214.67122002711915</c:v>
                </c:pt>
                <c:pt idx="4">
                  <c:v>208.87542253837785</c:v>
                </c:pt>
                <c:pt idx="5">
                  <c:v>229.41619639536839</c:v>
                </c:pt>
                <c:pt idx="6">
                  <c:v>202.3274749043475</c:v>
                </c:pt>
                <c:pt idx="7">
                  <c:v>221.1126790839125</c:v>
                </c:pt>
                <c:pt idx="8">
                  <c:v>227.65211065082121</c:v>
                </c:pt>
                <c:pt idx="9">
                  <c:v>237.14291956487142</c:v>
                </c:pt>
                <c:pt idx="10">
                  <c:v>216.24555008498984</c:v>
                </c:pt>
                <c:pt idx="11">
                  <c:v>252.67097054528074</c:v>
                </c:pt>
                <c:pt idx="12">
                  <c:v>260.51311510526574</c:v>
                </c:pt>
                <c:pt idx="13">
                  <c:v>263.87361895579909</c:v>
                </c:pt>
                <c:pt idx="14">
                  <c:v>275.18655495367091</c:v>
                </c:pt>
                <c:pt idx="15">
                  <c:v>269.06453452353344</c:v>
                </c:pt>
              </c:numCache>
            </c:numRef>
          </c:val>
          <c:extLst>
            <c:ext xmlns:c16="http://schemas.microsoft.com/office/drawing/2014/chart" uri="{C3380CC4-5D6E-409C-BE32-E72D297353CC}">
              <c16:uniqueId val="{00000003-0A70-4D9A-891A-8469D7EBBA96}"/>
            </c:ext>
          </c:extLst>
        </c:ser>
        <c:ser>
          <c:idx val="3"/>
          <c:order val="5"/>
          <c:tx>
            <c:strRef>
              <c:f>Sheet1!$E$1</c:f>
              <c:strCache>
                <c:ptCount val="1"/>
                <c:pt idx="0">
                  <c:v>Geotextile</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289.73039704158282</c:v>
                </c:pt>
                <c:pt idx="1">
                  <c:v>325.24794662596014</c:v>
                </c:pt>
                <c:pt idx="2">
                  <c:v>333.3459182772034</c:v>
                </c:pt>
                <c:pt idx="3">
                  <c:v>336.65367737291535</c:v>
                </c:pt>
                <c:pt idx="4">
                  <c:v>360.35189510809045</c:v>
                </c:pt>
                <c:pt idx="5">
                  <c:v>351.97764003735097</c:v>
                </c:pt>
                <c:pt idx="6">
                  <c:v>341.4634851636626</c:v>
                </c:pt>
                <c:pt idx="7">
                  <c:v>363.91722099769726</c:v>
                </c:pt>
                <c:pt idx="8">
                  <c:v>403.38450187938895</c:v>
                </c:pt>
                <c:pt idx="9">
                  <c:v>430.55881295774071</c:v>
                </c:pt>
                <c:pt idx="10">
                  <c:v>443.62385171072566</c:v>
                </c:pt>
                <c:pt idx="11">
                  <c:v>482.20470391842082</c:v>
                </c:pt>
                <c:pt idx="12">
                  <c:v>503.56414127325974</c:v>
                </c:pt>
                <c:pt idx="13">
                  <c:v>485.59261823579766</c:v>
                </c:pt>
                <c:pt idx="14">
                  <c:v>563.99066070057108</c:v>
                </c:pt>
                <c:pt idx="15">
                  <c:v>559.1579940682534</c:v>
                </c:pt>
              </c:numCache>
            </c:numRef>
          </c:val>
          <c:extLst>
            <c:ext xmlns:c16="http://schemas.microsoft.com/office/drawing/2014/chart" uri="{C3380CC4-5D6E-409C-BE32-E72D297353CC}">
              <c16:uniqueId val="{00000003-8BD5-42DB-972E-B390A90D1C90}"/>
            </c:ext>
          </c:extLst>
        </c:ser>
        <c:ser>
          <c:idx val="2"/>
          <c:order val="6"/>
          <c:tx>
            <c:strRef>
              <c:f>Sheet1!$F$1</c:f>
              <c:strCache>
                <c:ptCount val="1"/>
                <c:pt idx="0">
                  <c:v>Automotive</c:v>
                </c:pt>
              </c:strCache>
            </c:strRef>
          </c:tx>
          <c:spPr>
            <a:solidFill>
              <a:schemeClr val="accent2">
                <a:lumMod val="5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Sheet1!$F$2:$F$17</c:f>
              <c:numCache>
                <c:formatCode>0.00</c:formatCode>
                <c:ptCount val="16"/>
                <c:pt idx="0">
                  <c:v>203.33999826469881</c:v>
                </c:pt>
                <c:pt idx="1">
                  <c:v>252.32723767805487</c:v>
                </c:pt>
                <c:pt idx="2">
                  <c:v>248.34566927118232</c:v>
                </c:pt>
                <c:pt idx="3">
                  <c:v>266.98946766720707</c:v>
                </c:pt>
                <c:pt idx="4">
                  <c:v>265.12313108100113</c:v>
                </c:pt>
                <c:pt idx="5">
                  <c:v>300.38792099093735</c:v>
                </c:pt>
                <c:pt idx="6">
                  <c:v>263.753638800754</c:v>
                </c:pt>
                <c:pt idx="7">
                  <c:v>304.4356433986967</c:v>
                </c:pt>
                <c:pt idx="8">
                  <c:v>315.77683206965884</c:v>
                </c:pt>
                <c:pt idx="9">
                  <c:v>328.87430874236077</c:v>
                </c:pt>
                <c:pt idx="10">
                  <c:v>332.72342315664747</c:v>
                </c:pt>
                <c:pt idx="11">
                  <c:v>371.8914896772821</c:v>
                </c:pt>
                <c:pt idx="12">
                  <c:v>408.12054723267278</c:v>
                </c:pt>
                <c:pt idx="13">
                  <c:v>426.11248854024666</c:v>
                </c:pt>
                <c:pt idx="14">
                  <c:v>455.82180792619766</c:v>
                </c:pt>
                <c:pt idx="15">
                  <c:v>511.86541366038682</c:v>
                </c:pt>
              </c:numCache>
            </c:numRef>
          </c:val>
          <c:extLst>
            <c:ext xmlns:c16="http://schemas.microsoft.com/office/drawing/2014/chart" uri="{C3380CC4-5D6E-409C-BE32-E72D297353CC}">
              <c16:uniqueId val="{00000004-8BD5-42DB-972E-B390A90D1C90}"/>
            </c:ext>
          </c:extLst>
        </c:ser>
        <c:ser>
          <c:idx val="1"/>
          <c:order val="7"/>
          <c:tx>
            <c:strRef>
              <c:f>Sheet1!$G$1</c:f>
              <c:strCache>
                <c:ptCount val="1"/>
                <c:pt idx="0">
                  <c:v>Consumer Goods</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Sheet1!$G$2:$G$17</c:f>
              <c:numCache>
                <c:formatCode>0.00</c:formatCode>
                <c:ptCount val="16"/>
                <c:pt idx="0">
                  <c:v>325.0989728866017</c:v>
                </c:pt>
                <c:pt idx="1">
                  <c:v>367.02294751957396</c:v>
                </c:pt>
                <c:pt idx="2">
                  <c:v>362.64327820275844</c:v>
                </c:pt>
                <c:pt idx="3">
                  <c:v>358.87569549799446</c:v>
                </c:pt>
                <c:pt idx="4">
                  <c:v>391.37855129570556</c:v>
                </c:pt>
                <c:pt idx="5">
                  <c:v>410.58072597862139</c:v>
                </c:pt>
                <c:pt idx="6">
                  <c:v>371.10265729991676</c:v>
                </c:pt>
                <c:pt idx="7">
                  <c:v>412.98853784028921</c:v>
                </c:pt>
                <c:pt idx="8">
                  <c:v>438.6002454437309</c:v>
                </c:pt>
                <c:pt idx="9">
                  <c:v>470.00250321608644</c:v>
                </c:pt>
                <c:pt idx="10">
                  <c:v>512.58821809462961</c:v>
                </c:pt>
                <c:pt idx="11">
                  <c:v>546.96998099090683</c:v>
                </c:pt>
                <c:pt idx="12">
                  <c:v>583.2186097762808</c:v>
                </c:pt>
                <c:pt idx="13">
                  <c:v>609.12706790189509</c:v>
                </c:pt>
                <c:pt idx="14">
                  <c:v>638.27895839774089</c:v>
                </c:pt>
                <c:pt idx="15">
                  <c:v>674.01176698680092</c:v>
                </c:pt>
              </c:numCache>
            </c:numRef>
          </c:val>
          <c:extLst>
            <c:ext xmlns:c16="http://schemas.microsoft.com/office/drawing/2014/chart" uri="{C3380CC4-5D6E-409C-BE32-E72D297353CC}">
              <c16:uniqueId val="{00000005-8BD5-42DB-972E-B390A90D1C90}"/>
            </c:ext>
          </c:extLst>
        </c:ser>
        <c:dLbls>
          <c:showLegendKey val="0"/>
          <c:showVal val="0"/>
          <c:showCatName val="0"/>
          <c:showSerName val="0"/>
          <c:showPercent val="0"/>
          <c:showBubbleSize val="0"/>
        </c:dLbls>
        <c:gapWidth val="150"/>
        <c:overlap val="100"/>
        <c:axId val="1594474496"/>
        <c:axId val="1703745200"/>
        <c:extLst>
          <c:ext xmlns:c15="http://schemas.microsoft.com/office/drawing/2012/chart" uri="{02D57815-91ED-43cb-92C2-25804820EDAC}">
            <c15:filteredBarSeries>
              <c15:ser>
                <c:idx val="6"/>
                <c:order val="0"/>
                <c:tx>
                  <c:strRef>
                    <c:extLst>
                      <c:ext uri="{02D57815-91ED-43cb-92C2-25804820EDAC}">
                        <c15:formulaRef>
                          <c15:sqref>Sheet1!#REF!</c15:sqref>
                        </c15:formulaRef>
                      </c:ext>
                    </c:extLst>
                    <c:strCache>
                      <c:ptCount val="1"/>
                      <c:pt idx="0">
                        <c:v>#REF!</c:v>
                      </c:pt>
                    </c:strCache>
                  </c:strRef>
                </c:tx>
                <c:spPr>
                  <a:solidFill>
                    <a:schemeClr val="accent1">
                      <a:lumMod val="60000"/>
                    </a:schemeClr>
                  </a:solidFill>
                  <a:ln>
                    <a:noFill/>
                  </a:ln>
                  <a:effectLst/>
                </c:spPr>
                <c:invertIfNegative val="0"/>
                <c:cat>
                  <c:strRef>
                    <c:extLst>
                      <c:ext uri="{02D57815-91ED-43cb-92C2-25804820EDAC}">
                        <c15:formulaRef>
                          <c15:sqref>Sheet1!$A$2:$A$17</c15:sqref>
                        </c15:formulaRef>
                      </c:ext>
                    </c:extLst>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extLst>
                      <c:ext uri="{02D57815-91ED-43cb-92C2-25804820EDAC}">
                        <c15:formulaRef>
                          <c15:sqref>Sheet1!#REF!</c15:sqref>
                        </c15:formulaRef>
                      </c:ext>
                    </c:extLst>
                    <c:numCache>
                      <c:formatCode>General</c:formatCode>
                      <c:ptCount val="1"/>
                      <c:pt idx="0">
                        <c:v>1</c:v>
                      </c:pt>
                    </c:numCache>
                  </c:numRef>
                </c:val>
                <c:extLst>
                  <c:ext xmlns:c16="http://schemas.microsoft.com/office/drawing/2014/chart" uri="{C3380CC4-5D6E-409C-BE32-E72D297353CC}">
                    <c16:uniqueId val="{00000000-8BD5-42DB-972E-B390A90D1C90}"/>
                  </c:ext>
                </c:extLst>
              </c15:ser>
            </c15:filteredBarSeries>
            <c15:filteredBarSeries>
              <c15:ser>
                <c:idx val="7"/>
                <c:order val="2"/>
                <c:tx>
                  <c:strRef>
                    <c:extLst xmlns:c15="http://schemas.microsoft.com/office/drawing/2012/chart">
                      <c:ext xmlns:c15="http://schemas.microsoft.com/office/drawing/2012/chart" uri="{02D57815-91ED-43cb-92C2-25804820EDAC}">
                        <c15:formulaRef>
                          <c15:sqref>Sheet1!#REF!</c15:sqref>
                        </c15:formulaRef>
                      </c:ext>
                    </c:extLst>
                    <c:strCache>
                      <c:ptCount val="1"/>
                      <c:pt idx="0">
                        <c:v>#REF!</c:v>
                      </c:pt>
                    </c:strCache>
                  </c:strRef>
                </c:tx>
                <c:spPr>
                  <a:solidFill>
                    <a:schemeClr val="accent2">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Sheet1!$A$2:$A$17</c15:sqref>
                        </c15:formulaRef>
                      </c:ext>
                    </c:extLst>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extLst xmlns:c15="http://schemas.microsoft.com/office/drawing/2012/chart">
                      <c:ext xmlns:c15="http://schemas.microsoft.com/office/drawing/2012/chart" uri="{02D57815-91ED-43cb-92C2-25804820EDAC}">
                        <c15:formulaRef>
                          <c15:sqref>Sheet1!#REF!</c15:sqref>
                        </c15:formulaRef>
                      </c:ext>
                    </c:extLst>
                    <c:numCache>
                      <c:formatCode>General</c:formatCode>
                      <c:ptCount val="1"/>
                      <c:pt idx="0">
                        <c:v>1</c:v>
                      </c:pt>
                    </c:numCache>
                  </c:numRef>
                </c:val>
                <c:extLst xmlns:c15="http://schemas.microsoft.com/office/drawing/2012/chart">
                  <c:ext xmlns:c16="http://schemas.microsoft.com/office/drawing/2014/chart" uri="{C3380CC4-5D6E-409C-BE32-E72D297353CC}">
                    <c16:uniqueId val="{00000001-0A70-4D9A-891A-8469D7EBBA96}"/>
                  </c:ext>
                </c:extLst>
              </c15:ser>
            </c15:filteredBarSeries>
          </c:ext>
        </c:extLst>
      </c:barChart>
      <c:catAx>
        <c:axId val="1594474496"/>
        <c:scaling>
          <c:orientation val="minMax"/>
        </c:scaling>
        <c:delete val="1"/>
        <c:axPos val="b"/>
        <c:numFmt formatCode="General" sourceLinked="1"/>
        <c:majorTickMark val="out"/>
        <c:minorTickMark val="none"/>
        <c:tickLblPos val="nextTo"/>
        <c:crossAx val="1703745200"/>
        <c:crosses val="autoZero"/>
        <c:auto val="1"/>
        <c:lblAlgn val="ctr"/>
        <c:lblOffset val="100"/>
        <c:noMultiLvlLbl val="0"/>
      </c:catAx>
      <c:valAx>
        <c:axId val="1703745200"/>
        <c:scaling>
          <c:orientation val="minMax"/>
        </c:scaling>
        <c:delete val="1"/>
        <c:axPos val="l"/>
        <c:numFmt formatCode="0.00" sourceLinked="1"/>
        <c:majorTickMark val="out"/>
        <c:minorTickMark val="none"/>
        <c:tickLblPos val="nextTo"/>
        <c:crossAx val="159447449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80376737771"/>
          <c:y val="0"/>
          <c:w val="0.76583541619183637"/>
          <c:h val="0.47216828434648295"/>
        </c:manualLayout>
      </c:layout>
      <c:barChart>
        <c:barDir val="col"/>
        <c:grouping val="stacked"/>
        <c:varyColors val="0"/>
        <c:ser>
          <c:idx val="4"/>
          <c:order val="1"/>
          <c:tx>
            <c:strRef>
              <c:f>Sheet1!$C$1</c:f>
              <c:strCache>
                <c:ptCount val="1"/>
                <c:pt idx="0">
                  <c:v>IM</c:v>
                </c:pt>
              </c:strCache>
            </c:strRef>
          </c:tx>
          <c:spPr>
            <a:solidFill>
              <a:schemeClr val="accent5"/>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251.02847617559098</c:v>
                </c:pt>
                <c:pt idx="1">
                  <c:v>277.0215669839086</c:v>
                </c:pt>
                <c:pt idx="2">
                  <c:v>269.40057536866635</c:v>
                </c:pt>
                <c:pt idx="3">
                  <c:v>270.15973851538882</c:v>
                </c:pt>
                <c:pt idx="4">
                  <c:v>280.18771232212362</c:v>
                </c:pt>
                <c:pt idx="5">
                  <c:v>291.77681196416131</c:v>
                </c:pt>
                <c:pt idx="6">
                  <c:v>270.92261081769624</c:v>
                </c:pt>
                <c:pt idx="7">
                  <c:v>297.36857621081458</c:v>
                </c:pt>
                <c:pt idx="8">
                  <c:v>310.74482099764219</c:v>
                </c:pt>
                <c:pt idx="9">
                  <c:v>326.01740562940836</c:v>
                </c:pt>
                <c:pt idx="10">
                  <c:v>343.84933914795624</c:v>
                </c:pt>
                <c:pt idx="11">
                  <c:v>352.881139983472</c:v>
                </c:pt>
                <c:pt idx="12">
                  <c:v>377.655679018912</c:v>
                </c:pt>
                <c:pt idx="13">
                  <c:v>393.09630747398307</c:v>
                </c:pt>
                <c:pt idx="14">
                  <c:v>411.46169108528136</c:v>
                </c:pt>
                <c:pt idx="15">
                  <c:v>436.06034562729718</c:v>
                </c:pt>
              </c:numCache>
            </c:numRef>
          </c:val>
          <c:extLst>
            <c:ext xmlns:c16="http://schemas.microsoft.com/office/drawing/2014/chart" uri="{C3380CC4-5D6E-409C-BE32-E72D297353CC}">
              <c16:uniqueId val="{00000002-8BD5-42DB-972E-B390A90D1C90}"/>
            </c:ext>
          </c:extLst>
        </c:ser>
        <c:ser>
          <c:idx val="5"/>
          <c:order val="2"/>
          <c:tx>
            <c:strRef>
              <c:f>Sheet1!$D$1</c:f>
              <c:strCache>
                <c:ptCount val="1"/>
                <c:pt idx="0">
                  <c:v>Raffia</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210.73829059236601</c:v>
                </c:pt>
                <c:pt idx="1">
                  <c:v>221.07083146195708</c:v>
                </c:pt>
                <c:pt idx="2">
                  <c:v>202.33660975080375</c:v>
                </c:pt>
                <c:pt idx="3">
                  <c:v>214.67122002711915</c:v>
                </c:pt>
                <c:pt idx="4">
                  <c:v>208.87542253837785</c:v>
                </c:pt>
                <c:pt idx="5">
                  <c:v>229.41619639536839</c:v>
                </c:pt>
                <c:pt idx="6">
                  <c:v>202.3274749043475</c:v>
                </c:pt>
                <c:pt idx="7">
                  <c:v>221.1126790839125</c:v>
                </c:pt>
                <c:pt idx="8">
                  <c:v>227.65211065082121</c:v>
                </c:pt>
                <c:pt idx="9">
                  <c:v>237.14291956487142</c:v>
                </c:pt>
                <c:pt idx="10">
                  <c:v>216.24555008498984</c:v>
                </c:pt>
                <c:pt idx="11">
                  <c:v>252.67097054528074</c:v>
                </c:pt>
                <c:pt idx="12">
                  <c:v>260.51311510526574</c:v>
                </c:pt>
                <c:pt idx="13">
                  <c:v>263.87361895579909</c:v>
                </c:pt>
                <c:pt idx="14">
                  <c:v>275.18655495367091</c:v>
                </c:pt>
                <c:pt idx="15">
                  <c:v>269.06453452353344</c:v>
                </c:pt>
              </c:numCache>
            </c:numRef>
          </c:val>
          <c:extLst>
            <c:ext xmlns:c16="http://schemas.microsoft.com/office/drawing/2014/chart" uri="{C3380CC4-5D6E-409C-BE32-E72D297353CC}">
              <c16:uniqueId val="{00000001-8BD5-42DB-972E-B390A90D1C90}"/>
            </c:ext>
          </c:extLst>
        </c:ser>
        <c:ser>
          <c:idx val="9"/>
          <c:order val="3"/>
          <c:tx>
            <c:strRef>
              <c:f>Sheet1!$E$1</c:f>
              <c:strCache>
                <c:ptCount val="1"/>
                <c:pt idx="0">
                  <c:v>BOPP</c:v>
                </c:pt>
              </c:strCache>
            </c:strRef>
          </c:tx>
          <c:spPr>
            <a:solidFill>
              <a:schemeClr val="accent4">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289.73039704158282</c:v>
                </c:pt>
                <c:pt idx="1">
                  <c:v>325.24794662596014</c:v>
                </c:pt>
                <c:pt idx="2">
                  <c:v>333.3459182772034</c:v>
                </c:pt>
                <c:pt idx="3">
                  <c:v>336.65367737291535</c:v>
                </c:pt>
                <c:pt idx="4">
                  <c:v>360.35189510809045</c:v>
                </c:pt>
                <c:pt idx="5">
                  <c:v>351.97764003735097</c:v>
                </c:pt>
                <c:pt idx="6">
                  <c:v>341.4634851636626</c:v>
                </c:pt>
                <c:pt idx="7">
                  <c:v>363.91722099769726</c:v>
                </c:pt>
                <c:pt idx="8">
                  <c:v>403.38450187938895</c:v>
                </c:pt>
                <c:pt idx="9">
                  <c:v>430.55881295774071</c:v>
                </c:pt>
                <c:pt idx="10">
                  <c:v>443.62385171072566</c:v>
                </c:pt>
                <c:pt idx="11">
                  <c:v>482.20470391842082</c:v>
                </c:pt>
                <c:pt idx="12">
                  <c:v>503.56414127325974</c:v>
                </c:pt>
                <c:pt idx="13">
                  <c:v>485.59261823579766</c:v>
                </c:pt>
                <c:pt idx="14">
                  <c:v>563.99066070057108</c:v>
                </c:pt>
                <c:pt idx="15">
                  <c:v>559.1579940682534</c:v>
                </c:pt>
              </c:numCache>
            </c:numRef>
          </c:val>
          <c:extLst>
            <c:ext xmlns:c16="http://schemas.microsoft.com/office/drawing/2014/chart" uri="{C3380CC4-5D6E-409C-BE32-E72D297353CC}">
              <c16:uniqueId val="{00000003-0A70-4D9A-891A-8469D7EBBA96}"/>
            </c:ext>
          </c:extLst>
        </c:ser>
        <c:ser>
          <c:idx val="3"/>
          <c:order val="4"/>
          <c:tx>
            <c:strRef>
              <c:f>Sheet1!$F$1</c:f>
              <c:strCache>
                <c:ptCount val="1"/>
                <c:pt idx="0">
                  <c:v>Blow</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Sheet1!$F$2:$F$17</c:f>
              <c:numCache>
                <c:formatCode>0.00</c:formatCode>
                <c:ptCount val="16"/>
                <c:pt idx="0">
                  <c:v>203.33999826469881</c:v>
                </c:pt>
                <c:pt idx="1">
                  <c:v>252.32723767805487</c:v>
                </c:pt>
                <c:pt idx="2">
                  <c:v>248.34566927118232</c:v>
                </c:pt>
                <c:pt idx="3">
                  <c:v>266.98946766720707</c:v>
                </c:pt>
                <c:pt idx="4">
                  <c:v>265.12313108100113</c:v>
                </c:pt>
                <c:pt idx="5">
                  <c:v>300.38792099093735</c:v>
                </c:pt>
                <c:pt idx="6">
                  <c:v>263.753638800754</c:v>
                </c:pt>
                <c:pt idx="7">
                  <c:v>304.4356433986967</c:v>
                </c:pt>
                <c:pt idx="8">
                  <c:v>315.77683206965884</c:v>
                </c:pt>
                <c:pt idx="9">
                  <c:v>328.87430874236077</c:v>
                </c:pt>
                <c:pt idx="10">
                  <c:v>332.72342315664747</c:v>
                </c:pt>
                <c:pt idx="11">
                  <c:v>371.8914896772821</c:v>
                </c:pt>
                <c:pt idx="12">
                  <c:v>408.12054723267278</c:v>
                </c:pt>
                <c:pt idx="13">
                  <c:v>426.11248854024666</c:v>
                </c:pt>
                <c:pt idx="14">
                  <c:v>455.82180792619766</c:v>
                </c:pt>
                <c:pt idx="15">
                  <c:v>511.86541366038682</c:v>
                </c:pt>
              </c:numCache>
            </c:numRef>
          </c:val>
          <c:extLst>
            <c:ext xmlns:c16="http://schemas.microsoft.com/office/drawing/2014/chart" uri="{C3380CC4-5D6E-409C-BE32-E72D297353CC}">
              <c16:uniqueId val="{00000003-8BD5-42DB-972E-B390A90D1C90}"/>
            </c:ext>
          </c:extLst>
        </c:ser>
        <c:ser>
          <c:idx val="2"/>
          <c:order val="5"/>
          <c:tx>
            <c:strRef>
              <c:f>Sheet1!$G$1</c:f>
              <c:strCache>
                <c:ptCount val="1"/>
                <c:pt idx="0">
                  <c:v>Extrusion</c:v>
                </c:pt>
              </c:strCache>
            </c:strRef>
          </c:tx>
          <c:spPr>
            <a:solidFill>
              <a:schemeClr val="accent2">
                <a:lumMod val="5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Sheet1!$G$2:$G$17</c:f>
              <c:numCache>
                <c:formatCode>0.00</c:formatCode>
                <c:ptCount val="16"/>
                <c:pt idx="0">
                  <c:v>325.0989728866017</c:v>
                </c:pt>
                <c:pt idx="1">
                  <c:v>367.02294751957396</c:v>
                </c:pt>
                <c:pt idx="2">
                  <c:v>362.64327820275844</c:v>
                </c:pt>
                <c:pt idx="3">
                  <c:v>358.87569549799446</c:v>
                </c:pt>
                <c:pt idx="4">
                  <c:v>391.37855129570556</c:v>
                </c:pt>
                <c:pt idx="5">
                  <c:v>410.58072597862139</c:v>
                </c:pt>
                <c:pt idx="6">
                  <c:v>371.10265729991676</c:v>
                </c:pt>
                <c:pt idx="7">
                  <c:v>412.98853784028921</c:v>
                </c:pt>
                <c:pt idx="8">
                  <c:v>438.6002454437309</c:v>
                </c:pt>
                <c:pt idx="9">
                  <c:v>470.00250321608644</c:v>
                </c:pt>
                <c:pt idx="10">
                  <c:v>512.58821809462961</c:v>
                </c:pt>
                <c:pt idx="11">
                  <c:v>546.96998099090683</c:v>
                </c:pt>
                <c:pt idx="12">
                  <c:v>583.2186097762808</c:v>
                </c:pt>
                <c:pt idx="13">
                  <c:v>609.12706790189509</c:v>
                </c:pt>
                <c:pt idx="14">
                  <c:v>638.27895839774089</c:v>
                </c:pt>
                <c:pt idx="15">
                  <c:v>674.01176698680092</c:v>
                </c:pt>
              </c:numCache>
            </c:numRef>
          </c:val>
          <c:extLst>
            <c:ext xmlns:c16="http://schemas.microsoft.com/office/drawing/2014/chart" uri="{C3380CC4-5D6E-409C-BE32-E72D297353CC}">
              <c16:uniqueId val="{00000004-8BD5-42DB-972E-B390A90D1C90}"/>
            </c:ext>
          </c:extLst>
        </c:ser>
        <c:ser>
          <c:idx val="1"/>
          <c:order val="6"/>
          <c:tx>
            <c:strRef>
              <c:f>Sheet1!$H$1</c:f>
              <c:strCache>
                <c:ptCount val="1"/>
                <c:pt idx="0">
                  <c:v>Thermoforming</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Sheet1!$H$2:$H$17</c:f>
              <c:numCache>
                <c:formatCode>General</c:formatCode>
                <c:ptCount val="16"/>
              </c:numCache>
            </c:numRef>
          </c:val>
          <c:extLst>
            <c:ext xmlns:c16="http://schemas.microsoft.com/office/drawing/2014/chart" uri="{C3380CC4-5D6E-409C-BE32-E72D297353CC}">
              <c16:uniqueId val="{00000005-8BD5-42DB-972E-B390A90D1C90}"/>
            </c:ext>
          </c:extLst>
        </c:ser>
        <c:dLbls>
          <c:showLegendKey val="0"/>
          <c:showVal val="0"/>
          <c:showCatName val="0"/>
          <c:showSerName val="0"/>
          <c:showPercent val="0"/>
          <c:showBubbleSize val="0"/>
        </c:dLbls>
        <c:gapWidth val="150"/>
        <c:overlap val="100"/>
        <c:axId val="1594474496"/>
        <c:axId val="1703745200"/>
        <c:extLst>
          <c:ext xmlns:c15="http://schemas.microsoft.com/office/drawing/2012/chart" uri="{02D57815-91ED-43cb-92C2-25804820EDAC}">
            <c15:filteredBarSeries>
              <c15:ser>
                <c:idx val="6"/>
                <c:order val="0"/>
                <c:tx>
                  <c:strRef>
                    <c:extLst>
                      <c:ext uri="{02D57815-91ED-43cb-92C2-25804820EDAC}">
                        <c15:formulaRef>
                          <c15:sqref>Sheet1!$B$1</c15:sqref>
                        </c15:formulaRef>
                      </c:ext>
                    </c:extLst>
                    <c:strCache>
                      <c:ptCount val="1"/>
                      <c:pt idx="0">
                        <c:v>Others</c:v>
                      </c:pt>
                    </c:strCache>
                  </c:strRef>
                </c:tx>
                <c:spPr>
                  <a:solidFill>
                    <a:schemeClr val="accent1">
                      <a:lumMod val="60000"/>
                    </a:schemeClr>
                  </a:solidFill>
                  <a:ln>
                    <a:noFill/>
                  </a:ln>
                  <a:effectLst/>
                </c:spPr>
                <c:invertIfNegative val="0"/>
                <c:cat>
                  <c:strRef>
                    <c:extLst>
                      <c:ext uri="{02D57815-91ED-43cb-92C2-25804820EDAC}">
                        <c15:formulaRef>
                          <c15:sqref>Sheet1!$A$2:$A$17</c15:sqref>
                        </c15:formulaRef>
                      </c:ext>
                    </c:extLst>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extLst>
                      <c:ext uri="{02D57815-91ED-43cb-92C2-25804820EDAC}">
                        <c15:formulaRef>
                          <c15:sqref>Sheet1!$B$2:$B$17</c15:sqref>
                        </c15:formulaRef>
                      </c:ext>
                    </c:extLst>
                    <c:numCache>
                      <c:formatCode>0.00</c:formatCode>
                      <c:ptCount val="16"/>
                      <c:pt idx="0">
                        <c:v>1000.6054272700378</c:v>
                      </c:pt>
                      <c:pt idx="1">
                        <c:v>994.52254054785999</c:v>
                      </c:pt>
                      <c:pt idx="2">
                        <c:v>972.29994633769684</c:v>
                      </c:pt>
                      <c:pt idx="3">
                        <c:v>993.75258480284401</c:v>
                      </c:pt>
                      <c:pt idx="4">
                        <c:v>1055.8119314098303</c:v>
                      </c:pt>
                      <c:pt idx="5">
                        <c:v>1093.2003711921807</c:v>
                      </c:pt>
                      <c:pt idx="6">
                        <c:v>950.48446862966284</c:v>
                      </c:pt>
                      <c:pt idx="7">
                        <c:v>1070.6721881673634</c:v>
                      </c:pt>
                      <c:pt idx="8">
                        <c:v>1133.0185262232885</c:v>
                      </c:pt>
                      <c:pt idx="9">
                        <c:v>1234.249867840419</c:v>
                      </c:pt>
                      <c:pt idx="10">
                        <c:v>1319.9767250637919</c:v>
                      </c:pt>
                      <c:pt idx="11">
                        <c:v>1279.2697234820644</c:v>
                      </c:pt>
                      <c:pt idx="12">
                        <c:v>1292.8648981635711</c:v>
                      </c:pt>
                      <c:pt idx="13">
                        <c:v>1373.6056817529111</c:v>
                      </c:pt>
                      <c:pt idx="14">
                        <c:v>1349.192595688271</c:v>
                      </c:pt>
                      <c:pt idx="15">
                        <c:v>1216.0424714391302</c:v>
                      </c:pt>
                    </c:numCache>
                  </c:numRef>
                </c:val>
                <c:extLst>
                  <c:ext xmlns:c16="http://schemas.microsoft.com/office/drawing/2014/chart" uri="{C3380CC4-5D6E-409C-BE32-E72D297353CC}">
                    <c16:uniqueId val="{00000000-8BD5-42DB-972E-B390A90D1C90}"/>
                  </c:ext>
                </c:extLst>
              </c15:ser>
            </c15:filteredBarSeries>
          </c:ext>
        </c:extLst>
      </c:barChart>
      <c:catAx>
        <c:axId val="1594474496"/>
        <c:scaling>
          <c:orientation val="minMax"/>
        </c:scaling>
        <c:delete val="1"/>
        <c:axPos val="b"/>
        <c:numFmt formatCode="General" sourceLinked="1"/>
        <c:majorTickMark val="out"/>
        <c:minorTickMark val="none"/>
        <c:tickLblPos val="nextTo"/>
        <c:crossAx val="1703745200"/>
        <c:crosses val="autoZero"/>
        <c:auto val="1"/>
        <c:lblAlgn val="ctr"/>
        <c:lblOffset val="100"/>
        <c:noMultiLvlLbl val="0"/>
      </c:catAx>
      <c:valAx>
        <c:axId val="1703745200"/>
        <c:scaling>
          <c:orientation val="minMax"/>
        </c:scaling>
        <c:delete val="1"/>
        <c:axPos val="l"/>
        <c:numFmt formatCode="0.00" sourceLinked="1"/>
        <c:majorTickMark val="out"/>
        <c:minorTickMark val="none"/>
        <c:tickLblPos val="nextTo"/>
        <c:crossAx val="159447449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80376737771"/>
          <c:y val="0"/>
          <c:w val="0.76583541619183637"/>
          <c:h val="0.51194854884469043"/>
        </c:manualLayout>
      </c:layout>
      <c:barChart>
        <c:barDir val="col"/>
        <c:grouping val="stacked"/>
        <c:varyColors val="0"/>
        <c:ser>
          <c:idx val="0"/>
          <c:order val="0"/>
          <c:tx>
            <c:strRef>
              <c:f>Sheet1!$E$1</c:f>
              <c:strCache>
                <c:ptCount val="1"/>
                <c:pt idx="0">
                  <c:v>Others</c:v>
                </c:pt>
              </c:strCache>
            </c:strRef>
          </c:tx>
          <c:spPr>
            <a:solidFill>
              <a:schemeClr val="accent2">
                <a:lumMod val="60000"/>
                <a:lumOff val="4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422.84538882250126</c:v>
                </c:pt>
                <c:pt idx="1">
                  <c:v>446.66761862137071</c:v>
                </c:pt>
                <c:pt idx="2">
                  <c:v>445.15961239676625</c:v>
                </c:pt>
                <c:pt idx="3">
                  <c:v>443.53649216730179</c:v>
                </c:pt>
                <c:pt idx="4">
                  <c:v>452.31480342938761</c:v>
                </c:pt>
                <c:pt idx="5">
                  <c:v>487.67002764839344</c:v>
                </c:pt>
                <c:pt idx="6">
                  <c:v>427.37893092330131</c:v>
                </c:pt>
                <c:pt idx="7">
                  <c:v>450.95326525157282</c:v>
                </c:pt>
                <c:pt idx="8">
                  <c:v>462.9550410332559</c:v>
                </c:pt>
                <c:pt idx="9">
                  <c:v>443.96380363922879</c:v>
                </c:pt>
                <c:pt idx="10">
                  <c:v>489.08224675219759</c:v>
                </c:pt>
                <c:pt idx="11">
                  <c:v>480.6716066990553</c:v>
                </c:pt>
                <c:pt idx="12">
                  <c:v>514.33884566682013</c:v>
                </c:pt>
                <c:pt idx="13">
                  <c:v>526.05490404138118</c:v>
                </c:pt>
                <c:pt idx="14">
                  <c:v>537.38386773700836</c:v>
                </c:pt>
                <c:pt idx="15">
                  <c:v>561.3977810029819</c:v>
                </c:pt>
              </c:numCache>
            </c:numRef>
          </c:val>
          <c:extLst>
            <c:ext xmlns:c16="http://schemas.microsoft.com/office/drawing/2014/chart" uri="{C3380CC4-5D6E-409C-BE32-E72D297353CC}">
              <c16:uniqueId val="{00000000-3859-4FD0-BC4F-87C19C30F002}"/>
            </c:ext>
          </c:extLst>
        </c:ser>
        <c:ser>
          <c:idx val="6"/>
          <c:order val="1"/>
          <c:tx>
            <c:strRef>
              <c:f>Sheet1!$D$1</c:f>
              <c:strCache>
                <c:ptCount val="1"/>
                <c:pt idx="0">
                  <c:v>Madhya Pradesh</c:v>
                </c:pt>
              </c:strCache>
            </c:strRef>
          </c:tx>
          <c:spPr>
            <a:solidFill>
              <a:schemeClr val="accent1">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767.09755357846689</c:v>
                </c:pt>
                <c:pt idx="1">
                  <c:v>828.73970408451169</c:v>
                </c:pt>
                <c:pt idx="2">
                  <c:v>821.74998739505577</c:v>
                </c:pt>
                <c:pt idx="3">
                  <c:v>861.84186938815947</c:v>
                </c:pt>
                <c:pt idx="4">
                  <c:v>900.02450486132773</c:v>
                </c:pt>
                <c:pt idx="5">
                  <c:v>970.93873355180608</c:v>
                </c:pt>
                <c:pt idx="6">
                  <c:v>893.02926184425655</c:v>
                </c:pt>
                <c:pt idx="7">
                  <c:v>962.65587933386189</c:v>
                </c:pt>
                <c:pt idx="8">
                  <c:v>1017.899964794876</c:v>
                </c:pt>
                <c:pt idx="9">
                  <c:v>1074.6551061175089</c:v>
                </c:pt>
                <c:pt idx="10">
                  <c:v>1134.0240504279798</c:v>
                </c:pt>
                <c:pt idx="11">
                  <c:v>1187.0264911994914</c:v>
                </c:pt>
                <c:pt idx="12">
                  <c:v>1260.7325452684809</c:v>
                </c:pt>
                <c:pt idx="13">
                  <c:v>1327.1000564991368</c:v>
                </c:pt>
                <c:pt idx="14">
                  <c:v>1396.2571160182538</c:v>
                </c:pt>
                <c:pt idx="15">
                  <c:v>1495.7003027412227</c:v>
                </c:pt>
              </c:numCache>
            </c:numRef>
          </c:val>
          <c:extLst>
            <c:ext xmlns:c16="http://schemas.microsoft.com/office/drawing/2014/chart" uri="{C3380CC4-5D6E-409C-BE32-E72D297353CC}">
              <c16:uniqueId val="{00000001-3859-4FD0-BC4F-87C19C30F002}"/>
            </c:ext>
          </c:extLst>
        </c:ser>
        <c:ser>
          <c:idx val="5"/>
          <c:order val="2"/>
          <c:tx>
            <c:strRef>
              <c:f>Sheet1!$C$1</c:f>
              <c:strCache>
                <c:ptCount val="1"/>
                <c:pt idx="0">
                  <c:v>Gujarat</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1506.0011153934443</c:v>
                </c:pt>
                <c:pt idx="1">
                  <c:v>1625.0735282921273</c:v>
                </c:pt>
                <c:pt idx="2">
                  <c:v>1605.5997986374102</c:v>
                </c:pt>
                <c:pt idx="3">
                  <c:v>1685.9646221681114</c:v>
                </c:pt>
                <c:pt idx="4">
                  <c:v>1758.575448477698</c:v>
                </c:pt>
                <c:pt idx="5">
                  <c:v>1902.2834629511053</c:v>
                </c:pt>
                <c:pt idx="6">
                  <c:v>1740.8025857913667</c:v>
                </c:pt>
                <c:pt idx="7">
                  <c:v>1872.6150709272238</c:v>
                </c:pt>
                <c:pt idx="8">
                  <c:v>1979.5817137759154</c:v>
                </c:pt>
                <c:pt idx="9">
                  <c:v>2082.4753202063853</c:v>
                </c:pt>
                <c:pt idx="10">
                  <c:v>2200.3023216577899</c:v>
                </c:pt>
                <c:pt idx="11">
                  <c:v>2318.3459648764483</c:v>
                </c:pt>
                <c:pt idx="12">
                  <c:v>2440.517862590701</c:v>
                </c:pt>
                <c:pt idx="13">
                  <c:v>2566.0483091505948</c:v>
                </c:pt>
                <c:pt idx="14">
                  <c:v>2696.686486623877</c:v>
                </c:pt>
                <c:pt idx="15">
                  <c:v>2821.5267006597414</c:v>
                </c:pt>
              </c:numCache>
            </c:numRef>
          </c:val>
          <c:extLst>
            <c:ext xmlns:c16="http://schemas.microsoft.com/office/drawing/2014/chart" uri="{C3380CC4-5D6E-409C-BE32-E72D297353CC}">
              <c16:uniqueId val="{00000002-3859-4FD0-BC4F-87C19C30F002}"/>
            </c:ext>
          </c:extLst>
        </c:ser>
        <c:ser>
          <c:idx val="9"/>
          <c:order val="3"/>
          <c:tx>
            <c:strRef>
              <c:f>Sheet1!$B$1</c:f>
              <c:strCache>
                <c:ptCount val="1"/>
                <c:pt idx="0">
                  <c:v>Maharashtra</c:v>
                </c:pt>
              </c:strCache>
            </c:strRef>
          </c:tx>
          <c:spPr>
            <a:solidFill>
              <a:schemeClr val="accent4">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1603.2312644820493</c:v>
                </c:pt>
                <c:pt idx="1">
                  <c:v>1732.946196761844</c:v>
                </c:pt>
                <c:pt idx="2">
                  <c:v>1694.5105428543184</c:v>
                </c:pt>
                <c:pt idx="3">
                  <c:v>1803.9882741532272</c:v>
                </c:pt>
                <c:pt idx="4">
                  <c:v>1884.8565574499853</c:v>
                </c:pt>
                <c:pt idx="5">
                  <c:v>2006.573318443727</c:v>
                </c:pt>
                <c:pt idx="6">
                  <c:v>1872.0692747621556</c:v>
                </c:pt>
                <c:pt idx="7">
                  <c:v>2019.0250972617212</c:v>
                </c:pt>
                <c:pt idx="8">
                  <c:v>2135.9400022840928</c:v>
                </c:pt>
                <c:pt idx="9">
                  <c:v>2279.0497080840914</c:v>
                </c:pt>
                <c:pt idx="10">
                  <c:v>2381.9326609161949</c:v>
                </c:pt>
                <c:pt idx="11">
                  <c:v>2542.6321059777811</c:v>
                </c:pt>
                <c:pt idx="12">
                  <c:v>2650.6296541404199</c:v>
                </c:pt>
                <c:pt idx="13">
                  <c:v>2791.4995868022893</c:v>
                </c:pt>
                <c:pt idx="14">
                  <c:v>2938.36701133622</c:v>
                </c:pt>
                <c:pt idx="15">
                  <c:v>3030.9484717632813</c:v>
                </c:pt>
              </c:numCache>
            </c:numRef>
          </c:val>
          <c:extLst>
            <c:ext xmlns:c16="http://schemas.microsoft.com/office/drawing/2014/chart" uri="{C3380CC4-5D6E-409C-BE32-E72D297353CC}">
              <c16:uniqueId val="{00000003-3859-4FD0-BC4F-87C19C30F002}"/>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1"/>
        <c:axPos val="b"/>
        <c:numFmt formatCode="General" sourceLinked="1"/>
        <c:majorTickMark val="out"/>
        <c:minorTickMark val="none"/>
        <c:tickLblPos val="nextTo"/>
        <c:crossAx val="1703745200"/>
        <c:crosses val="autoZero"/>
        <c:auto val="1"/>
        <c:lblAlgn val="ctr"/>
        <c:lblOffset val="100"/>
        <c:noMultiLvlLbl val="0"/>
      </c:catAx>
      <c:valAx>
        <c:axId val="1703745200"/>
        <c:scaling>
          <c:orientation val="minMax"/>
        </c:scaling>
        <c:delete val="1"/>
        <c:axPos val="l"/>
        <c:numFmt formatCode="0.00" sourceLinked="1"/>
        <c:majorTickMark val="out"/>
        <c:minorTickMark val="none"/>
        <c:tickLblPos val="nextTo"/>
        <c:crossAx val="159447449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994875383047395E-2"/>
          <c:y val="0.16796002821514097"/>
          <c:w val="0.97600512461695255"/>
          <c:h val="0.53671379171257028"/>
        </c:manualLayout>
      </c:layout>
      <c:lineChart>
        <c:grouping val="standard"/>
        <c:varyColors val="0"/>
        <c:ser>
          <c:idx val="0"/>
          <c:order val="0"/>
          <c:tx>
            <c:strRef>
              <c:f>Sheet1!$B$1</c:f>
              <c:strCache>
                <c:ptCount val="1"/>
                <c:pt idx="0">
                  <c:v>Total Demand </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dLbls>
            <c:dLbl>
              <c:idx val="2"/>
              <c:layout>
                <c:manualLayout>
                  <c:x val="-3.7886306726338949E-2"/>
                  <c:y val="-0.12019433406798478"/>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B46-413A-8B82-BBDFEE71EE1C}"/>
                </c:ext>
              </c:extLst>
            </c:dLbl>
            <c:dLbl>
              <c:idx val="9"/>
              <c:layout>
                <c:manualLayout>
                  <c:x val="-3.9698301165687691E-3"/>
                  <c:y val="-4.664339376779660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B46-413A-8B82-BBDFEE71EE1C}"/>
                </c:ext>
              </c:extLst>
            </c:dLbl>
            <c:spPr>
              <a:noFill/>
              <a:ln>
                <a:noFill/>
              </a:ln>
              <a:effectLst/>
            </c:spPr>
            <c:txPr>
              <a:bodyPr rot="0" spcFirstLastPara="1" vertOverflow="ellipsis" vert="horz" wrap="square" anchor="ctr" anchorCtr="1"/>
              <a:lstStyle/>
              <a:p>
                <a:pPr>
                  <a:defRPr sz="1200" b="0" i="0" u="none" strike="noStrike" kern="1200" baseline="0">
                    <a:solidFill>
                      <a:schemeClr val="accent6">
                        <a:lumMod val="7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2021E</c:v>
                </c:pt>
                <c:pt idx="1">
                  <c:v>2022F</c:v>
                </c:pt>
                <c:pt idx="2">
                  <c:v>2023F</c:v>
                </c:pt>
                <c:pt idx="3">
                  <c:v>2024F</c:v>
                </c:pt>
              </c:strCache>
            </c:strRef>
          </c:cat>
          <c:val>
            <c:numRef>
              <c:f>Sheet1!$B$2:$B$11</c:f>
              <c:numCache>
                <c:formatCode>0</c:formatCode>
                <c:ptCount val="10"/>
                <c:pt idx="0">
                  <c:v>3498</c:v>
                </c:pt>
                <c:pt idx="1">
                  <c:v>3868</c:v>
                </c:pt>
                <c:pt idx="2">
                  <c:v>4526</c:v>
                </c:pt>
                <c:pt idx="3">
                  <c:v>4638</c:v>
                </c:pt>
                <c:pt idx="9">
                  <c:v>5008</c:v>
                </c:pt>
              </c:numCache>
            </c:numRef>
          </c:val>
          <c:smooth val="0"/>
          <c:extLst>
            <c:ext xmlns:c16="http://schemas.microsoft.com/office/drawing/2014/chart" uri="{C3380CC4-5D6E-409C-BE32-E72D297353CC}">
              <c16:uniqueId val="{00000002-8B46-413A-8B82-BBDFEE71EE1C}"/>
            </c:ext>
          </c:extLst>
        </c:ser>
        <c:ser>
          <c:idx val="1"/>
          <c:order val="1"/>
          <c:tx>
            <c:strRef>
              <c:f>Sheet1!$C$1</c:f>
              <c:strCache>
                <c:ptCount val="1"/>
                <c:pt idx="0">
                  <c:v>Demand Supply Gap</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dLbls>
            <c:dLbl>
              <c:idx val="2"/>
              <c:layout>
                <c:manualLayout>
                  <c:x val="-3.7886306726338949E-2"/>
                  <c:y val="0.12019433406798467"/>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B46-413A-8B82-BBDFEE71EE1C}"/>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2021E</c:v>
                </c:pt>
                <c:pt idx="1">
                  <c:v>2022F</c:v>
                </c:pt>
                <c:pt idx="2">
                  <c:v>2023F</c:v>
                </c:pt>
                <c:pt idx="3">
                  <c:v>2024F</c:v>
                </c:pt>
              </c:strCache>
            </c:strRef>
          </c:cat>
          <c:val>
            <c:numRef>
              <c:f>Sheet1!$C$2:$C$11</c:f>
              <c:numCache>
                <c:formatCode>General</c:formatCode>
                <c:ptCount val="10"/>
                <c:pt idx="0">
                  <c:v>1270</c:v>
                </c:pt>
                <c:pt idx="1">
                  <c:v>1245</c:v>
                </c:pt>
                <c:pt idx="2">
                  <c:v>1155</c:v>
                </c:pt>
                <c:pt idx="3">
                  <c:v>815</c:v>
                </c:pt>
                <c:pt idx="9">
                  <c:v>1330</c:v>
                </c:pt>
              </c:numCache>
            </c:numRef>
          </c:val>
          <c:smooth val="0"/>
          <c:extLst>
            <c:ext xmlns:c16="http://schemas.microsoft.com/office/drawing/2014/chart" uri="{C3380CC4-5D6E-409C-BE32-E72D297353CC}">
              <c16:uniqueId val="{00000004-8B46-413A-8B82-BBDFEE71EE1C}"/>
            </c:ext>
          </c:extLst>
        </c:ser>
        <c:dLbls>
          <c:dLblPos val="t"/>
          <c:showLegendKey val="0"/>
          <c:showVal val="1"/>
          <c:showCatName val="0"/>
          <c:showSerName val="0"/>
          <c:showPercent val="0"/>
          <c:showBubbleSize val="0"/>
        </c:dLbls>
        <c:marker val="1"/>
        <c:smooth val="0"/>
        <c:axId val="540857216"/>
        <c:axId val="540860168"/>
      </c:lineChart>
      <c:catAx>
        <c:axId val="54085721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40860168"/>
        <c:crosses val="autoZero"/>
        <c:auto val="1"/>
        <c:lblAlgn val="ctr"/>
        <c:lblOffset val="100"/>
        <c:noMultiLvlLbl val="0"/>
      </c:catAx>
      <c:valAx>
        <c:axId val="540860168"/>
        <c:scaling>
          <c:orientation val="minMax"/>
          <c:max val="5500"/>
          <c:min val="500"/>
        </c:scaling>
        <c:delete val="1"/>
        <c:axPos val="l"/>
        <c:numFmt formatCode="0" sourceLinked="1"/>
        <c:majorTickMark val="out"/>
        <c:minorTickMark val="none"/>
        <c:tickLblPos val="nextTo"/>
        <c:crossAx val="5408572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80376737771"/>
          <c:y val="0"/>
          <c:w val="0.76583541619183637"/>
          <c:h val="0.47216828434648295"/>
        </c:manualLayout>
      </c:layout>
      <c:barChart>
        <c:barDir val="col"/>
        <c:grouping val="stacked"/>
        <c:varyColors val="0"/>
        <c:ser>
          <c:idx val="4"/>
          <c:order val="1"/>
          <c:tx>
            <c:strRef>
              <c:f>Sheet1!$B$1</c:f>
              <c:strCache>
                <c:ptCount val="1"/>
                <c:pt idx="0">
                  <c:v>Others</c:v>
                </c:pt>
              </c:strCache>
            </c:strRef>
          </c:tx>
          <c:spPr>
            <a:solidFill>
              <a:schemeClr val="accent5"/>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1000.6054272700378</c:v>
                </c:pt>
                <c:pt idx="1">
                  <c:v>994.52254054785999</c:v>
                </c:pt>
                <c:pt idx="2">
                  <c:v>972.29994633769684</c:v>
                </c:pt>
                <c:pt idx="3">
                  <c:v>993.75258480284401</c:v>
                </c:pt>
                <c:pt idx="4">
                  <c:v>1055.8119314098303</c:v>
                </c:pt>
                <c:pt idx="5">
                  <c:v>1093.2003711921807</c:v>
                </c:pt>
                <c:pt idx="6">
                  <c:v>950.48446862966284</c:v>
                </c:pt>
                <c:pt idx="7">
                  <c:v>1070.6721881673634</c:v>
                </c:pt>
                <c:pt idx="8">
                  <c:v>1133.0185262232885</c:v>
                </c:pt>
                <c:pt idx="9">
                  <c:v>1234.249867840419</c:v>
                </c:pt>
                <c:pt idx="10">
                  <c:v>1319.9767250637919</c:v>
                </c:pt>
                <c:pt idx="11">
                  <c:v>1279.2697234820644</c:v>
                </c:pt>
                <c:pt idx="12">
                  <c:v>1292.8648981635711</c:v>
                </c:pt>
                <c:pt idx="13">
                  <c:v>1373.6056817529111</c:v>
                </c:pt>
                <c:pt idx="14">
                  <c:v>1349.192595688271</c:v>
                </c:pt>
                <c:pt idx="15">
                  <c:v>1216.0424714391302</c:v>
                </c:pt>
              </c:numCache>
            </c:numRef>
          </c:val>
          <c:extLst>
            <c:ext xmlns:c16="http://schemas.microsoft.com/office/drawing/2014/chart" uri="{C3380CC4-5D6E-409C-BE32-E72D297353CC}">
              <c16:uniqueId val="{00000002-8BD5-42DB-972E-B390A90D1C90}"/>
            </c:ext>
          </c:extLst>
        </c:ser>
        <c:ser>
          <c:idx val="5"/>
          <c:order val="3"/>
          <c:tx>
            <c:strRef>
              <c:f>Sheet1!$C$1</c:f>
              <c:strCache>
                <c:ptCount val="1"/>
                <c:pt idx="0">
                  <c:v>Packaging</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251.02847617559098</c:v>
                </c:pt>
                <c:pt idx="1">
                  <c:v>277.0215669839086</c:v>
                </c:pt>
                <c:pt idx="2">
                  <c:v>269.40057536866635</c:v>
                </c:pt>
                <c:pt idx="3">
                  <c:v>270.15973851538882</c:v>
                </c:pt>
                <c:pt idx="4">
                  <c:v>280.18771232212362</c:v>
                </c:pt>
                <c:pt idx="5">
                  <c:v>291.77681196416131</c:v>
                </c:pt>
                <c:pt idx="6">
                  <c:v>270.92261081769624</c:v>
                </c:pt>
                <c:pt idx="7">
                  <c:v>297.36857621081458</c:v>
                </c:pt>
                <c:pt idx="8">
                  <c:v>310.74482099764219</c:v>
                </c:pt>
                <c:pt idx="9">
                  <c:v>326.01740562940836</c:v>
                </c:pt>
                <c:pt idx="10">
                  <c:v>343.84933914795624</c:v>
                </c:pt>
                <c:pt idx="11">
                  <c:v>352.881139983472</c:v>
                </c:pt>
                <c:pt idx="12">
                  <c:v>377.655679018912</c:v>
                </c:pt>
                <c:pt idx="13">
                  <c:v>393.09630747398307</c:v>
                </c:pt>
                <c:pt idx="14">
                  <c:v>411.46169108528136</c:v>
                </c:pt>
                <c:pt idx="15">
                  <c:v>436.06034562729718</c:v>
                </c:pt>
              </c:numCache>
            </c:numRef>
          </c:val>
          <c:extLst>
            <c:ext xmlns:c16="http://schemas.microsoft.com/office/drawing/2014/chart" uri="{C3380CC4-5D6E-409C-BE32-E72D297353CC}">
              <c16:uniqueId val="{00000001-8BD5-42DB-972E-B390A90D1C90}"/>
            </c:ext>
          </c:extLst>
        </c:ser>
        <c:ser>
          <c:idx val="9"/>
          <c:order val="4"/>
          <c:tx>
            <c:strRef>
              <c:f>Sheet1!$D$1</c:f>
              <c:strCache>
                <c:ptCount val="1"/>
                <c:pt idx="0">
                  <c:v>Raffia</c:v>
                </c:pt>
              </c:strCache>
            </c:strRef>
          </c:tx>
          <c:spPr>
            <a:solidFill>
              <a:schemeClr val="accent4">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210.73829059236601</c:v>
                </c:pt>
                <c:pt idx="1">
                  <c:v>221.07083146195708</c:v>
                </c:pt>
                <c:pt idx="2">
                  <c:v>202.33660975080375</c:v>
                </c:pt>
                <c:pt idx="3">
                  <c:v>214.67122002711915</c:v>
                </c:pt>
                <c:pt idx="4">
                  <c:v>208.87542253837785</c:v>
                </c:pt>
                <c:pt idx="5">
                  <c:v>229.41619639536839</c:v>
                </c:pt>
                <c:pt idx="6">
                  <c:v>202.3274749043475</c:v>
                </c:pt>
                <c:pt idx="7">
                  <c:v>221.1126790839125</c:v>
                </c:pt>
                <c:pt idx="8">
                  <c:v>227.65211065082121</c:v>
                </c:pt>
                <c:pt idx="9">
                  <c:v>237.14291956487142</c:v>
                </c:pt>
                <c:pt idx="10">
                  <c:v>216.24555008498984</c:v>
                </c:pt>
                <c:pt idx="11">
                  <c:v>252.67097054528074</c:v>
                </c:pt>
                <c:pt idx="12">
                  <c:v>260.51311510526574</c:v>
                </c:pt>
                <c:pt idx="13">
                  <c:v>263.87361895579909</c:v>
                </c:pt>
                <c:pt idx="14">
                  <c:v>275.18655495367091</c:v>
                </c:pt>
                <c:pt idx="15">
                  <c:v>269.06453452353344</c:v>
                </c:pt>
              </c:numCache>
            </c:numRef>
          </c:val>
          <c:extLst>
            <c:ext xmlns:c16="http://schemas.microsoft.com/office/drawing/2014/chart" uri="{C3380CC4-5D6E-409C-BE32-E72D297353CC}">
              <c16:uniqueId val="{00000003-0A70-4D9A-891A-8469D7EBBA96}"/>
            </c:ext>
          </c:extLst>
        </c:ser>
        <c:ser>
          <c:idx val="3"/>
          <c:order val="5"/>
          <c:tx>
            <c:strRef>
              <c:f>Sheet1!$E$1</c:f>
              <c:strCache>
                <c:ptCount val="1"/>
                <c:pt idx="0">
                  <c:v>Geotextile</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289.73039704158282</c:v>
                </c:pt>
                <c:pt idx="1">
                  <c:v>325.24794662596014</c:v>
                </c:pt>
                <c:pt idx="2">
                  <c:v>333.3459182772034</c:v>
                </c:pt>
                <c:pt idx="3">
                  <c:v>336.65367737291535</c:v>
                </c:pt>
                <c:pt idx="4">
                  <c:v>360.35189510809045</c:v>
                </c:pt>
                <c:pt idx="5">
                  <c:v>351.97764003735097</c:v>
                </c:pt>
                <c:pt idx="6">
                  <c:v>341.4634851636626</c:v>
                </c:pt>
                <c:pt idx="7">
                  <c:v>363.91722099769726</c:v>
                </c:pt>
                <c:pt idx="8">
                  <c:v>403.38450187938895</c:v>
                </c:pt>
                <c:pt idx="9">
                  <c:v>430.55881295774071</c:v>
                </c:pt>
                <c:pt idx="10">
                  <c:v>443.62385171072566</c:v>
                </c:pt>
                <c:pt idx="11">
                  <c:v>482.20470391842082</c:v>
                </c:pt>
                <c:pt idx="12">
                  <c:v>503.56414127325974</c:v>
                </c:pt>
                <c:pt idx="13">
                  <c:v>485.59261823579766</c:v>
                </c:pt>
                <c:pt idx="14">
                  <c:v>563.99066070057108</c:v>
                </c:pt>
                <c:pt idx="15">
                  <c:v>559.1579940682534</c:v>
                </c:pt>
              </c:numCache>
            </c:numRef>
          </c:val>
          <c:extLst>
            <c:ext xmlns:c16="http://schemas.microsoft.com/office/drawing/2014/chart" uri="{C3380CC4-5D6E-409C-BE32-E72D297353CC}">
              <c16:uniqueId val="{00000003-8BD5-42DB-972E-B390A90D1C90}"/>
            </c:ext>
          </c:extLst>
        </c:ser>
        <c:ser>
          <c:idx val="2"/>
          <c:order val="6"/>
          <c:tx>
            <c:strRef>
              <c:f>Sheet1!$F$1</c:f>
              <c:strCache>
                <c:ptCount val="1"/>
                <c:pt idx="0">
                  <c:v>Automotive</c:v>
                </c:pt>
              </c:strCache>
            </c:strRef>
          </c:tx>
          <c:spPr>
            <a:solidFill>
              <a:schemeClr val="accent2">
                <a:lumMod val="5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Sheet1!$F$2:$F$17</c:f>
              <c:numCache>
                <c:formatCode>0.00</c:formatCode>
                <c:ptCount val="16"/>
                <c:pt idx="0">
                  <c:v>203.33999826469881</c:v>
                </c:pt>
                <c:pt idx="1">
                  <c:v>252.32723767805487</c:v>
                </c:pt>
                <c:pt idx="2">
                  <c:v>248.34566927118232</c:v>
                </c:pt>
                <c:pt idx="3">
                  <c:v>266.98946766720707</c:v>
                </c:pt>
                <c:pt idx="4">
                  <c:v>265.12313108100113</c:v>
                </c:pt>
                <c:pt idx="5">
                  <c:v>300.38792099093735</c:v>
                </c:pt>
                <c:pt idx="6">
                  <c:v>263.753638800754</c:v>
                </c:pt>
                <c:pt idx="7">
                  <c:v>304.4356433986967</c:v>
                </c:pt>
                <c:pt idx="8">
                  <c:v>315.77683206965884</c:v>
                </c:pt>
                <c:pt idx="9">
                  <c:v>328.87430874236077</c:v>
                </c:pt>
                <c:pt idx="10">
                  <c:v>332.72342315664747</c:v>
                </c:pt>
                <c:pt idx="11">
                  <c:v>371.8914896772821</c:v>
                </c:pt>
                <c:pt idx="12">
                  <c:v>408.12054723267278</c:v>
                </c:pt>
                <c:pt idx="13">
                  <c:v>426.11248854024666</c:v>
                </c:pt>
                <c:pt idx="14">
                  <c:v>455.82180792619766</c:v>
                </c:pt>
                <c:pt idx="15">
                  <c:v>511.86541366038682</c:v>
                </c:pt>
              </c:numCache>
            </c:numRef>
          </c:val>
          <c:extLst>
            <c:ext xmlns:c16="http://schemas.microsoft.com/office/drawing/2014/chart" uri="{C3380CC4-5D6E-409C-BE32-E72D297353CC}">
              <c16:uniqueId val="{00000004-8BD5-42DB-972E-B390A90D1C90}"/>
            </c:ext>
          </c:extLst>
        </c:ser>
        <c:ser>
          <c:idx val="1"/>
          <c:order val="7"/>
          <c:tx>
            <c:strRef>
              <c:f>Sheet1!$G$1</c:f>
              <c:strCache>
                <c:ptCount val="1"/>
                <c:pt idx="0">
                  <c:v>Consumer Goods</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Sheet1!$G$2:$G$17</c:f>
              <c:numCache>
                <c:formatCode>0.00</c:formatCode>
                <c:ptCount val="16"/>
                <c:pt idx="0">
                  <c:v>325.0989728866017</c:v>
                </c:pt>
                <c:pt idx="1">
                  <c:v>367.02294751957396</c:v>
                </c:pt>
                <c:pt idx="2">
                  <c:v>362.64327820275844</c:v>
                </c:pt>
                <c:pt idx="3">
                  <c:v>358.87569549799446</c:v>
                </c:pt>
                <c:pt idx="4">
                  <c:v>391.37855129570556</c:v>
                </c:pt>
                <c:pt idx="5">
                  <c:v>410.58072597862139</c:v>
                </c:pt>
                <c:pt idx="6">
                  <c:v>371.10265729991676</c:v>
                </c:pt>
                <c:pt idx="7">
                  <c:v>412.98853784028921</c:v>
                </c:pt>
                <c:pt idx="8">
                  <c:v>438.6002454437309</c:v>
                </c:pt>
                <c:pt idx="9">
                  <c:v>470.00250321608644</c:v>
                </c:pt>
                <c:pt idx="10">
                  <c:v>512.58821809462961</c:v>
                </c:pt>
                <c:pt idx="11">
                  <c:v>546.96998099090683</c:v>
                </c:pt>
                <c:pt idx="12">
                  <c:v>583.2186097762808</c:v>
                </c:pt>
                <c:pt idx="13">
                  <c:v>609.12706790189509</c:v>
                </c:pt>
                <c:pt idx="14">
                  <c:v>638.27895839774089</c:v>
                </c:pt>
                <c:pt idx="15">
                  <c:v>674.01176698680092</c:v>
                </c:pt>
              </c:numCache>
            </c:numRef>
          </c:val>
          <c:extLst>
            <c:ext xmlns:c16="http://schemas.microsoft.com/office/drawing/2014/chart" uri="{C3380CC4-5D6E-409C-BE32-E72D297353CC}">
              <c16:uniqueId val="{00000005-8BD5-42DB-972E-B390A90D1C90}"/>
            </c:ext>
          </c:extLst>
        </c:ser>
        <c:dLbls>
          <c:showLegendKey val="0"/>
          <c:showVal val="0"/>
          <c:showCatName val="0"/>
          <c:showSerName val="0"/>
          <c:showPercent val="0"/>
          <c:showBubbleSize val="0"/>
        </c:dLbls>
        <c:gapWidth val="150"/>
        <c:overlap val="100"/>
        <c:axId val="1594474496"/>
        <c:axId val="1703745200"/>
        <c:extLst>
          <c:ext xmlns:c15="http://schemas.microsoft.com/office/drawing/2012/chart" uri="{02D57815-91ED-43cb-92C2-25804820EDAC}">
            <c15:filteredBarSeries>
              <c15:ser>
                <c:idx val="6"/>
                <c:order val="0"/>
                <c:tx>
                  <c:strRef>
                    <c:extLst>
                      <c:ext uri="{02D57815-91ED-43cb-92C2-25804820EDAC}">
                        <c15:formulaRef>
                          <c15:sqref>Sheet1!#REF!</c15:sqref>
                        </c15:formulaRef>
                      </c:ext>
                    </c:extLst>
                    <c:strCache>
                      <c:ptCount val="1"/>
                      <c:pt idx="0">
                        <c:v>#REF!</c:v>
                      </c:pt>
                    </c:strCache>
                  </c:strRef>
                </c:tx>
                <c:spPr>
                  <a:solidFill>
                    <a:schemeClr val="accent1">
                      <a:lumMod val="60000"/>
                    </a:schemeClr>
                  </a:solidFill>
                  <a:ln>
                    <a:noFill/>
                  </a:ln>
                  <a:effectLst/>
                </c:spPr>
                <c:invertIfNegative val="0"/>
                <c:cat>
                  <c:strRef>
                    <c:extLst>
                      <c:ext uri="{02D57815-91ED-43cb-92C2-25804820EDAC}">
                        <c15:formulaRef>
                          <c15:sqref>Sheet1!$A$2:$A$17</c15:sqref>
                        </c15:formulaRef>
                      </c:ext>
                    </c:extLst>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extLst>
                      <c:ext uri="{02D57815-91ED-43cb-92C2-25804820EDAC}">
                        <c15:formulaRef>
                          <c15:sqref>Sheet1!#REF!</c15:sqref>
                        </c15:formulaRef>
                      </c:ext>
                    </c:extLst>
                    <c:numCache>
                      <c:formatCode>General</c:formatCode>
                      <c:ptCount val="1"/>
                      <c:pt idx="0">
                        <c:v>1</c:v>
                      </c:pt>
                    </c:numCache>
                  </c:numRef>
                </c:val>
                <c:extLst>
                  <c:ext xmlns:c16="http://schemas.microsoft.com/office/drawing/2014/chart" uri="{C3380CC4-5D6E-409C-BE32-E72D297353CC}">
                    <c16:uniqueId val="{00000000-8BD5-42DB-972E-B390A90D1C90}"/>
                  </c:ext>
                </c:extLst>
              </c15:ser>
            </c15:filteredBarSeries>
            <c15:filteredBarSeries>
              <c15:ser>
                <c:idx val="7"/>
                <c:order val="2"/>
                <c:tx>
                  <c:strRef>
                    <c:extLst xmlns:c15="http://schemas.microsoft.com/office/drawing/2012/chart">
                      <c:ext xmlns:c15="http://schemas.microsoft.com/office/drawing/2012/chart" uri="{02D57815-91ED-43cb-92C2-25804820EDAC}">
                        <c15:formulaRef>
                          <c15:sqref>Sheet1!#REF!</c15:sqref>
                        </c15:formulaRef>
                      </c:ext>
                    </c:extLst>
                    <c:strCache>
                      <c:ptCount val="1"/>
                      <c:pt idx="0">
                        <c:v>#REF!</c:v>
                      </c:pt>
                    </c:strCache>
                  </c:strRef>
                </c:tx>
                <c:spPr>
                  <a:solidFill>
                    <a:schemeClr val="accent2">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Sheet1!$A$2:$A$17</c15:sqref>
                        </c15:formulaRef>
                      </c:ext>
                    </c:extLst>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extLst xmlns:c15="http://schemas.microsoft.com/office/drawing/2012/chart">
                      <c:ext xmlns:c15="http://schemas.microsoft.com/office/drawing/2012/chart" uri="{02D57815-91ED-43cb-92C2-25804820EDAC}">
                        <c15:formulaRef>
                          <c15:sqref>Sheet1!#REF!</c15:sqref>
                        </c15:formulaRef>
                      </c:ext>
                    </c:extLst>
                    <c:numCache>
                      <c:formatCode>General</c:formatCode>
                      <c:ptCount val="1"/>
                      <c:pt idx="0">
                        <c:v>1</c:v>
                      </c:pt>
                    </c:numCache>
                  </c:numRef>
                </c:val>
                <c:extLst xmlns:c15="http://schemas.microsoft.com/office/drawing/2012/chart">
                  <c:ext xmlns:c16="http://schemas.microsoft.com/office/drawing/2014/chart" uri="{C3380CC4-5D6E-409C-BE32-E72D297353CC}">
                    <c16:uniqueId val="{00000001-0A70-4D9A-891A-8469D7EBBA96}"/>
                  </c:ext>
                </c:extLst>
              </c15:ser>
            </c15:filteredBarSeries>
          </c:ext>
        </c:extLst>
      </c:barChart>
      <c:catAx>
        <c:axId val="1594474496"/>
        <c:scaling>
          <c:orientation val="minMax"/>
        </c:scaling>
        <c:delete val="1"/>
        <c:axPos val="b"/>
        <c:numFmt formatCode="General" sourceLinked="1"/>
        <c:majorTickMark val="out"/>
        <c:minorTickMark val="none"/>
        <c:tickLblPos val="nextTo"/>
        <c:crossAx val="1703745200"/>
        <c:crosses val="autoZero"/>
        <c:auto val="1"/>
        <c:lblAlgn val="ctr"/>
        <c:lblOffset val="100"/>
        <c:noMultiLvlLbl val="0"/>
      </c:catAx>
      <c:valAx>
        <c:axId val="1703745200"/>
        <c:scaling>
          <c:orientation val="minMax"/>
        </c:scaling>
        <c:delete val="1"/>
        <c:axPos val="l"/>
        <c:numFmt formatCode="0.00" sourceLinked="1"/>
        <c:majorTickMark val="out"/>
        <c:minorTickMark val="none"/>
        <c:tickLblPos val="nextTo"/>
        <c:crossAx val="159447449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80376737771"/>
          <c:y val="0"/>
          <c:w val="0.76583541619183637"/>
          <c:h val="0.47216828434648295"/>
        </c:manualLayout>
      </c:layout>
      <c:barChart>
        <c:barDir val="col"/>
        <c:grouping val="stacked"/>
        <c:varyColors val="0"/>
        <c:ser>
          <c:idx val="4"/>
          <c:order val="1"/>
          <c:tx>
            <c:strRef>
              <c:f>Sheet1!$C$1</c:f>
              <c:strCache>
                <c:ptCount val="1"/>
                <c:pt idx="0">
                  <c:v>IM</c:v>
                </c:pt>
              </c:strCache>
            </c:strRef>
          </c:tx>
          <c:spPr>
            <a:solidFill>
              <a:schemeClr val="accent5"/>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251.02847617559098</c:v>
                </c:pt>
                <c:pt idx="1">
                  <c:v>277.0215669839086</c:v>
                </c:pt>
                <c:pt idx="2">
                  <c:v>269.40057536866635</c:v>
                </c:pt>
                <c:pt idx="3">
                  <c:v>270.15973851538882</c:v>
                </c:pt>
                <c:pt idx="4">
                  <c:v>280.18771232212362</c:v>
                </c:pt>
                <c:pt idx="5">
                  <c:v>291.77681196416131</c:v>
                </c:pt>
                <c:pt idx="6">
                  <c:v>270.92261081769624</c:v>
                </c:pt>
                <c:pt idx="7">
                  <c:v>297.36857621081458</c:v>
                </c:pt>
                <c:pt idx="8">
                  <c:v>310.74482099764219</c:v>
                </c:pt>
                <c:pt idx="9">
                  <c:v>326.01740562940836</c:v>
                </c:pt>
                <c:pt idx="10">
                  <c:v>343.84933914795624</c:v>
                </c:pt>
                <c:pt idx="11">
                  <c:v>352.881139983472</c:v>
                </c:pt>
                <c:pt idx="12">
                  <c:v>377.655679018912</c:v>
                </c:pt>
                <c:pt idx="13">
                  <c:v>393.09630747398307</c:v>
                </c:pt>
                <c:pt idx="14">
                  <c:v>411.46169108528136</c:v>
                </c:pt>
                <c:pt idx="15">
                  <c:v>436.06034562729718</c:v>
                </c:pt>
              </c:numCache>
            </c:numRef>
          </c:val>
          <c:extLst>
            <c:ext xmlns:c16="http://schemas.microsoft.com/office/drawing/2014/chart" uri="{C3380CC4-5D6E-409C-BE32-E72D297353CC}">
              <c16:uniqueId val="{00000002-8BD5-42DB-972E-B390A90D1C90}"/>
            </c:ext>
          </c:extLst>
        </c:ser>
        <c:ser>
          <c:idx val="5"/>
          <c:order val="2"/>
          <c:tx>
            <c:strRef>
              <c:f>Sheet1!$D$1</c:f>
              <c:strCache>
                <c:ptCount val="1"/>
                <c:pt idx="0">
                  <c:v>Raffia</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210.73829059236601</c:v>
                </c:pt>
                <c:pt idx="1">
                  <c:v>221.07083146195708</c:v>
                </c:pt>
                <c:pt idx="2">
                  <c:v>202.33660975080375</c:v>
                </c:pt>
                <c:pt idx="3">
                  <c:v>214.67122002711915</c:v>
                </c:pt>
                <c:pt idx="4">
                  <c:v>208.87542253837785</c:v>
                </c:pt>
                <c:pt idx="5">
                  <c:v>229.41619639536839</c:v>
                </c:pt>
                <c:pt idx="6">
                  <c:v>202.3274749043475</c:v>
                </c:pt>
                <c:pt idx="7">
                  <c:v>221.1126790839125</c:v>
                </c:pt>
                <c:pt idx="8">
                  <c:v>227.65211065082121</c:v>
                </c:pt>
                <c:pt idx="9">
                  <c:v>237.14291956487142</c:v>
                </c:pt>
                <c:pt idx="10">
                  <c:v>216.24555008498984</c:v>
                </c:pt>
                <c:pt idx="11">
                  <c:v>252.67097054528074</c:v>
                </c:pt>
                <c:pt idx="12">
                  <c:v>260.51311510526574</c:v>
                </c:pt>
                <c:pt idx="13">
                  <c:v>263.87361895579909</c:v>
                </c:pt>
                <c:pt idx="14">
                  <c:v>275.18655495367091</c:v>
                </c:pt>
                <c:pt idx="15">
                  <c:v>269.06453452353344</c:v>
                </c:pt>
              </c:numCache>
            </c:numRef>
          </c:val>
          <c:extLst>
            <c:ext xmlns:c16="http://schemas.microsoft.com/office/drawing/2014/chart" uri="{C3380CC4-5D6E-409C-BE32-E72D297353CC}">
              <c16:uniqueId val="{00000001-8BD5-42DB-972E-B390A90D1C90}"/>
            </c:ext>
          </c:extLst>
        </c:ser>
        <c:ser>
          <c:idx val="9"/>
          <c:order val="3"/>
          <c:tx>
            <c:strRef>
              <c:f>Sheet1!$E$1</c:f>
              <c:strCache>
                <c:ptCount val="1"/>
                <c:pt idx="0">
                  <c:v>BOPP</c:v>
                </c:pt>
              </c:strCache>
            </c:strRef>
          </c:tx>
          <c:spPr>
            <a:solidFill>
              <a:schemeClr val="accent4">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289.73039704158282</c:v>
                </c:pt>
                <c:pt idx="1">
                  <c:v>325.24794662596014</c:v>
                </c:pt>
                <c:pt idx="2">
                  <c:v>333.3459182772034</c:v>
                </c:pt>
                <c:pt idx="3">
                  <c:v>336.65367737291535</c:v>
                </c:pt>
                <c:pt idx="4">
                  <c:v>360.35189510809045</c:v>
                </c:pt>
                <c:pt idx="5">
                  <c:v>351.97764003735097</c:v>
                </c:pt>
                <c:pt idx="6">
                  <c:v>341.4634851636626</c:v>
                </c:pt>
                <c:pt idx="7">
                  <c:v>363.91722099769726</c:v>
                </c:pt>
                <c:pt idx="8">
                  <c:v>403.38450187938895</c:v>
                </c:pt>
                <c:pt idx="9">
                  <c:v>430.55881295774071</c:v>
                </c:pt>
                <c:pt idx="10">
                  <c:v>443.62385171072566</c:v>
                </c:pt>
                <c:pt idx="11">
                  <c:v>482.20470391842082</c:v>
                </c:pt>
                <c:pt idx="12">
                  <c:v>503.56414127325974</c:v>
                </c:pt>
                <c:pt idx="13">
                  <c:v>485.59261823579766</c:v>
                </c:pt>
                <c:pt idx="14">
                  <c:v>563.99066070057108</c:v>
                </c:pt>
                <c:pt idx="15">
                  <c:v>559.1579940682534</c:v>
                </c:pt>
              </c:numCache>
            </c:numRef>
          </c:val>
          <c:extLst>
            <c:ext xmlns:c16="http://schemas.microsoft.com/office/drawing/2014/chart" uri="{C3380CC4-5D6E-409C-BE32-E72D297353CC}">
              <c16:uniqueId val="{00000003-0A70-4D9A-891A-8469D7EBBA96}"/>
            </c:ext>
          </c:extLst>
        </c:ser>
        <c:ser>
          <c:idx val="3"/>
          <c:order val="4"/>
          <c:tx>
            <c:strRef>
              <c:f>Sheet1!$F$1</c:f>
              <c:strCache>
                <c:ptCount val="1"/>
                <c:pt idx="0">
                  <c:v>Blow</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Sheet1!$F$2:$F$17</c:f>
              <c:numCache>
                <c:formatCode>0.00</c:formatCode>
                <c:ptCount val="16"/>
                <c:pt idx="0">
                  <c:v>203.33999826469881</c:v>
                </c:pt>
                <c:pt idx="1">
                  <c:v>252.32723767805487</c:v>
                </c:pt>
                <c:pt idx="2">
                  <c:v>248.34566927118232</c:v>
                </c:pt>
                <c:pt idx="3">
                  <c:v>266.98946766720707</c:v>
                </c:pt>
                <c:pt idx="4">
                  <c:v>265.12313108100113</c:v>
                </c:pt>
                <c:pt idx="5">
                  <c:v>300.38792099093735</c:v>
                </c:pt>
                <c:pt idx="6">
                  <c:v>263.753638800754</c:v>
                </c:pt>
                <c:pt idx="7">
                  <c:v>304.4356433986967</c:v>
                </c:pt>
                <c:pt idx="8">
                  <c:v>315.77683206965884</c:v>
                </c:pt>
                <c:pt idx="9">
                  <c:v>328.87430874236077</c:v>
                </c:pt>
                <c:pt idx="10">
                  <c:v>332.72342315664747</c:v>
                </c:pt>
                <c:pt idx="11">
                  <c:v>371.8914896772821</c:v>
                </c:pt>
                <c:pt idx="12">
                  <c:v>408.12054723267278</c:v>
                </c:pt>
                <c:pt idx="13">
                  <c:v>426.11248854024666</c:v>
                </c:pt>
                <c:pt idx="14">
                  <c:v>455.82180792619766</c:v>
                </c:pt>
                <c:pt idx="15">
                  <c:v>511.86541366038682</c:v>
                </c:pt>
              </c:numCache>
            </c:numRef>
          </c:val>
          <c:extLst>
            <c:ext xmlns:c16="http://schemas.microsoft.com/office/drawing/2014/chart" uri="{C3380CC4-5D6E-409C-BE32-E72D297353CC}">
              <c16:uniqueId val="{00000003-8BD5-42DB-972E-B390A90D1C90}"/>
            </c:ext>
          </c:extLst>
        </c:ser>
        <c:ser>
          <c:idx val="2"/>
          <c:order val="5"/>
          <c:tx>
            <c:strRef>
              <c:f>Sheet1!$G$1</c:f>
              <c:strCache>
                <c:ptCount val="1"/>
                <c:pt idx="0">
                  <c:v>Extrusion</c:v>
                </c:pt>
              </c:strCache>
            </c:strRef>
          </c:tx>
          <c:spPr>
            <a:solidFill>
              <a:schemeClr val="accent2">
                <a:lumMod val="5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Sheet1!$G$2:$G$17</c:f>
              <c:numCache>
                <c:formatCode>0.00</c:formatCode>
                <c:ptCount val="16"/>
                <c:pt idx="0">
                  <c:v>325.0989728866017</c:v>
                </c:pt>
                <c:pt idx="1">
                  <c:v>367.02294751957396</c:v>
                </c:pt>
                <c:pt idx="2">
                  <c:v>362.64327820275844</c:v>
                </c:pt>
                <c:pt idx="3">
                  <c:v>358.87569549799446</c:v>
                </c:pt>
                <c:pt idx="4">
                  <c:v>391.37855129570556</c:v>
                </c:pt>
                <c:pt idx="5">
                  <c:v>410.58072597862139</c:v>
                </c:pt>
                <c:pt idx="6">
                  <c:v>371.10265729991676</c:v>
                </c:pt>
                <c:pt idx="7">
                  <c:v>412.98853784028921</c:v>
                </c:pt>
                <c:pt idx="8">
                  <c:v>438.6002454437309</c:v>
                </c:pt>
                <c:pt idx="9">
                  <c:v>470.00250321608644</c:v>
                </c:pt>
                <c:pt idx="10">
                  <c:v>512.58821809462961</c:v>
                </c:pt>
                <c:pt idx="11">
                  <c:v>546.96998099090683</c:v>
                </c:pt>
                <c:pt idx="12">
                  <c:v>583.2186097762808</c:v>
                </c:pt>
                <c:pt idx="13">
                  <c:v>609.12706790189509</c:v>
                </c:pt>
                <c:pt idx="14">
                  <c:v>638.27895839774089</c:v>
                </c:pt>
                <c:pt idx="15">
                  <c:v>674.01176698680092</c:v>
                </c:pt>
              </c:numCache>
            </c:numRef>
          </c:val>
          <c:extLst>
            <c:ext xmlns:c16="http://schemas.microsoft.com/office/drawing/2014/chart" uri="{C3380CC4-5D6E-409C-BE32-E72D297353CC}">
              <c16:uniqueId val="{00000004-8BD5-42DB-972E-B390A90D1C90}"/>
            </c:ext>
          </c:extLst>
        </c:ser>
        <c:ser>
          <c:idx val="1"/>
          <c:order val="6"/>
          <c:tx>
            <c:strRef>
              <c:f>Sheet1!$H$1</c:f>
              <c:strCache>
                <c:ptCount val="1"/>
                <c:pt idx="0">
                  <c:v>Thermoforming</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Sheet1!$H$2:$H$17</c:f>
              <c:numCache>
                <c:formatCode>General</c:formatCode>
                <c:ptCount val="16"/>
              </c:numCache>
            </c:numRef>
          </c:val>
          <c:extLst>
            <c:ext xmlns:c16="http://schemas.microsoft.com/office/drawing/2014/chart" uri="{C3380CC4-5D6E-409C-BE32-E72D297353CC}">
              <c16:uniqueId val="{00000005-8BD5-42DB-972E-B390A90D1C90}"/>
            </c:ext>
          </c:extLst>
        </c:ser>
        <c:dLbls>
          <c:showLegendKey val="0"/>
          <c:showVal val="0"/>
          <c:showCatName val="0"/>
          <c:showSerName val="0"/>
          <c:showPercent val="0"/>
          <c:showBubbleSize val="0"/>
        </c:dLbls>
        <c:gapWidth val="150"/>
        <c:overlap val="100"/>
        <c:axId val="1594474496"/>
        <c:axId val="1703745200"/>
        <c:extLst>
          <c:ext xmlns:c15="http://schemas.microsoft.com/office/drawing/2012/chart" uri="{02D57815-91ED-43cb-92C2-25804820EDAC}">
            <c15:filteredBarSeries>
              <c15:ser>
                <c:idx val="6"/>
                <c:order val="0"/>
                <c:tx>
                  <c:strRef>
                    <c:extLst>
                      <c:ext uri="{02D57815-91ED-43cb-92C2-25804820EDAC}">
                        <c15:formulaRef>
                          <c15:sqref>Sheet1!$B$1</c15:sqref>
                        </c15:formulaRef>
                      </c:ext>
                    </c:extLst>
                    <c:strCache>
                      <c:ptCount val="1"/>
                      <c:pt idx="0">
                        <c:v>Others</c:v>
                      </c:pt>
                    </c:strCache>
                  </c:strRef>
                </c:tx>
                <c:spPr>
                  <a:solidFill>
                    <a:schemeClr val="accent1">
                      <a:lumMod val="60000"/>
                    </a:schemeClr>
                  </a:solidFill>
                  <a:ln>
                    <a:noFill/>
                  </a:ln>
                  <a:effectLst/>
                </c:spPr>
                <c:invertIfNegative val="0"/>
                <c:cat>
                  <c:strRef>
                    <c:extLst>
                      <c:ext uri="{02D57815-91ED-43cb-92C2-25804820EDAC}">
                        <c15:formulaRef>
                          <c15:sqref>Sheet1!$A$2:$A$17</c15:sqref>
                        </c15:formulaRef>
                      </c:ext>
                    </c:extLst>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extLst>
                      <c:ext uri="{02D57815-91ED-43cb-92C2-25804820EDAC}">
                        <c15:formulaRef>
                          <c15:sqref>Sheet1!$B$2:$B$17</c15:sqref>
                        </c15:formulaRef>
                      </c:ext>
                    </c:extLst>
                    <c:numCache>
                      <c:formatCode>0.00</c:formatCode>
                      <c:ptCount val="16"/>
                      <c:pt idx="0">
                        <c:v>1000.6054272700378</c:v>
                      </c:pt>
                      <c:pt idx="1">
                        <c:v>994.52254054785999</c:v>
                      </c:pt>
                      <c:pt idx="2">
                        <c:v>972.29994633769684</c:v>
                      </c:pt>
                      <c:pt idx="3">
                        <c:v>993.75258480284401</c:v>
                      </c:pt>
                      <c:pt idx="4">
                        <c:v>1055.8119314098303</c:v>
                      </c:pt>
                      <c:pt idx="5">
                        <c:v>1093.2003711921807</c:v>
                      </c:pt>
                      <c:pt idx="6">
                        <c:v>950.48446862966284</c:v>
                      </c:pt>
                      <c:pt idx="7">
                        <c:v>1070.6721881673634</c:v>
                      </c:pt>
                      <c:pt idx="8">
                        <c:v>1133.0185262232885</c:v>
                      </c:pt>
                      <c:pt idx="9">
                        <c:v>1234.249867840419</c:v>
                      </c:pt>
                      <c:pt idx="10">
                        <c:v>1319.9767250637919</c:v>
                      </c:pt>
                      <c:pt idx="11">
                        <c:v>1279.2697234820644</c:v>
                      </c:pt>
                      <c:pt idx="12">
                        <c:v>1292.8648981635711</c:v>
                      </c:pt>
                      <c:pt idx="13">
                        <c:v>1373.6056817529111</c:v>
                      </c:pt>
                      <c:pt idx="14">
                        <c:v>1349.192595688271</c:v>
                      </c:pt>
                      <c:pt idx="15">
                        <c:v>1216.0424714391302</c:v>
                      </c:pt>
                    </c:numCache>
                  </c:numRef>
                </c:val>
                <c:extLst>
                  <c:ext xmlns:c16="http://schemas.microsoft.com/office/drawing/2014/chart" uri="{C3380CC4-5D6E-409C-BE32-E72D297353CC}">
                    <c16:uniqueId val="{00000000-8BD5-42DB-972E-B390A90D1C90}"/>
                  </c:ext>
                </c:extLst>
              </c15:ser>
            </c15:filteredBarSeries>
          </c:ext>
        </c:extLst>
      </c:barChart>
      <c:catAx>
        <c:axId val="1594474496"/>
        <c:scaling>
          <c:orientation val="minMax"/>
        </c:scaling>
        <c:delete val="1"/>
        <c:axPos val="b"/>
        <c:numFmt formatCode="General" sourceLinked="1"/>
        <c:majorTickMark val="out"/>
        <c:minorTickMark val="none"/>
        <c:tickLblPos val="nextTo"/>
        <c:crossAx val="1703745200"/>
        <c:crosses val="autoZero"/>
        <c:auto val="1"/>
        <c:lblAlgn val="ctr"/>
        <c:lblOffset val="100"/>
        <c:noMultiLvlLbl val="0"/>
      </c:catAx>
      <c:valAx>
        <c:axId val="1703745200"/>
        <c:scaling>
          <c:orientation val="minMax"/>
        </c:scaling>
        <c:delete val="1"/>
        <c:axPos val="l"/>
        <c:numFmt formatCode="0.00" sourceLinked="1"/>
        <c:majorTickMark val="out"/>
        <c:minorTickMark val="none"/>
        <c:tickLblPos val="nextTo"/>
        <c:crossAx val="159447449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80376737771"/>
          <c:y val="0"/>
          <c:w val="0.76583541619183637"/>
          <c:h val="0.48867287840183093"/>
        </c:manualLayout>
      </c:layout>
      <c:barChart>
        <c:barDir val="col"/>
        <c:grouping val="stacked"/>
        <c:varyColors val="0"/>
        <c:ser>
          <c:idx val="0"/>
          <c:order val="0"/>
          <c:tx>
            <c:strRef>
              <c:f>Sheet1!$E$1</c:f>
              <c:strCache>
                <c:ptCount val="1"/>
                <c:pt idx="0">
                  <c:v>Others</c:v>
                </c:pt>
              </c:strCache>
            </c:strRef>
          </c:tx>
          <c:spPr>
            <a:solidFill>
              <a:schemeClr val="accent2">
                <a:lumMod val="60000"/>
                <a:lumOff val="4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942.05733367138316</c:v>
                </c:pt>
                <c:pt idx="1">
                  <c:v>1002.3583149230718</c:v>
                </c:pt>
                <c:pt idx="2">
                  <c:v>1019.6770456174722</c:v>
                </c:pt>
                <c:pt idx="3">
                  <c:v>1040.4339207885173</c:v>
                </c:pt>
                <c:pt idx="4">
                  <c:v>1097.4926427616076</c:v>
                </c:pt>
                <c:pt idx="5">
                  <c:v>1133.699421282221</c:v>
                </c:pt>
                <c:pt idx="6">
                  <c:v>1057.2333312425524</c:v>
                </c:pt>
                <c:pt idx="7">
                  <c:v>1126.4027073285295</c:v>
                </c:pt>
                <c:pt idx="8">
                  <c:v>1200.8592401023297</c:v>
                </c:pt>
                <c:pt idx="9">
                  <c:v>1252.4080380475784</c:v>
                </c:pt>
                <c:pt idx="10">
                  <c:v>1318.3461598030824</c:v>
                </c:pt>
                <c:pt idx="11">
                  <c:v>1367.4626295077994</c:v>
                </c:pt>
                <c:pt idx="12">
                  <c:v>1439.1769073952689</c:v>
                </c:pt>
                <c:pt idx="13">
                  <c:v>1494.1636128868508</c:v>
                </c:pt>
                <c:pt idx="14">
                  <c:v>1569.8772223394062</c:v>
                </c:pt>
                <c:pt idx="15">
                  <c:v>1632.4469696029444</c:v>
                </c:pt>
              </c:numCache>
            </c:numRef>
          </c:val>
          <c:extLst>
            <c:ext xmlns:c16="http://schemas.microsoft.com/office/drawing/2014/chart" uri="{C3380CC4-5D6E-409C-BE32-E72D297353CC}">
              <c16:uniqueId val="{00000000-8D19-4641-A8E7-1346B23816E3}"/>
            </c:ext>
          </c:extLst>
        </c:ser>
        <c:ser>
          <c:idx val="6"/>
          <c:order val="1"/>
          <c:tx>
            <c:strRef>
              <c:f>Sheet1!$D$1</c:f>
              <c:strCache>
                <c:ptCount val="1"/>
                <c:pt idx="0">
                  <c:v>Telangana</c:v>
                </c:pt>
              </c:strCache>
            </c:strRef>
          </c:tx>
          <c:spPr>
            <a:solidFill>
              <a:schemeClr val="accent1">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451.04107093169898</c:v>
                </c:pt>
                <c:pt idx="1">
                  <c:v>496.10092651565822</c:v>
                </c:pt>
                <c:pt idx="2">
                  <c:v>494.16462539999316</c:v>
                </c:pt>
                <c:pt idx="3">
                  <c:v>517.5126790015687</c:v>
                </c:pt>
                <c:pt idx="4">
                  <c:v>529.05417350485095</c:v>
                </c:pt>
                <c:pt idx="5">
                  <c:v>569.52999075444222</c:v>
                </c:pt>
                <c:pt idx="6">
                  <c:v>519.40168917156291</c:v>
                </c:pt>
                <c:pt idx="7">
                  <c:v>584.01193469914438</c:v>
                </c:pt>
                <c:pt idx="8">
                  <c:v>599.55685627221987</c:v>
                </c:pt>
                <c:pt idx="9">
                  <c:v>654.5313126274491</c:v>
                </c:pt>
                <c:pt idx="10">
                  <c:v>682.44441689034306</c:v>
                </c:pt>
                <c:pt idx="11">
                  <c:v>723.36111897042827</c:v>
                </c:pt>
                <c:pt idx="12">
                  <c:v>760.1568407364249</c:v>
                </c:pt>
                <c:pt idx="13">
                  <c:v>812.63432341177452</c:v>
                </c:pt>
                <c:pt idx="14">
                  <c:v>846.34399012306278</c:v>
                </c:pt>
                <c:pt idx="15">
                  <c:v>889.12546320049591</c:v>
                </c:pt>
              </c:numCache>
            </c:numRef>
          </c:val>
          <c:extLst>
            <c:ext xmlns:c16="http://schemas.microsoft.com/office/drawing/2014/chart" uri="{C3380CC4-5D6E-409C-BE32-E72D297353CC}">
              <c16:uniqueId val="{00000001-8D19-4641-A8E7-1346B23816E3}"/>
            </c:ext>
          </c:extLst>
        </c:ser>
        <c:ser>
          <c:idx val="5"/>
          <c:order val="2"/>
          <c:tx>
            <c:strRef>
              <c:f>Sheet1!$C$1</c:f>
              <c:strCache>
                <c:ptCount val="1"/>
                <c:pt idx="0">
                  <c:v>Tamil Nadu</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617.77267088726501</c:v>
                </c:pt>
                <c:pt idx="1">
                  <c:v>696.30217533633606</c:v>
                </c:pt>
                <c:pt idx="2">
                  <c:v>676.96176640764747</c:v>
                </c:pt>
                <c:pt idx="3">
                  <c:v>719.27540914530596</c:v>
                </c:pt>
                <c:pt idx="4">
                  <c:v>725.84068043638399</c:v>
                </c:pt>
                <c:pt idx="5">
                  <c:v>781.24647387029768</c:v>
                </c:pt>
                <c:pt idx="6">
                  <c:v>716.96087602249827</c:v>
                </c:pt>
                <c:pt idx="7">
                  <c:v>781.06540677062503</c:v>
                </c:pt>
                <c:pt idx="8">
                  <c:v>825.62198776702417</c:v>
                </c:pt>
                <c:pt idx="9">
                  <c:v>863.26234873549959</c:v>
                </c:pt>
                <c:pt idx="10">
                  <c:v>921.35204428757743</c:v>
                </c:pt>
                <c:pt idx="11">
                  <c:v>970.95026875372935</c:v>
                </c:pt>
                <c:pt idx="12">
                  <c:v>1018.6233442636657</c:v>
                </c:pt>
                <c:pt idx="13">
                  <c:v>1080.2895240036842</c:v>
                </c:pt>
                <c:pt idx="14">
                  <c:v>1136.3024730106063</c:v>
                </c:pt>
                <c:pt idx="15">
                  <c:v>1194.7721998997556</c:v>
                </c:pt>
              </c:numCache>
            </c:numRef>
          </c:val>
          <c:extLst>
            <c:ext xmlns:c16="http://schemas.microsoft.com/office/drawing/2014/chart" uri="{C3380CC4-5D6E-409C-BE32-E72D297353CC}">
              <c16:uniqueId val="{00000002-8D19-4641-A8E7-1346B23816E3}"/>
            </c:ext>
          </c:extLst>
        </c:ser>
        <c:ser>
          <c:idx val="9"/>
          <c:order val="3"/>
          <c:tx>
            <c:strRef>
              <c:f>Sheet1!$B$1</c:f>
              <c:strCache>
                <c:ptCount val="1"/>
                <c:pt idx="0">
                  <c:v>Andra Pradesh</c:v>
                </c:pt>
              </c:strCache>
            </c:strRef>
          </c:tx>
          <c:spPr>
            <a:solidFill>
              <a:schemeClr val="accent4">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793.36256448815936</c:v>
                </c:pt>
                <c:pt idx="1">
                  <c:v>868.8431596380949</c:v>
                </c:pt>
                <c:pt idx="2">
                  <c:v>870.20572354715591</c:v>
                </c:pt>
                <c:pt idx="3">
                  <c:v>907.5827214796077</c:v>
                </c:pt>
                <c:pt idx="4">
                  <c:v>944.96986099987589</c:v>
                </c:pt>
                <c:pt idx="5">
                  <c:v>996.85949963868165</c:v>
                </c:pt>
                <c:pt idx="6">
                  <c:v>923.36219388047914</c:v>
                </c:pt>
                <c:pt idx="7">
                  <c:v>1006.3905344266964</c:v>
                </c:pt>
                <c:pt idx="8">
                  <c:v>1064.2950192986409</c:v>
                </c:pt>
                <c:pt idx="9">
                  <c:v>1126.4767428228574</c:v>
                </c:pt>
                <c:pt idx="10">
                  <c:v>1180.3769232726654</c:v>
                </c:pt>
                <c:pt idx="11">
                  <c:v>1253.3648909318922</c:v>
                </c:pt>
                <c:pt idx="12">
                  <c:v>1321.6863058133615</c:v>
                </c:pt>
                <c:pt idx="13">
                  <c:v>1395.7778416222952</c:v>
                </c:pt>
                <c:pt idx="14">
                  <c:v>1468.8134067208514</c:v>
                </c:pt>
                <c:pt idx="15">
                  <c:v>1541.6415482577497</c:v>
                </c:pt>
              </c:numCache>
            </c:numRef>
          </c:val>
          <c:extLst>
            <c:ext xmlns:c16="http://schemas.microsoft.com/office/drawing/2014/chart" uri="{C3380CC4-5D6E-409C-BE32-E72D297353CC}">
              <c16:uniqueId val="{00000003-8D19-4641-A8E7-1346B23816E3}"/>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1"/>
        <c:axPos val="b"/>
        <c:numFmt formatCode="General" sourceLinked="1"/>
        <c:majorTickMark val="out"/>
        <c:minorTickMark val="none"/>
        <c:tickLblPos val="nextTo"/>
        <c:crossAx val="1703745200"/>
        <c:crosses val="autoZero"/>
        <c:auto val="1"/>
        <c:lblAlgn val="ctr"/>
        <c:lblOffset val="100"/>
        <c:noMultiLvlLbl val="0"/>
      </c:catAx>
      <c:valAx>
        <c:axId val="1703745200"/>
        <c:scaling>
          <c:orientation val="minMax"/>
        </c:scaling>
        <c:delete val="1"/>
        <c:axPos val="l"/>
        <c:numFmt formatCode="0.00" sourceLinked="1"/>
        <c:majorTickMark val="out"/>
        <c:minorTickMark val="none"/>
        <c:tickLblPos val="nextTo"/>
        <c:crossAx val="159447449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994875383047395E-2"/>
          <c:y val="0.16796002821514097"/>
          <c:w val="0.97600512461695255"/>
          <c:h val="0.53671379171257028"/>
        </c:manualLayout>
      </c:layout>
      <c:lineChart>
        <c:grouping val="standard"/>
        <c:varyColors val="0"/>
        <c:ser>
          <c:idx val="0"/>
          <c:order val="0"/>
          <c:tx>
            <c:strRef>
              <c:f>Sheet1!$B$1</c:f>
              <c:strCache>
                <c:ptCount val="1"/>
                <c:pt idx="0">
                  <c:v>Total Demand </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dLbls>
            <c:dLbl>
              <c:idx val="2"/>
              <c:layout>
                <c:manualLayout>
                  <c:x val="-3.7886306726338949E-2"/>
                  <c:y val="-0.12019433406798478"/>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57E-4673-85DC-8279EFC2C9CE}"/>
                </c:ext>
              </c:extLst>
            </c:dLbl>
            <c:dLbl>
              <c:idx val="9"/>
              <c:layout>
                <c:manualLayout>
                  <c:x val="-3.9698301165687691E-3"/>
                  <c:y val="-4.664339376779660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57E-4673-85DC-8279EFC2C9CE}"/>
                </c:ext>
              </c:extLst>
            </c:dLbl>
            <c:spPr>
              <a:noFill/>
              <a:ln>
                <a:noFill/>
              </a:ln>
              <a:effectLst/>
            </c:spPr>
            <c:txPr>
              <a:bodyPr rot="0" spcFirstLastPara="1" vertOverflow="ellipsis" vert="horz" wrap="square" anchor="ctr" anchorCtr="1"/>
              <a:lstStyle/>
              <a:p>
                <a:pPr>
                  <a:defRPr sz="1200" b="0" i="0" u="none" strike="noStrike" kern="1200" baseline="0">
                    <a:solidFill>
                      <a:schemeClr val="accent6">
                        <a:lumMod val="7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2021E</c:v>
                </c:pt>
                <c:pt idx="1">
                  <c:v>2022F</c:v>
                </c:pt>
                <c:pt idx="2">
                  <c:v>2023F</c:v>
                </c:pt>
                <c:pt idx="3">
                  <c:v>2024F</c:v>
                </c:pt>
              </c:strCache>
            </c:strRef>
          </c:cat>
          <c:val>
            <c:numRef>
              <c:f>Sheet1!$B$2:$B$11</c:f>
              <c:numCache>
                <c:formatCode>0</c:formatCode>
                <c:ptCount val="10"/>
                <c:pt idx="0">
                  <c:v>3498</c:v>
                </c:pt>
                <c:pt idx="1">
                  <c:v>3868</c:v>
                </c:pt>
                <c:pt idx="2">
                  <c:v>4526</c:v>
                </c:pt>
                <c:pt idx="3">
                  <c:v>4638</c:v>
                </c:pt>
                <c:pt idx="9">
                  <c:v>5008</c:v>
                </c:pt>
              </c:numCache>
            </c:numRef>
          </c:val>
          <c:smooth val="0"/>
          <c:extLst>
            <c:ext xmlns:c16="http://schemas.microsoft.com/office/drawing/2014/chart" uri="{C3380CC4-5D6E-409C-BE32-E72D297353CC}">
              <c16:uniqueId val="{00000002-657E-4673-85DC-8279EFC2C9CE}"/>
            </c:ext>
          </c:extLst>
        </c:ser>
        <c:ser>
          <c:idx val="1"/>
          <c:order val="1"/>
          <c:tx>
            <c:strRef>
              <c:f>Sheet1!$C$1</c:f>
              <c:strCache>
                <c:ptCount val="1"/>
                <c:pt idx="0">
                  <c:v>Demand Supply Gap</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dLbls>
            <c:dLbl>
              <c:idx val="2"/>
              <c:layout>
                <c:manualLayout>
                  <c:x val="-3.7886306726338949E-2"/>
                  <c:y val="0.12019433406798467"/>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57E-4673-85DC-8279EFC2C9CE}"/>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2021E</c:v>
                </c:pt>
                <c:pt idx="1">
                  <c:v>2022F</c:v>
                </c:pt>
                <c:pt idx="2">
                  <c:v>2023F</c:v>
                </c:pt>
                <c:pt idx="3">
                  <c:v>2024F</c:v>
                </c:pt>
              </c:strCache>
            </c:strRef>
          </c:cat>
          <c:val>
            <c:numRef>
              <c:f>Sheet1!$C$2:$C$11</c:f>
              <c:numCache>
                <c:formatCode>General</c:formatCode>
                <c:ptCount val="10"/>
                <c:pt idx="0">
                  <c:v>1270</c:v>
                </c:pt>
                <c:pt idx="1">
                  <c:v>1245</c:v>
                </c:pt>
                <c:pt idx="2">
                  <c:v>1155</c:v>
                </c:pt>
                <c:pt idx="3">
                  <c:v>815</c:v>
                </c:pt>
                <c:pt idx="9">
                  <c:v>1330</c:v>
                </c:pt>
              </c:numCache>
            </c:numRef>
          </c:val>
          <c:smooth val="0"/>
          <c:extLst>
            <c:ext xmlns:c16="http://schemas.microsoft.com/office/drawing/2014/chart" uri="{C3380CC4-5D6E-409C-BE32-E72D297353CC}">
              <c16:uniqueId val="{00000004-657E-4673-85DC-8279EFC2C9CE}"/>
            </c:ext>
          </c:extLst>
        </c:ser>
        <c:dLbls>
          <c:dLblPos val="t"/>
          <c:showLegendKey val="0"/>
          <c:showVal val="1"/>
          <c:showCatName val="0"/>
          <c:showSerName val="0"/>
          <c:showPercent val="0"/>
          <c:showBubbleSize val="0"/>
        </c:dLbls>
        <c:marker val="1"/>
        <c:smooth val="0"/>
        <c:axId val="540857216"/>
        <c:axId val="540860168"/>
      </c:lineChart>
      <c:catAx>
        <c:axId val="54085721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40860168"/>
        <c:crosses val="autoZero"/>
        <c:auto val="1"/>
        <c:lblAlgn val="ctr"/>
        <c:lblOffset val="100"/>
        <c:noMultiLvlLbl val="0"/>
      </c:catAx>
      <c:valAx>
        <c:axId val="540860168"/>
        <c:scaling>
          <c:orientation val="minMax"/>
          <c:max val="5500"/>
          <c:min val="500"/>
        </c:scaling>
        <c:delete val="1"/>
        <c:axPos val="l"/>
        <c:numFmt formatCode="0" sourceLinked="1"/>
        <c:majorTickMark val="out"/>
        <c:minorTickMark val="none"/>
        <c:tickLblPos val="nextTo"/>
        <c:crossAx val="5408572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80376737771"/>
          <c:y val="0"/>
          <c:w val="0.76583541619183637"/>
          <c:h val="0.47216828434648295"/>
        </c:manualLayout>
      </c:layout>
      <c:barChart>
        <c:barDir val="col"/>
        <c:grouping val="stacked"/>
        <c:varyColors val="0"/>
        <c:ser>
          <c:idx val="4"/>
          <c:order val="1"/>
          <c:tx>
            <c:strRef>
              <c:f>Sheet1!$B$1</c:f>
              <c:strCache>
                <c:ptCount val="1"/>
                <c:pt idx="0">
                  <c:v>Others</c:v>
                </c:pt>
              </c:strCache>
            </c:strRef>
          </c:tx>
          <c:spPr>
            <a:solidFill>
              <a:schemeClr val="accent5"/>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1000.6054272700378</c:v>
                </c:pt>
                <c:pt idx="1">
                  <c:v>994.52254054785999</c:v>
                </c:pt>
                <c:pt idx="2">
                  <c:v>972.29994633769684</c:v>
                </c:pt>
                <c:pt idx="3">
                  <c:v>993.75258480284401</c:v>
                </c:pt>
                <c:pt idx="4">
                  <c:v>1055.8119314098303</c:v>
                </c:pt>
                <c:pt idx="5">
                  <c:v>1093.2003711921807</c:v>
                </c:pt>
                <c:pt idx="6">
                  <c:v>950.48446862966284</c:v>
                </c:pt>
                <c:pt idx="7">
                  <c:v>1070.6721881673634</c:v>
                </c:pt>
                <c:pt idx="8">
                  <c:v>1133.0185262232885</c:v>
                </c:pt>
                <c:pt idx="9">
                  <c:v>1234.249867840419</c:v>
                </c:pt>
                <c:pt idx="10">
                  <c:v>1319.9767250637919</c:v>
                </c:pt>
                <c:pt idx="11">
                  <c:v>1279.2697234820644</c:v>
                </c:pt>
                <c:pt idx="12">
                  <c:v>1292.8648981635711</c:v>
                </c:pt>
                <c:pt idx="13">
                  <c:v>1373.6056817529111</c:v>
                </c:pt>
                <c:pt idx="14">
                  <c:v>1349.192595688271</c:v>
                </c:pt>
                <c:pt idx="15">
                  <c:v>1216.0424714391302</c:v>
                </c:pt>
              </c:numCache>
            </c:numRef>
          </c:val>
          <c:extLst>
            <c:ext xmlns:c16="http://schemas.microsoft.com/office/drawing/2014/chart" uri="{C3380CC4-5D6E-409C-BE32-E72D297353CC}">
              <c16:uniqueId val="{00000002-8BD5-42DB-972E-B390A90D1C90}"/>
            </c:ext>
          </c:extLst>
        </c:ser>
        <c:ser>
          <c:idx val="5"/>
          <c:order val="3"/>
          <c:tx>
            <c:strRef>
              <c:f>Sheet1!$C$1</c:f>
              <c:strCache>
                <c:ptCount val="1"/>
                <c:pt idx="0">
                  <c:v>Packaging</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251.02847617559098</c:v>
                </c:pt>
                <c:pt idx="1">
                  <c:v>277.0215669839086</c:v>
                </c:pt>
                <c:pt idx="2">
                  <c:v>269.40057536866635</c:v>
                </c:pt>
                <c:pt idx="3">
                  <c:v>270.15973851538882</c:v>
                </c:pt>
                <c:pt idx="4">
                  <c:v>280.18771232212362</c:v>
                </c:pt>
                <c:pt idx="5">
                  <c:v>291.77681196416131</c:v>
                </c:pt>
                <c:pt idx="6">
                  <c:v>270.92261081769624</c:v>
                </c:pt>
                <c:pt idx="7">
                  <c:v>297.36857621081458</c:v>
                </c:pt>
                <c:pt idx="8">
                  <c:v>310.74482099764219</c:v>
                </c:pt>
                <c:pt idx="9">
                  <c:v>326.01740562940836</c:v>
                </c:pt>
                <c:pt idx="10">
                  <c:v>343.84933914795624</c:v>
                </c:pt>
                <c:pt idx="11">
                  <c:v>352.881139983472</c:v>
                </c:pt>
                <c:pt idx="12">
                  <c:v>377.655679018912</c:v>
                </c:pt>
                <c:pt idx="13">
                  <c:v>393.09630747398307</c:v>
                </c:pt>
                <c:pt idx="14">
                  <c:v>411.46169108528136</c:v>
                </c:pt>
                <c:pt idx="15">
                  <c:v>436.06034562729718</c:v>
                </c:pt>
              </c:numCache>
            </c:numRef>
          </c:val>
          <c:extLst>
            <c:ext xmlns:c16="http://schemas.microsoft.com/office/drawing/2014/chart" uri="{C3380CC4-5D6E-409C-BE32-E72D297353CC}">
              <c16:uniqueId val="{00000001-8BD5-42DB-972E-B390A90D1C90}"/>
            </c:ext>
          </c:extLst>
        </c:ser>
        <c:ser>
          <c:idx val="9"/>
          <c:order val="4"/>
          <c:tx>
            <c:strRef>
              <c:f>Sheet1!$D$1</c:f>
              <c:strCache>
                <c:ptCount val="1"/>
                <c:pt idx="0">
                  <c:v>Raffia</c:v>
                </c:pt>
              </c:strCache>
            </c:strRef>
          </c:tx>
          <c:spPr>
            <a:solidFill>
              <a:schemeClr val="accent4">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210.73829059236601</c:v>
                </c:pt>
                <c:pt idx="1">
                  <c:v>221.07083146195708</c:v>
                </c:pt>
                <c:pt idx="2">
                  <c:v>202.33660975080375</c:v>
                </c:pt>
                <c:pt idx="3">
                  <c:v>214.67122002711915</c:v>
                </c:pt>
                <c:pt idx="4">
                  <c:v>208.87542253837785</c:v>
                </c:pt>
                <c:pt idx="5">
                  <c:v>229.41619639536839</c:v>
                </c:pt>
                <c:pt idx="6">
                  <c:v>202.3274749043475</c:v>
                </c:pt>
                <c:pt idx="7">
                  <c:v>221.1126790839125</c:v>
                </c:pt>
                <c:pt idx="8">
                  <c:v>227.65211065082121</c:v>
                </c:pt>
                <c:pt idx="9">
                  <c:v>237.14291956487142</c:v>
                </c:pt>
                <c:pt idx="10">
                  <c:v>216.24555008498984</c:v>
                </c:pt>
                <c:pt idx="11">
                  <c:v>252.67097054528074</c:v>
                </c:pt>
                <c:pt idx="12">
                  <c:v>260.51311510526574</c:v>
                </c:pt>
                <c:pt idx="13">
                  <c:v>263.87361895579909</c:v>
                </c:pt>
                <c:pt idx="14">
                  <c:v>275.18655495367091</c:v>
                </c:pt>
                <c:pt idx="15">
                  <c:v>269.06453452353344</c:v>
                </c:pt>
              </c:numCache>
            </c:numRef>
          </c:val>
          <c:extLst>
            <c:ext xmlns:c16="http://schemas.microsoft.com/office/drawing/2014/chart" uri="{C3380CC4-5D6E-409C-BE32-E72D297353CC}">
              <c16:uniqueId val="{00000003-0A70-4D9A-891A-8469D7EBBA96}"/>
            </c:ext>
          </c:extLst>
        </c:ser>
        <c:ser>
          <c:idx val="3"/>
          <c:order val="5"/>
          <c:tx>
            <c:strRef>
              <c:f>Sheet1!$E$1</c:f>
              <c:strCache>
                <c:ptCount val="1"/>
                <c:pt idx="0">
                  <c:v>Geotextile</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289.73039704158282</c:v>
                </c:pt>
                <c:pt idx="1">
                  <c:v>325.24794662596014</c:v>
                </c:pt>
                <c:pt idx="2">
                  <c:v>333.3459182772034</c:v>
                </c:pt>
                <c:pt idx="3">
                  <c:v>336.65367737291535</c:v>
                </c:pt>
                <c:pt idx="4">
                  <c:v>360.35189510809045</c:v>
                </c:pt>
                <c:pt idx="5">
                  <c:v>351.97764003735097</c:v>
                </c:pt>
                <c:pt idx="6">
                  <c:v>341.4634851636626</c:v>
                </c:pt>
                <c:pt idx="7">
                  <c:v>363.91722099769726</c:v>
                </c:pt>
                <c:pt idx="8">
                  <c:v>403.38450187938895</c:v>
                </c:pt>
                <c:pt idx="9">
                  <c:v>430.55881295774071</c:v>
                </c:pt>
                <c:pt idx="10">
                  <c:v>443.62385171072566</c:v>
                </c:pt>
                <c:pt idx="11">
                  <c:v>482.20470391842082</c:v>
                </c:pt>
                <c:pt idx="12">
                  <c:v>503.56414127325974</c:v>
                </c:pt>
                <c:pt idx="13">
                  <c:v>485.59261823579766</c:v>
                </c:pt>
                <c:pt idx="14">
                  <c:v>563.99066070057108</c:v>
                </c:pt>
                <c:pt idx="15">
                  <c:v>559.1579940682534</c:v>
                </c:pt>
              </c:numCache>
            </c:numRef>
          </c:val>
          <c:extLst>
            <c:ext xmlns:c16="http://schemas.microsoft.com/office/drawing/2014/chart" uri="{C3380CC4-5D6E-409C-BE32-E72D297353CC}">
              <c16:uniqueId val="{00000003-8BD5-42DB-972E-B390A90D1C90}"/>
            </c:ext>
          </c:extLst>
        </c:ser>
        <c:ser>
          <c:idx val="2"/>
          <c:order val="6"/>
          <c:tx>
            <c:strRef>
              <c:f>Sheet1!$F$1</c:f>
              <c:strCache>
                <c:ptCount val="1"/>
                <c:pt idx="0">
                  <c:v>Automotive</c:v>
                </c:pt>
              </c:strCache>
            </c:strRef>
          </c:tx>
          <c:spPr>
            <a:solidFill>
              <a:schemeClr val="accent2">
                <a:lumMod val="5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Sheet1!$F$2:$F$17</c:f>
              <c:numCache>
                <c:formatCode>0.00</c:formatCode>
                <c:ptCount val="16"/>
                <c:pt idx="0">
                  <c:v>203.33999826469881</c:v>
                </c:pt>
                <c:pt idx="1">
                  <c:v>252.32723767805487</c:v>
                </c:pt>
                <c:pt idx="2">
                  <c:v>248.34566927118232</c:v>
                </c:pt>
                <c:pt idx="3">
                  <c:v>266.98946766720707</c:v>
                </c:pt>
                <c:pt idx="4">
                  <c:v>265.12313108100113</c:v>
                </c:pt>
                <c:pt idx="5">
                  <c:v>300.38792099093735</c:v>
                </c:pt>
                <c:pt idx="6">
                  <c:v>263.753638800754</c:v>
                </c:pt>
                <c:pt idx="7">
                  <c:v>304.4356433986967</c:v>
                </c:pt>
                <c:pt idx="8">
                  <c:v>315.77683206965884</c:v>
                </c:pt>
                <c:pt idx="9">
                  <c:v>328.87430874236077</c:v>
                </c:pt>
                <c:pt idx="10">
                  <c:v>332.72342315664747</c:v>
                </c:pt>
                <c:pt idx="11">
                  <c:v>371.8914896772821</c:v>
                </c:pt>
                <c:pt idx="12">
                  <c:v>408.12054723267278</c:v>
                </c:pt>
                <c:pt idx="13">
                  <c:v>426.11248854024666</c:v>
                </c:pt>
                <c:pt idx="14">
                  <c:v>455.82180792619766</c:v>
                </c:pt>
                <c:pt idx="15">
                  <c:v>511.86541366038682</c:v>
                </c:pt>
              </c:numCache>
            </c:numRef>
          </c:val>
          <c:extLst>
            <c:ext xmlns:c16="http://schemas.microsoft.com/office/drawing/2014/chart" uri="{C3380CC4-5D6E-409C-BE32-E72D297353CC}">
              <c16:uniqueId val="{00000004-8BD5-42DB-972E-B390A90D1C90}"/>
            </c:ext>
          </c:extLst>
        </c:ser>
        <c:ser>
          <c:idx val="1"/>
          <c:order val="7"/>
          <c:tx>
            <c:strRef>
              <c:f>Sheet1!$G$1</c:f>
              <c:strCache>
                <c:ptCount val="1"/>
                <c:pt idx="0">
                  <c:v>Consumer Goods</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Sheet1!$G$2:$G$17</c:f>
              <c:numCache>
                <c:formatCode>0.00</c:formatCode>
                <c:ptCount val="16"/>
                <c:pt idx="0">
                  <c:v>325.0989728866017</c:v>
                </c:pt>
                <c:pt idx="1">
                  <c:v>367.02294751957396</c:v>
                </c:pt>
                <c:pt idx="2">
                  <c:v>362.64327820275844</c:v>
                </c:pt>
                <c:pt idx="3">
                  <c:v>358.87569549799446</c:v>
                </c:pt>
                <c:pt idx="4">
                  <c:v>391.37855129570556</c:v>
                </c:pt>
                <c:pt idx="5">
                  <c:v>410.58072597862139</c:v>
                </c:pt>
                <c:pt idx="6">
                  <c:v>371.10265729991676</c:v>
                </c:pt>
                <c:pt idx="7">
                  <c:v>412.98853784028921</c:v>
                </c:pt>
                <c:pt idx="8">
                  <c:v>438.6002454437309</c:v>
                </c:pt>
                <c:pt idx="9">
                  <c:v>470.00250321608644</c:v>
                </c:pt>
                <c:pt idx="10">
                  <c:v>512.58821809462961</c:v>
                </c:pt>
                <c:pt idx="11">
                  <c:v>546.96998099090683</c:v>
                </c:pt>
                <c:pt idx="12">
                  <c:v>583.2186097762808</c:v>
                </c:pt>
                <c:pt idx="13">
                  <c:v>609.12706790189509</c:v>
                </c:pt>
                <c:pt idx="14">
                  <c:v>638.27895839774089</c:v>
                </c:pt>
                <c:pt idx="15">
                  <c:v>674.01176698680092</c:v>
                </c:pt>
              </c:numCache>
            </c:numRef>
          </c:val>
          <c:extLst>
            <c:ext xmlns:c16="http://schemas.microsoft.com/office/drawing/2014/chart" uri="{C3380CC4-5D6E-409C-BE32-E72D297353CC}">
              <c16:uniqueId val="{00000005-8BD5-42DB-972E-B390A90D1C90}"/>
            </c:ext>
          </c:extLst>
        </c:ser>
        <c:dLbls>
          <c:showLegendKey val="0"/>
          <c:showVal val="0"/>
          <c:showCatName val="0"/>
          <c:showSerName val="0"/>
          <c:showPercent val="0"/>
          <c:showBubbleSize val="0"/>
        </c:dLbls>
        <c:gapWidth val="150"/>
        <c:overlap val="100"/>
        <c:axId val="1594474496"/>
        <c:axId val="1703745200"/>
        <c:extLst>
          <c:ext xmlns:c15="http://schemas.microsoft.com/office/drawing/2012/chart" uri="{02D57815-91ED-43cb-92C2-25804820EDAC}">
            <c15:filteredBarSeries>
              <c15:ser>
                <c:idx val="6"/>
                <c:order val="0"/>
                <c:tx>
                  <c:strRef>
                    <c:extLst>
                      <c:ext uri="{02D57815-91ED-43cb-92C2-25804820EDAC}">
                        <c15:formulaRef>
                          <c15:sqref>Sheet1!#REF!</c15:sqref>
                        </c15:formulaRef>
                      </c:ext>
                    </c:extLst>
                    <c:strCache>
                      <c:ptCount val="1"/>
                      <c:pt idx="0">
                        <c:v>#REF!</c:v>
                      </c:pt>
                    </c:strCache>
                  </c:strRef>
                </c:tx>
                <c:spPr>
                  <a:solidFill>
                    <a:schemeClr val="accent1">
                      <a:lumMod val="60000"/>
                    </a:schemeClr>
                  </a:solidFill>
                  <a:ln>
                    <a:noFill/>
                  </a:ln>
                  <a:effectLst/>
                </c:spPr>
                <c:invertIfNegative val="0"/>
                <c:cat>
                  <c:strRef>
                    <c:extLst>
                      <c:ext uri="{02D57815-91ED-43cb-92C2-25804820EDAC}">
                        <c15:formulaRef>
                          <c15:sqref>Sheet1!$A$2:$A$17</c15:sqref>
                        </c15:formulaRef>
                      </c:ext>
                    </c:extLst>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extLst>
                      <c:ext uri="{02D57815-91ED-43cb-92C2-25804820EDAC}">
                        <c15:formulaRef>
                          <c15:sqref>Sheet1!#REF!</c15:sqref>
                        </c15:formulaRef>
                      </c:ext>
                    </c:extLst>
                    <c:numCache>
                      <c:formatCode>General</c:formatCode>
                      <c:ptCount val="1"/>
                      <c:pt idx="0">
                        <c:v>1</c:v>
                      </c:pt>
                    </c:numCache>
                  </c:numRef>
                </c:val>
                <c:extLst>
                  <c:ext xmlns:c16="http://schemas.microsoft.com/office/drawing/2014/chart" uri="{C3380CC4-5D6E-409C-BE32-E72D297353CC}">
                    <c16:uniqueId val="{00000000-8BD5-42DB-972E-B390A90D1C90}"/>
                  </c:ext>
                </c:extLst>
              </c15:ser>
            </c15:filteredBarSeries>
            <c15:filteredBarSeries>
              <c15:ser>
                <c:idx val="7"/>
                <c:order val="2"/>
                <c:tx>
                  <c:strRef>
                    <c:extLst xmlns:c15="http://schemas.microsoft.com/office/drawing/2012/chart">
                      <c:ext xmlns:c15="http://schemas.microsoft.com/office/drawing/2012/chart" uri="{02D57815-91ED-43cb-92C2-25804820EDAC}">
                        <c15:formulaRef>
                          <c15:sqref>Sheet1!#REF!</c15:sqref>
                        </c15:formulaRef>
                      </c:ext>
                    </c:extLst>
                    <c:strCache>
                      <c:ptCount val="1"/>
                      <c:pt idx="0">
                        <c:v>#REF!</c:v>
                      </c:pt>
                    </c:strCache>
                  </c:strRef>
                </c:tx>
                <c:spPr>
                  <a:solidFill>
                    <a:schemeClr val="accent2">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Sheet1!$A$2:$A$17</c15:sqref>
                        </c15:formulaRef>
                      </c:ext>
                    </c:extLst>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extLst xmlns:c15="http://schemas.microsoft.com/office/drawing/2012/chart">
                      <c:ext xmlns:c15="http://schemas.microsoft.com/office/drawing/2012/chart" uri="{02D57815-91ED-43cb-92C2-25804820EDAC}">
                        <c15:formulaRef>
                          <c15:sqref>Sheet1!#REF!</c15:sqref>
                        </c15:formulaRef>
                      </c:ext>
                    </c:extLst>
                    <c:numCache>
                      <c:formatCode>General</c:formatCode>
                      <c:ptCount val="1"/>
                      <c:pt idx="0">
                        <c:v>1</c:v>
                      </c:pt>
                    </c:numCache>
                  </c:numRef>
                </c:val>
                <c:extLst xmlns:c15="http://schemas.microsoft.com/office/drawing/2012/chart">
                  <c:ext xmlns:c16="http://schemas.microsoft.com/office/drawing/2014/chart" uri="{C3380CC4-5D6E-409C-BE32-E72D297353CC}">
                    <c16:uniqueId val="{00000001-0A70-4D9A-891A-8469D7EBBA96}"/>
                  </c:ext>
                </c:extLst>
              </c15:ser>
            </c15:filteredBarSeries>
          </c:ext>
        </c:extLst>
      </c:barChart>
      <c:catAx>
        <c:axId val="1594474496"/>
        <c:scaling>
          <c:orientation val="minMax"/>
        </c:scaling>
        <c:delete val="1"/>
        <c:axPos val="b"/>
        <c:numFmt formatCode="General" sourceLinked="1"/>
        <c:majorTickMark val="out"/>
        <c:minorTickMark val="none"/>
        <c:tickLblPos val="nextTo"/>
        <c:crossAx val="1703745200"/>
        <c:crosses val="autoZero"/>
        <c:auto val="1"/>
        <c:lblAlgn val="ctr"/>
        <c:lblOffset val="100"/>
        <c:noMultiLvlLbl val="0"/>
      </c:catAx>
      <c:valAx>
        <c:axId val="1703745200"/>
        <c:scaling>
          <c:orientation val="minMax"/>
        </c:scaling>
        <c:delete val="1"/>
        <c:axPos val="l"/>
        <c:numFmt formatCode="0.00" sourceLinked="1"/>
        <c:majorTickMark val="out"/>
        <c:minorTickMark val="none"/>
        <c:tickLblPos val="nextTo"/>
        <c:crossAx val="159447449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80376737771"/>
          <c:y val="0"/>
          <c:w val="0.76583541619183637"/>
          <c:h val="0.47216828434648295"/>
        </c:manualLayout>
      </c:layout>
      <c:barChart>
        <c:barDir val="col"/>
        <c:grouping val="stacked"/>
        <c:varyColors val="0"/>
        <c:ser>
          <c:idx val="4"/>
          <c:order val="1"/>
          <c:tx>
            <c:strRef>
              <c:f>Sheet1!$C$1</c:f>
              <c:strCache>
                <c:ptCount val="1"/>
                <c:pt idx="0">
                  <c:v>IM</c:v>
                </c:pt>
              </c:strCache>
            </c:strRef>
          </c:tx>
          <c:spPr>
            <a:solidFill>
              <a:schemeClr val="accent5"/>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251.02847617559098</c:v>
                </c:pt>
                <c:pt idx="1">
                  <c:v>277.0215669839086</c:v>
                </c:pt>
                <c:pt idx="2">
                  <c:v>269.40057536866635</c:v>
                </c:pt>
                <c:pt idx="3">
                  <c:v>270.15973851538882</c:v>
                </c:pt>
                <c:pt idx="4">
                  <c:v>280.18771232212362</c:v>
                </c:pt>
                <c:pt idx="5">
                  <c:v>291.77681196416131</c:v>
                </c:pt>
                <c:pt idx="6">
                  <c:v>270.92261081769624</c:v>
                </c:pt>
                <c:pt idx="7">
                  <c:v>297.36857621081458</c:v>
                </c:pt>
                <c:pt idx="8">
                  <c:v>310.74482099764219</c:v>
                </c:pt>
                <c:pt idx="9">
                  <c:v>326.01740562940836</c:v>
                </c:pt>
                <c:pt idx="10">
                  <c:v>343.84933914795624</c:v>
                </c:pt>
                <c:pt idx="11">
                  <c:v>352.881139983472</c:v>
                </c:pt>
                <c:pt idx="12">
                  <c:v>377.655679018912</c:v>
                </c:pt>
                <c:pt idx="13">
                  <c:v>393.09630747398307</c:v>
                </c:pt>
                <c:pt idx="14">
                  <c:v>411.46169108528136</c:v>
                </c:pt>
                <c:pt idx="15">
                  <c:v>436.06034562729718</c:v>
                </c:pt>
              </c:numCache>
            </c:numRef>
          </c:val>
          <c:extLst>
            <c:ext xmlns:c16="http://schemas.microsoft.com/office/drawing/2014/chart" uri="{C3380CC4-5D6E-409C-BE32-E72D297353CC}">
              <c16:uniqueId val="{00000002-8BD5-42DB-972E-B390A90D1C90}"/>
            </c:ext>
          </c:extLst>
        </c:ser>
        <c:ser>
          <c:idx val="5"/>
          <c:order val="2"/>
          <c:tx>
            <c:strRef>
              <c:f>Sheet1!$D$1</c:f>
              <c:strCache>
                <c:ptCount val="1"/>
                <c:pt idx="0">
                  <c:v>Raffia</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210.73829059236601</c:v>
                </c:pt>
                <c:pt idx="1">
                  <c:v>221.07083146195708</c:v>
                </c:pt>
                <c:pt idx="2">
                  <c:v>202.33660975080375</c:v>
                </c:pt>
                <c:pt idx="3">
                  <c:v>214.67122002711915</c:v>
                </c:pt>
                <c:pt idx="4">
                  <c:v>208.87542253837785</c:v>
                </c:pt>
                <c:pt idx="5">
                  <c:v>229.41619639536839</c:v>
                </c:pt>
                <c:pt idx="6">
                  <c:v>202.3274749043475</c:v>
                </c:pt>
                <c:pt idx="7">
                  <c:v>221.1126790839125</c:v>
                </c:pt>
                <c:pt idx="8">
                  <c:v>227.65211065082121</c:v>
                </c:pt>
                <c:pt idx="9">
                  <c:v>237.14291956487142</c:v>
                </c:pt>
                <c:pt idx="10">
                  <c:v>216.24555008498984</c:v>
                </c:pt>
                <c:pt idx="11">
                  <c:v>252.67097054528074</c:v>
                </c:pt>
                <c:pt idx="12">
                  <c:v>260.51311510526574</c:v>
                </c:pt>
                <c:pt idx="13">
                  <c:v>263.87361895579909</c:v>
                </c:pt>
                <c:pt idx="14">
                  <c:v>275.18655495367091</c:v>
                </c:pt>
                <c:pt idx="15">
                  <c:v>269.06453452353344</c:v>
                </c:pt>
              </c:numCache>
            </c:numRef>
          </c:val>
          <c:extLst>
            <c:ext xmlns:c16="http://schemas.microsoft.com/office/drawing/2014/chart" uri="{C3380CC4-5D6E-409C-BE32-E72D297353CC}">
              <c16:uniqueId val="{00000001-8BD5-42DB-972E-B390A90D1C90}"/>
            </c:ext>
          </c:extLst>
        </c:ser>
        <c:ser>
          <c:idx val="9"/>
          <c:order val="3"/>
          <c:tx>
            <c:strRef>
              <c:f>Sheet1!$E$1</c:f>
              <c:strCache>
                <c:ptCount val="1"/>
                <c:pt idx="0">
                  <c:v>BOPP</c:v>
                </c:pt>
              </c:strCache>
            </c:strRef>
          </c:tx>
          <c:spPr>
            <a:solidFill>
              <a:schemeClr val="accent4">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289.73039704158282</c:v>
                </c:pt>
                <c:pt idx="1">
                  <c:v>325.24794662596014</c:v>
                </c:pt>
                <c:pt idx="2">
                  <c:v>333.3459182772034</c:v>
                </c:pt>
                <c:pt idx="3">
                  <c:v>336.65367737291535</c:v>
                </c:pt>
                <c:pt idx="4">
                  <c:v>360.35189510809045</c:v>
                </c:pt>
                <c:pt idx="5">
                  <c:v>351.97764003735097</c:v>
                </c:pt>
                <c:pt idx="6">
                  <c:v>341.4634851636626</c:v>
                </c:pt>
                <c:pt idx="7">
                  <c:v>363.91722099769726</c:v>
                </c:pt>
                <c:pt idx="8">
                  <c:v>403.38450187938895</c:v>
                </c:pt>
                <c:pt idx="9">
                  <c:v>430.55881295774071</c:v>
                </c:pt>
                <c:pt idx="10">
                  <c:v>443.62385171072566</c:v>
                </c:pt>
                <c:pt idx="11">
                  <c:v>482.20470391842082</c:v>
                </c:pt>
                <c:pt idx="12">
                  <c:v>503.56414127325974</c:v>
                </c:pt>
                <c:pt idx="13">
                  <c:v>485.59261823579766</c:v>
                </c:pt>
                <c:pt idx="14">
                  <c:v>563.99066070057108</c:v>
                </c:pt>
                <c:pt idx="15">
                  <c:v>559.1579940682534</c:v>
                </c:pt>
              </c:numCache>
            </c:numRef>
          </c:val>
          <c:extLst>
            <c:ext xmlns:c16="http://schemas.microsoft.com/office/drawing/2014/chart" uri="{C3380CC4-5D6E-409C-BE32-E72D297353CC}">
              <c16:uniqueId val="{00000003-0A70-4D9A-891A-8469D7EBBA96}"/>
            </c:ext>
          </c:extLst>
        </c:ser>
        <c:ser>
          <c:idx val="3"/>
          <c:order val="4"/>
          <c:tx>
            <c:strRef>
              <c:f>Sheet1!$F$1</c:f>
              <c:strCache>
                <c:ptCount val="1"/>
                <c:pt idx="0">
                  <c:v>Blow</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Sheet1!$F$2:$F$17</c:f>
              <c:numCache>
                <c:formatCode>0.00</c:formatCode>
                <c:ptCount val="16"/>
                <c:pt idx="0">
                  <c:v>203.33999826469881</c:v>
                </c:pt>
                <c:pt idx="1">
                  <c:v>252.32723767805487</c:v>
                </c:pt>
                <c:pt idx="2">
                  <c:v>248.34566927118232</c:v>
                </c:pt>
                <c:pt idx="3">
                  <c:v>266.98946766720707</c:v>
                </c:pt>
                <c:pt idx="4">
                  <c:v>265.12313108100113</c:v>
                </c:pt>
                <c:pt idx="5">
                  <c:v>300.38792099093735</c:v>
                </c:pt>
                <c:pt idx="6">
                  <c:v>263.753638800754</c:v>
                </c:pt>
                <c:pt idx="7">
                  <c:v>304.4356433986967</c:v>
                </c:pt>
                <c:pt idx="8">
                  <c:v>315.77683206965884</c:v>
                </c:pt>
                <c:pt idx="9">
                  <c:v>328.87430874236077</c:v>
                </c:pt>
                <c:pt idx="10">
                  <c:v>332.72342315664747</c:v>
                </c:pt>
                <c:pt idx="11">
                  <c:v>371.8914896772821</c:v>
                </c:pt>
                <c:pt idx="12">
                  <c:v>408.12054723267278</c:v>
                </c:pt>
                <c:pt idx="13">
                  <c:v>426.11248854024666</c:v>
                </c:pt>
                <c:pt idx="14">
                  <c:v>455.82180792619766</c:v>
                </c:pt>
                <c:pt idx="15">
                  <c:v>511.86541366038682</c:v>
                </c:pt>
              </c:numCache>
            </c:numRef>
          </c:val>
          <c:extLst>
            <c:ext xmlns:c16="http://schemas.microsoft.com/office/drawing/2014/chart" uri="{C3380CC4-5D6E-409C-BE32-E72D297353CC}">
              <c16:uniqueId val="{00000003-8BD5-42DB-972E-B390A90D1C90}"/>
            </c:ext>
          </c:extLst>
        </c:ser>
        <c:ser>
          <c:idx val="2"/>
          <c:order val="5"/>
          <c:tx>
            <c:strRef>
              <c:f>Sheet1!$G$1</c:f>
              <c:strCache>
                <c:ptCount val="1"/>
                <c:pt idx="0">
                  <c:v>Extrusion</c:v>
                </c:pt>
              </c:strCache>
            </c:strRef>
          </c:tx>
          <c:spPr>
            <a:solidFill>
              <a:schemeClr val="accent2">
                <a:lumMod val="5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Sheet1!$G$2:$G$17</c:f>
              <c:numCache>
                <c:formatCode>0.00</c:formatCode>
                <c:ptCount val="16"/>
                <c:pt idx="0">
                  <c:v>325.0989728866017</c:v>
                </c:pt>
                <c:pt idx="1">
                  <c:v>367.02294751957396</c:v>
                </c:pt>
                <c:pt idx="2">
                  <c:v>362.64327820275844</c:v>
                </c:pt>
                <c:pt idx="3">
                  <c:v>358.87569549799446</c:v>
                </c:pt>
                <c:pt idx="4">
                  <c:v>391.37855129570556</c:v>
                </c:pt>
                <c:pt idx="5">
                  <c:v>410.58072597862139</c:v>
                </c:pt>
                <c:pt idx="6">
                  <c:v>371.10265729991676</c:v>
                </c:pt>
                <c:pt idx="7">
                  <c:v>412.98853784028921</c:v>
                </c:pt>
                <c:pt idx="8">
                  <c:v>438.6002454437309</c:v>
                </c:pt>
                <c:pt idx="9">
                  <c:v>470.00250321608644</c:v>
                </c:pt>
                <c:pt idx="10">
                  <c:v>512.58821809462961</c:v>
                </c:pt>
                <c:pt idx="11">
                  <c:v>546.96998099090683</c:v>
                </c:pt>
                <c:pt idx="12">
                  <c:v>583.2186097762808</c:v>
                </c:pt>
                <c:pt idx="13">
                  <c:v>609.12706790189509</c:v>
                </c:pt>
                <c:pt idx="14">
                  <c:v>638.27895839774089</c:v>
                </c:pt>
                <c:pt idx="15">
                  <c:v>674.01176698680092</c:v>
                </c:pt>
              </c:numCache>
            </c:numRef>
          </c:val>
          <c:extLst>
            <c:ext xmlns:c16="http://schemas.microsoft.com/office/drawing/2014/chart" uri="{C3380CC4-5D6E-409C-BE32-E72D297353CC}">
              <c16:uniqueId val="{00000004-8BD5-42DB-972E-B390A90D1C90}"/>
            </c:ext>
          </c:extLst>
        </c:ser>
        <c:ser>
          <c:idx val="1"/>
          <c:order val="6"/>
          <c:tx>
            <c:strRef>
              <c:f>Sheet1!$H$1</c:f>
              <c:strCache>
                <c:ptCount val="1"/>
                <c:pt idx="0">
                  <c:v>Thermoforming</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Sheet1!$H$2:$H$17</c:f>
              <c:numCache>
                <c:formatCode>General</c:formatCode>
                <c:ptCount val="16"/>
              </c:numCache>
            </c:numRef>
          </c:val>
          <c:extLst>
            <c:ext xmlns:c16="http://schemas.microsoft.com/office/drawing/2014/chart" uri="{C3380CC4-5D6E-409C-BE32-E72D297353CC}">
              <c16:uniqueId val="{00000005-8BD5-42DB-972E-B390A90D1C90}"/>
            </c:ext>
          </c:extLst>
        </c:ser>
        <c:dLbls>
          <c:showLegendKey val="0"/>
          <c:showVal val="0"/>
          <c:showCatName val="0"/>
          <c:showSerName val="0"/>
          <c:showPercent val="0"/>
          <c:showBubbleSize val="0"/>
        </c:dLbls>
        <c:gapWidth val="150"/>
        <c:overlap val="100"/>
        <c:axId val="1594474496"/>
        <c:axId val="1703745200"/>
        <c:extLst>
          <c:ext xmlns:c15="http://schemas.microsoft.com/office/drawing/2012/chart" uri="{02D57815-91ED-43cb-92C2-25804820EDAC}">
            <c15:filteredBarSeries>
              <c15:ser>
                <c:idx val="6"/>
                <c:order val="0"/>
                <c:tx>
                  <c:strRef>
                    <c:extLst>
                      <c:ext uri="{02D57815-91ED-43cb-92C2-25804820EDAC}">
                        <c15:formulaRef>
                          <c15:sqref>Sheet1!$B$1</c15:sqref>
                        </c15:formulaRef>
                      </c:ext>
                    </c:extLst>
                    <c:strCache>
                      <c:ptCount val="1"/>
                      <c:pt idx="0">
                        <c:v>Others</c:v>
                      </c:pt>
                    </c:strCache>
                  </c:strRef>
                </c:tx>
                <c:spPr>
                  <a:solidFill>
                    <a:schemeClr val="accent1">
                      <a:lumMod val="60000"/>
                    </a:schemeClr>
                  </a:solidFill>
                  <a:ln>
                    <a:noFill/>
                  </a:ln>
                  <a:effectLst/>
                </c:spPr>
                <c:invertIfNegative val="0"/>
                <c:cat>
                  <c:strRef>
                    <c:extLst>
                      <c:ext uri="{02D57815-91ED-43cb-92C2-25804820EDAC}">
                        <c15:formulaRef>
                          <c15:sqref>Sheet1!$A$2:$A$17</c15:sqref>
                        </c15:formulaRef>
                      </c:ext>
                    </c:extLst>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extLst>
                      <c:ext uri="{02D57815-91ED-43cb-92C2-25804820EDAC}">
                        <c15:formulaRef>
                          <c15:sqref>Sheet1!$B$2:$B$17</c15:sqref>
                        </c15:formulaRef>
                      </c:ext>
                    </c:extLst>
                    <c:numCache>
                      <c:formatCode>0.00</c:formatCode>
                      <c:ptCount val="16"/>
                      <c:pt idx="0">
                        <c:v>1000.6054272700378</c:v>
                      </c:pt>
                      <c:pt idx="1">
                        <c:v>994.52254054785999</c:v>
                      </c:pt>
                      <c:pt idx="2">
                        <c:v>972.29994633769684</c:v>
                      </c:pt>
                      <c:pt idx="3">
                        <c:v>993.75258480284401</c:v>
                      </c:pt>
                      <c:pt idx="4">
                        <c:v>1055.8119314098303</c:v>
                      </c:pt>
                      <c:pt idx="5">
                        <c:v>1093.2003711921807</c:v>
                      </c:pt>
                      <c:pt idx="6">
                        <c:v>950.48446862966284</c:v>
                      </c:pt>
                      <c:pt idx="7">
                        <c:v>1070.6721881673634</c:v>
                      </c:pt>
                      <c:pt idx="8">
                        <c:v>1133.0185262232885</c:v>
                      </c:pt>
                      <c:pt idx="9">
                        <c:v>1234.249867840419</c:v>
                      </c:pt>
                      <c:pt idx="10">
                        <c:v>1319.9767250637919</c:v>
                      </c:pt>
                      <c:pt idx="11">
                        <c:v>1279.2697234820644</c:v>
                      </c:pt>
                      <c:pt idx="12">
                        <c:v>1292.8648981635711</c:v>
                      </c:pt>
                      <c:pt idx="13">
                        <c:v>1373.6056817529111</c:v>
                      </c:pt>
                      <c:pt idx="14">
                        <c:v>1349.192595688271</c:v>
                      </c:pt>
                      <c:pt idx="15">
                        <c:v>1216.0424714391302</c:v>
                      </c:pt>
                    </c:numCache>
                  </c:numRef>
                </c:val>
                <c:extLst>
                  <c:ext xmlns:c16="http://schemas.microsoft.com/office/drawing/2014/chart" uri="{C3380CC4-5D6E-409C-BE32-E72D297353CC}">
                    <c16:uniqueId val="{00000000-8BD5-42DB-972E-B390A90D1C90}"/>
                  </c:ext>
                </c:extLst>
              </c15:ser>
            </c15:filteredBarSeries>
          </c:ext>
        </c:extLst>
      </c:barChart>
      <c:catAx>
        <c:axId val="1594474496"/>
        <c:scaling>
          <c:orientation val="minMax"/>
        </c:scaling>
        <c:delete val="1"/>
        <c:axPos val="b"/>
        <c:numFmt formatCode="General" sourceLinked="1"/>
        <c:majorTickMark val="out"/>
        <c:minorTickMark val="none"/>
        <c:tickLblPos val="nextTo"/>
        <c:crossAx val="1703745200"/>
        <c:crosses val="autoZero"/>
        <c:auto val="1"/>
        <c:lblAlgn val="ctr"/>
        <c:lblOffset val="100"/>
        <c:noMultiLvlLbl val="0"/>
      </c:catAx>
      <c:valAx>
        <c:axId val="1703745200"/>
        <c:scaling>
          <c:orientation val="minMax"/>
        </c:scaling>
        <c:delete val="1"/>
        <c:axPos val="l"/>
        <c:numFmt formatCode="0.00" sourceLinked="1"/>
        <c:majorTickMark val="out"/>
        <c:minorTickMark val="none"/>
        <c:tickLblPos val="nextTo"/>
        <c:crossAx val="159447449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80376737771"/>
          <c:y val="0"/>
          <c:w val="0.76583541619183637"/>
          <c:h val="0.47216828434648295"/>
        </c:manualLayout>
      </c:layout>
      <c:barChart>
        <c:barDir val="col"/>
        <c:grouping val="stacked"/>
        <c:varyColors val="0"/>
        <c:ser>
          <c:idx val="0"/>
          <c:order val="0"/>
          <c:tx>
            <c:strRef>
              <c:f>Sheet1!$E$1</c:f>
              <c:strCache>
                <c:ptCount val="1"/>
                <c:pt idx="0">
                  <c:v>Others</c:v>
                </c:pt>
              </c:strCache>
            </c:strRef>
          </c:tx>
          <c:spPr>
            <a:solidFill>
              <a:schemeClr val="accent2">
                <a:lumMod val="60000"/>
                <a:lumOff val="4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275.41763080832646</c:v>
                </c:pt>
                <c:pt idx="1">
                  <c:v>307.61661435663194</c:v>
                </c:pt>
                <c:pt idx="2">
                  <c:v>309.26910927488922</c:v>
                </c:pt>
                <c:pt idx="3">
                  <c:v>297.12188458952772</c:v>
                </c:pt>
                <c:pt idx="4">
                  <c:v>306.53499849927562</c:v>
                </c:pt>
                <c:pt idx="5">
                  <c:v>314.49545235128488</c:v>
                </c:pt>
                <c:pt idx="6">
                  <c:v>298.50807789703384</c:v>
                </c:pt>
                <c:pt idx="7">
                  <c:v>313.54186654421534</c:v>
                </c:pt>
                <c:pt idx="8">
                  <c:v>334.69031616667718</c:v>
                </c:pt>
                <c:pt idx="9">
                  <c:v>354.86785714410416</c:v>
                </c:pt>
                <c:pt idx="10">
                  <c:v>353.11486105208019</c:v>
                </c:pt>
                <c:pt idx="11">
                  <c:v>367.48487473057492</c:v>
                </c:pt>
                <c:pt idx="12">
                  <c:v>391.02740754492703</c:v>
                </c:pt>
                <c:pt idx="13">
                  <c:v>397.21333308643074</c:v>
                </c:pt>
                <c:pt idx="14">
                  <c:v>428.13591573899697</c:v>
                </c:pt>
                <c:pt idx="15">
                  <c:v>436.41660814492803</c:v>
                </c:pt>
              </c:numCache>
            </c:numRef>
          </c:val>
          <c:extLst>
            <c:ext xmlns:c16="http://schemas.microsoft.com/office/drawing/2014/chart" uri="{C3380CC4-5D6E-409C-BE32-E72D297353CC}">
              <c16:uniqueId val="{00000000-DAE2-490E-85A7-2E452A411CF3}"/>
            </c:ext>
          </c:extLst>
        </c:ser>
        <c:ser>
          <c:idx val="6"/>
          <c:order val="1"/>
          <c:tx>
            <c:strRef>
              <c:f>Sheet1!$D$1</c:f>
              <c:strCache>
                <c:ptCount val="1"/>
                <c:pt idx="0">
                  <c:v>Bihar &amp; Jharkhand</c:v>
                </c:pt>
              </c:strCache>
            </c:strRef>
          </c:tx>
          <c:spPr>
            <a:solidFill>
              <a:schemeClr val="accent1">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80.302890201312707</c:v>
                </c:pt>
                <c:pt idx="1">
                  <c:v>89.829504711104121</c:v>
                </c:pt>
                <c:pt idx="2">
                  <c:v>92.429323158908161</c:v>
                </c:pt>
                <c:pt idx="3">
                  <c:v>89.729290888954736</c:v>
                </c:pt>
                <c:pt idx="4">
                  <c:v>94.164215962057924</c:v>
                </c:pt>
                <c:pt idx="5">
                  <c:v>98.245194071092698</c:v>
                </c:pt>
                <c:pt idx="6">
                  <c:v>91.259254893903417</c:v>
                </c:pt>
                <c:pt idx="7">
                  <c:v>100.80927778141371</c:v>
                </c:pt>
                <c:pt idx="8">
                  <c:v>106.68417932091394</c:v>
                </c:pt>
                <c:pt idx="9">
                  <c:v>111.78886404700779</c:v>
                </c:pt>
                <c:pt idx="10">
                  <c:v>118.71566818389675</c:v>
                </c:pt>
                <c:pt idx="11">
                  <c:v>129.33775879377555</c:v>
                </c:pt>
                <c:pt idx="12">
                  <c:v>124.54705117843515</c:v>
                </c:pt>
                <c:pt idx="13">
                  <c:v>139.73159115375898</c:v>
                </c:pt>
                <c:pt idx="14">
                  <c:v>147.72738823125655</c:v>
                </c:pt>
                <c:pt idx="15">
                  <c:v>158.29480103552868</c:v>
                </c:pt>
              </c:numCache>
            </c:numRef>
          </c:val>
          <c:extLst>
            <c:ext xmlns:c16="http://schemas.microsoft.com/office/drawing/2014/chart" uri="{C3380CC4-5D6E-409C-BE32-E72D297353CC}">
              <c16:uniqueId val="{00000001-DAE2-490E-85A7-2E452A411CF3}"/>
            </c:ext>
          </c:extLst>
        </c:ser>
        <c:ser>
          <c:idx val="5"/>
          <c:order val="2"/>
          <c:tx>
            <c:strRef>
              <c:f>Sheet1!$C$1</c:f>
              <c:strCache>
                <c:ptCount val="1"/>
                <c:pt idx="0">
                  <c:v>West Bengal</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552.00937288437945</c:v>
                </c:pt>
                <c:pt idx="1">
                  <c:v>615.96367858439919</c:v>
                </c:pt>
                <c:pt idx="2">
                  <c:v>629.37813840378669</c:v>
                </c:pt>
                <c:pt idx="3">
                  <c:v>607.54576566985679</c:v>
                </c:pt>
                <c:pt idx="4">
                  <c:v>637.27260173541379</c:v>
                </c:pt>
                <c:pt idx="5">
                  <c:v>660.20989879830267</c:v>
                </c:pt>
                <c:pt idx="6">
                  <c:v>601.97852388478293</c:v>
                </c:pt>
                <c:pt idx="7">
                  <c:v>674.10549605550875</c:v>
                </c:pt>
                <c:pt idx="8">
                  <c:v>710.85921982781792</c:v>
                </c:pt>
                <c:pt idx="9">
                  <c:v>732.05422877149692</c:v>
                </c:pt>
                <c:pt idx="10">
                  <c:v>785.47845658275446</c:v>
                </c:pt>
                <c:pt idx="11">
                  <c:v>815.14736349803434</c:v>
                </c:pt>
                <c:pt idx="12">
                  <c:v>867.77665792812195</c:v>
                </c:pt>
                <c:pt idx="13">
                  <c:v>914.97407783648737</c:v>
                </c:pt>
                <c:pt idx="14">
                  <c:v>949.47553833929169</c:v>
                </c:pt>
                <c:pt idx="15">
                  <c:v>1029.4870853105506</c:v>
                </c:pt>
              </c:numCache>
            </c:numRef>
          </c:val>
          <c:extLst>
            <c:ext xmlns:c16="http://schemas.microsoft.com/office/drawing/2014/chart" uri="{C3380CC4-5D6E-409C-BE32-E72D297353CC}">
              <c16:uniqueId val="{00000002-DAE2-490E-85A7-2E452A411CF3}"/>
            </c:ext>
          </c:extLst>
        </c:ser>
        <c:ser>
          <c:idx val="9"/>
          <c:order val="3"/>
          <c:tx>
            <c:strRef>
              <c:f>Sheet1!$B$1</c:f>
              <c:strCache>
                <c:ptCount val="1"/>
                <c:pt idx="0">
                  <c:v>Orrisa</c:v>
                </c:pt>
              </c:strCache>
            </c:strRef>
          </c:tx>
          <c:spPr>
            <a:solidFill>
              <a:schemeClr val="accent4">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1367.0744430528746</c:v>
                </c:pt>
                <c:pt idx="1">
                  <c:v>1526.2547089236898</c:v>
                </c:pt>
                <c:pt idx="2">
                  <c:v>1559.9314180214299</c:v>
                </c:pt>
                <c:pt idx="3">
                  <c:v>1507.8723792673602</c:v>
                </c:pt>
                <c:pt idx="4">
                  <c:v>1577.5424368821346</c:v>
                </c:pt>
                <c:pt idx="5">
                  <c:v>1632.5819933972521</c:v>
                </c:pt>
                <c:pt idx="6">
                  <c:v>1514.1840000168643</c:v>
                </c:pt>
                <c:pt idx="7">
                  <c:v>1665.6413066346238</c:v>
                </c:pt>
                <c:pt idx="8">
                  <c:v>1747.6261119305668</c:v>
                </c:pt>
                <c:pt idx="9">
                  <c:v>1842.7670267680151</c:v>
                </c:pt>
                <c:pt idx="10">
                  <c:v>1937.276030765137</c:v>
                </c:pt>
                <c:pt idx="11">
                  <c:v>2049.5631330706624</c:v>
                </c:pt>
                <c:pt idx="12">
                  <c:v>2141.264992853552</c:v>
                </c:pt>
                <c:pt idx="13">
                  <c:v>2252.5548116231635</c:v>
                </c:pt>
                <c:pt idx="14">
                  <c:v>2371.8913286691195</c:v>
                </c:pt>
                <c:pt idx="15">
                  <c:v>2531.4160929236432</c:v>
                </c:pt>
              </c:numCache>
            </c:numRef>
          </c:val>
          <c:extLst>
            <c:ext xmlns:c16="http://schemas.microsoft.com/office/drawing/2014/chart" uri="{C3380CC4-5D6E-409C-BE32-E72D297353CC}">
              <c16:uniqueId val="{00000003-DAE2-490E-85A7-2E452A411CF3}"/>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1"/>
        <c:axPos val="b"/>
        <c:numFmt formatCode="General" sourceLinked="1"/>
        <c:majorTickMark val="out"/>
        <c:minorTickMark val="none"/>
        <c:tickLblPos val="nextTo"/>
        <c:crossAx val="1703745200"/>
        <c:crosses val="autoZero"/>
        <c:auto val="1"/>
        <c:lblAlgn val="ctr"/>
        <c:lblOffset val="100"/>
        <c:noMultiLvlLbl val="0"/>
      </c:catAx>
      <c:valAx>
        <c:axId val="1703745200"/>
        <c:scaling>
          <c:orientation val="minMax"/>
        </c:scaling>
        <c:delete val="1"/>
        <c:axPos val="l"/>
        <c:numFmt formatCode="0.00" sourceLinked="1"/>
        <c:majorTickMark val="out"/>
        <c:minorTickMark val="none"/>
        <c:tickLblPos val="nextTo"/>
        <c:crossAx val="159447449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80376737771"/>
          <c:y val="0"/>
          <c:w val="0.77382524678226794"/>
          <c:h val="0.4864467815673682"/>
        </c:manualLayout>
      </c:layout>
      <c:barChart>
        <c:barDir val="col"/>
        <c:grouping val="stacked"/>
        <c:varyColors val="0"/>
        <c:ser>
          <c:idx val="0"/>
          <c:order val="0"/>
          <c:tx>
            <c:strRef>
              <c:f>Sheet1!$E$1</c:f>
              <c:strCache>
                <c:ptCount val="1"/>
                <c:pt idx="0">
                  <c:v>Others</c:v>
                </c:pt>
              </c:strCache>
            </c:strRef>
          </c:tx>
          <c:spPr>
            <a:solidFill>
              <a:schemeClr val="accent2">
                <a:lumMod val="60000"/>
                <a:lumOff val="4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992.2985595160236</c:v>
                </c:pt>
                <c:pt idx="1">
                  <c:v>1066.0041826652564</c:v>
                </c:pt>
                <c:pt idx="2">
                  <c:v>1032.9633294592641</c:v>
                </c:pt>
                <c:pt idx="3">
                  <c:v>1074.0569630383552</c:v>
                </c:pt>
                <c:pt idx="4">
                  <c:v>1171.1917680025363</c:v>
                </c:pt>
                <c:pt idx="5">
                  <c:v>1180.9823704720438</c:v>
                </c:pt>
                <c:pt idx="6">
                  <c:v>1086.2522435794028</c:v>
                </c:pt>
                <c:pt idx="7">
                  <c:v>1193.0200954604509</c:v>
                </c:pt>
                <c:pt idx="8">
                  <c:v>1236.5597951835753</c:v>
                </c:pt>
                <c:pt idx="9">
                  <c:v>1302.3348486331922</c:v>
                </c:pt>
                <c:pt idx="10">
                  <c:v>1351.1047024350846</c:v>
                </c:pt>
                <c:pt idx="11">
                  <c:v>1418.9881208198192</c:v>
                </c:pt>
                <c:pt idx="12">
                  <c:v>1479.8576805769928</c:v>
                </c:pt>
                <c:pt idx="13">
                  <c:v>1540.0637194835158</c:v>
                </c:pt>
                <c:pt idx="14">
                  <c:v>1596.5301443640456</c:v>
                </c:pt>
                <c:pt idx="15">
                  <c:v>1603.075043736311</c:v>
                </c:pt>
              </c:numCache>
            </c:numRef>
          </c:val>
          <c:extLst>
            <c:ext xmlns:c16="http://schemas.microsoft.com/office/drawing/2014/chart" uri="{C3380CC4-5D6E-409C-BE32-E72D297353CC}">
              <c16:uniqueId val="{00000000-1BE7-4E6C-B912-8F521752EA1A}"/>
            </c:ext>
          </c:extLst>
        </c:ser>
        <c:ser>
          <c:idx val="6"/>
          <c:order val="1"/>
          <c:tx>
            <c:strRef>
              <c:f>Sheet1!$D$1</c:f>
              <c:strCache>
                <c:ptCount val="1"/>
                <c:pt idx="0">
                  <c:v>Haryana</c:v>
                </c:pt>
              </c:strCache>
            </c:strRef>
          </c:tx>
          <c:spPr>
            <a:solidFill>
              <a:schemeClr val="accent1">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440.02300044182368</c:v>
                </c:pt>
                <c:pt idx="1">
                  <c:v>480.16495474023412</c:v>
                </c:pt>
                <c:pt idx="2">
                  <c:v>478.74499771674641</c:v>
                </c:pt>
                <c:pt idx="3">
                  <c:v>491.39551912565059</c:v>
                </c:pt>
                <c:pt idx="4">
                  <c:v>525.18191465883001</c:v>
                </c:pt>
                <c:pt idx="5">
                  <c:v>548.80365391707107</c:v>
                </c:pt>
                <c:pt idx="6">
                  <c:v>508.73122072473757</c:v>
                </c:pt>
                <c:pt idx="7">
                  <c:v>543.42134425826998</c:v>
                </c:pt>
                <c:pt idx="8">
                  <c:v>588.22047506069464</c:v>
                </c:pt>
                <c:pt idx="9">
                  <c:v>624.35424521874666</c:v>
                </c:pt>
                <c:pt idx="10">
                  <c:v>670.34876265407149</c:v>
                </c:pt>
                <c:pt idx="11">
                  <c:v>690.96163726693612</c:v>
                </c:pt>
                <c:pt idx="12">
                  <c:v>725.71692991735688</c:v>
                </c:pt>
                <c:pt idx="13">
                  <c:v>761.69534235457365</c:v>
                </c:pt>
                <c:pt idx="14">
                  <c:v>795.80003936436412</c:v>
                </c:pt>
                <c:pt idx="15">
                  <c:v>840.58775791888422</c:v>
                </c:pt>
              </c:numCache>
            </c:numRef>
          </c:val>
          <c:extLst>
            <c:ext xmlns:c16="http://schemas.microsoft.com/office/drawing/2014/chart" uri="{C3380CC4-5D6E-409C-BE32-E72D297353CC}">
              <c16:uniqueId val="{00000001-1BE7-4E6C-B912-8F521752EA1A}"/>
            </c:ext>
          </c:extLst>
        </c:ser>
        <c:ser>
          <c:idx val="5"/>
          <c:order val="2"/>
          <c:tx>
            <c:strRef>
              <c:f>Sheet1!$C$1</c:f>
              <c:strCache>
                <c:ptCount val="1"/>
                <c:pt idx="0">
                  <c:v>Rajasthan</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602.07598252797266</c:v>
                </c:pt>
                <c:pt idx="1">
                  <c:v>670.03346469602855</c:v>
                </c:pt>
                <c:pt idx="2">
                  <c:v>663.70476326294909</c:v>
                </c:pt>
                <c:pt idx="3">
                  <c:v>681.71025096097037</c:v>
                </c:pt>
                <c:pt idx="4">
                  <c:v>707.27556550242912</c:v>
                </c:pt>
                <c:pt idx="5">
                  <c:v>756.96166792042879</c:v>
                </c:pt>
                <c:pt idx="6">
                  <c:v>699.67910416538211</c:v>
                </c:pt>
                <c:pt idx="7">
                  <c:v>758.2365906015616</c:v>
                </c:pt>
                <c:pt idx="8">
                  <c:v>804.40841408965434</c:v>
                </c:pt>
                <c:pt idx="9">
                  <c:v>851.41200078911754</c:v>
                </c:pt>
                <c:pt idx="10">
                  <c:v>878.06796101805014</c:v>
                </c:pt>
                <c:pt idx="11">
                  <c:v>936.96927764535133</c:v>
                </c:pt>
                <c:pt idx="12">
                  <c:v>986.13624901800836</c:v>
                </c:pt>
                <c:pt idx="13">
                  <c:v>1027.1631727925646</c:v>
                </c:pt>
                <c:pt idx="14">
                  <c:v>1070.1985042158876</c:v>
                </c:pt>
                <c:pt idx="15">
                  <c:v>1151.9214066938664</c:v>
                </c:pt>
              </c:numCache>
            </c:numRef>
          </c:val>
          <c:extLst>
            <c:ext xmlns:c16="http://schemas.microsoft.com/office/drawing/2014/chart" uri="{C3380CC4-5D6E-409C-BE32-E72D297353CC}">
              <c16:uniqueId val="{00000002-1BE7-4E6C-B912-8F521752EA1A}"/>
            </c:ext>
          </c:extLst>
        </c:ser>
        <c:ser>
          <c:idx val="9"/>
          <c:order val="3"/>
          <c:tx>
            <c:strRef>
              <c:f>Sheet1!$B$1</c:f>
              <c:strCache>
                <c:ptCount val="1"/>
                <c:pt idx="0">
                  <c:v>Uttar Pradesh</c:v>
                </c:pt>
              </c:strCache>
            </c:strRef>
          </c:tx>
          <c:spPr>
            <a:solidFill>
              <a:schemeClr val="accent4">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803.35834121231835</c:v>
                </c:pt>
                <c:pt idx="1">
                  <c:v>865.06635354964385</c:v>
                </c:pt>
                <c:pt idx="2">
                  <c:v>884.42292004620697</c:v>
                </c:pt>
                <c:pt idx="3">
                  <c:v>880.98195816752377</c:v>
                </c:pt>
                <c:pt idx="4">
                  <c:v>938.05782683620441</c:v>
                </c:pt>
                <c:pt idx="5">
                  <c:v>979.15884093185059</c:v>
                </c:pt>
                <c:pt idx="6">
                  <c:v>905.48943119971977</c:v>
                </c:pt>
                <c:pt idx="7">
                  <c:v>989.13948666458111</c:v>
                </c:pt>
                <c:pt idx="8">
                  <c:v>1042.0052431397453</c:v>
                </c:pt>
                <c:pt idx="9">
                  <c:v>1103.4093744962722</c:v>
                </c:pt>
                <c:pt idx="10">
                  <c:v>1167.9037034919854</c:v>
                </c:pt>
                <c:pt idx="11">
                  <c:v>1215.4241340258657</c:v>
                </c:pt>
                <c:pt idx="12">
                  <c:v>1278.1205164018741</c:v>
                </c:pt>
                <c:pt idx="13">
                  <c:v>1333.6609192149833</c:v>
                </c:pt>
                <c:pt idx="14">
                  <c:v>1390.1807616900796</c:v>
                </c:pt>
                <c:pt idx="15">
                  <c:v>1462.6035559231327</c:v>
                </c:pt>
              </c:numCache>
            </c:numRef>
          </c:val>
          <c:extLst>
            <c:ext xmlns:c16="http://schemas.microsoft.com/office/drawing/2014/chart" uri="{C3380CC4-5D6E-409C-BE32-E72D297353CC}">
              <c16:uniqueId val="{00000003-1BE7-4E6C-B912-8F521752EA1A}"/>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1"/>
        <c:axPos val="b"/>
        <c:numFmt formatCode="General" sourceLinked="1"/>
        <c:majorTickMark val="out"/>
        <c:minorTickMark val="none"/>
        <c:tickLblPos val="nextTo"/>
        <c:crossAx val="1703745200"/>
        <c:crosses val="autoZero"/>
        <c:auto val="1"/>
        <c:lblAlgn val="ctr"/>
        <c:lblOffset val="100"/>
        <c:noMultiLvlLbl val="0"/>
      </c:catAx>
      <c:valAx>
        <c:axId val="1703745200"/>
        <c:scaling>
          <c:orientation val="minMax"/>
        </c:scaling>
        <c:delete val="1"/>
        <c:axPos val="l"/>
        <c:numFmt formatCode="0.00" sourceLinked="1"/>
        <c:majorTickMark val="out"/>
        <c:minorTickMark val="none"/>
        <c:tickLblPos val="nextTo"/>
        <c:crossAx val="159447449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994875383047395E-2"/>
          <c:y val="0.16796002821514097"/>
          <c:w val="0.97600512461695255"/>
          <c:h val="0.53671379171257028"/>
        </c:manualLayout>
      </c:layout>
      <c:lineChart>
        <c:grouping val="standard"/>
        <c:varyColors val="0"/>
        <c:ser>
          <c:idx val="0"/>
          <c:order val="0"/>
          <c:tx>
            <c:strRef>
              <c:f>Sheet1!$B$1</c:f>
              <c:strCache>
                <c:ptCount val="1"/>
                <c:pt idx="0">
                  <c:v>Total Demand </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dLbls>
            <c:dLbl>
              <c:idx val="2"/>
              <c:layout>
                <c:manualLayout>
                  <c:x val="-3.7886306726338949E-2"/>
                  <c:y val="-0.12019433406798478"/>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CAC-49A0-88E1-674E4BAEAFD6}"/>
                </c:ext>
              </c:extLst>
            </c:dLbl>
            <c:dLbl>
              <c:idx val="9"/>
              <c:layout>
                <c:manualLayout>
                  <c:x val="-3.9698301165687691E-3"/>
                  <c:y val="-4.664339376779660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CAC-49A0-88E1-674E4BAEAFD6}"/>
                </c:ext>
              </c:extLst>
            </c:dLbl>
            <c:spPr>
              <a:noFill/>
              <a:ln>
                <a:noFill/>
              </a:ln>
              <a:effectLst/>
            </c:spPr>
            <c:txPr>
              <a:bodyPr rot="0" spcFirstLastPara="1" vertOverflow="ellipsis" vert="horz" wrap="square" anchor="ctr" anchorCtr="1"/>
              <a:lstStyle/>
              <a:p>
                <a:pPr>
                  <a:defRPr sz="1200" b="0" i="0" u="none" strike="noStrike" kern="1200" baseline="0">
                    <a:solidFill>
                      <a:schemeClr val="accent6">
                        <a:lumMod val="7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2021E</c:v>
                </c:pt>
                <c:pt idx="1">
                  <c:v>2022F</c:v>
                </c:pt>
                <c:pt idx="2">
                  <c:v>2023F</c:v>
                </c:pt>
                <c:pt idx="3">
                  <c:v>2024F</c:v>
                </c:pt>
              </c:strCache>
            </c:strRef>
          </c:cat>
          <c:val>
            <c:numRef>
              <c:f>Sheet1!$B$2:$B$11</c:f>
              <c:numCache>
                <c:formatCode>0</c:formatCode>
                <c:ptCount val="10"/>
                <c:pt idx="0">
                  <c:v>3498</c:v>
                </c:pt>
                <c:pt idx="1">
                  <c:v>3868</c:v>
                </c:pt>
                <c:pt idx="2">
                  <c:v>4526</c:v>
                </c:pt>
                <c:pt idx="3">
                  <c:v>4638</c:v>
                </c:pt>
                <c:pt idx="9">
                  <c:v>5008</c:v>
                </c:pt>
              </c:numCache>
            </c:numRef>
          </c:val>
          <c:smooth val="0"/>
          <c:extLst>
            <c:ext xmlns:c16="http://schemas.microsoft.com/office/drawing/2014/chart" uri="{C3380CC4-5D6E-409C-BE32-E72D297353CC}">
              <c16:uniqueId val="{00000002-4CAC-49A0-88E1-674E4BAEAFD6}"/>
            </c:ext>
          </c:extLst>
        </c:ser>
        <c:ser>
          <c:idx val="1"/>
          <c:order val="1"/>
          <c:tx>
            <c:strRef>
              <c:f>Sheet1!$C$1</c:f>
              <c:strCache>
                <c:ptCount val="1"/>
                <c:pt idx="0">
                  <c:v>Demand Supply Gap</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dLbls>
            <c:dLbl>
              <c:idx val="2"/>
              <c:layout>
                <c:manualLayout>
                  <c:x val="-3.7886306726338949E-2"/>
                  <c:y val="0.12019433406798467"/>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CAC-49A0-88E1-674E4BAEAFD6}"/>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2021E</c:v>
                </c:pt>
                <c:pt idx="1">
                  <c:v>2022F</c:v>
                </c:pt>
                <c:pt idx="2">
                  <c:v>2023F</c:v>
                </c:pt>
                <c:pt idx="3">
                  <c:v>2024F</c:v>
                </c:pt>
              </c:strCache>
            </c:strRef>
          </c:cat>
          <c:val>
            <c:numRef>
              <c:f>Sheet1!$C$2:$C$11</c:f>
              <c:numCache>
                <c:formatCode>General</c:formatCode>
                <c:ptCount val="10"/>
                <c:pt idx="0">
                  <c:v>1270</c:v>
                </c:pt>
                <c:pt idx="1">
                  <c:v>1245</c:v>
                </c:pt>
                <c:pt idx="2">
                  <c:v>1155</c:v>
                </c:pt>
                <c:pt idx="3">
                  <c:v>815</c:v>
                </c:pt>
                <c:pt idx="9">
                  <c:v>1330</c:v>
                </c:pt>
              </c:numCache>
            </c:numRef>
          </c:val>
          <c:smooth val="0"/>
          <c:extLst>
            <c:ext xmlns:c16="http://schemas.microsoft.com/office/drawing/2014/chart" uri="{C3380CC4-5D6E-409C-BE32-E72D297353CC}">
              <c16:uniqueId val="{00000004-4CAC-49A0-88E1-674E4BAEAFD6}"/>
            </c:ext>
          </c:extLst>
        </c:ser>
        <c:dLbls>
          <c:dLblPos val="t"/>
          <c:showLegendKey val="0"/>
          <c:showVal val="1"/>
          <c:showCatName val="0"/>
          <c:showSerName val="0"/>
          <c:showPercent val="0"/>
          <c:showBubbleSize val="0"/>
        </c:dLbls>
        <c:marker val="1"/>
        <c:smooth val="0"/>
        <c:axId val="540857216"/>
        <c:axId val="540860168"/>
      </c:lineChart>
      <c:catAx>
        <c:axId val="54085721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40860168"/>
        <c:crosses val="autoZero"/>
        <c:auto val="1"/>
        <c:lblAlgn val="ctr"/>
        <c:lblOffset val="100"/>
        <c:noMultiLvlLbl val="0"/>
      </c:catAx>
      <c:valAx>
        <c:axId val="540860168"/>
        <c:scaling>
          <c:orientation val="minMax"/>
          <c:max val="5500"/>
          <c:min val="500"/>
        </c:scaling>
        <c:delete val="1"/>
        <c:axPos val="l"/>
        <c:numFmt formatCode="0" sourceLinked="1"/>
        <c:majorTickMark val="out"/>
        <c:minorTickMark val="none"/>
        <c:tickLblPos val="nextTo"/>
        <c:crossAx val="5408572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80376737771"/>
          <c:y val="0"/>
          <c:w val="0.76583541619183637"/>
          <c:h val="0.47216828434648295"/>
        </c:manualLayout>
      </c:layout>
      <c:barChart>
        <c:barDir val="col"/>
        <c:grouping val="stacked"/>
        <c:varyColors val="0"/>
        <c:ser>
          <c:idx val="4"/>
          <c:order val="1"/>
          <c:tx>
            <c:strRef>
              <c:f>Sheet1!$B$1</c:f>
              <c:strCache>
                <c:ptCount val="1"/>
                <c:pt idx="0">
                  <c:v>Others</c:v>
                </c:pt>
              </c:strCache>
            </c:strRef>
          </c:tx>
          <c:spPr>
            <a:solidFill>
              <a:schemeClr val="accent5"/>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1000.6054272700378</c:v>
                </c:pt>
                <c:pt idx="1">
                  <c:v>994.52254054785999</c:v>
                </c:pt>
                <c:pt idx="2">
                  <c:v>972.29994633769684</c:v>
                </c:pt>
                <c:pt idx="3">
                  <c:v>993.75258480284401</c:v>
                </c:pt>
                <c:pt idx="4">
                  <c:v>1055.8119314098303</c:v>
                </c:pt>
                <c:pt idx="5">
                  <c:v>1093.2003711921807</c:v>
                </c:pt>
                <c:pt idx="6">
                  <c:v>950.48446862966284</c:v>
                </c:pt>
                <c:pt idx="7">
                  <c:v>1070.6721881673634</c:v>
                </c:pt>
                <c:pt idx="8">
                  <c:v>1133.0185262232885</c:v>
                </c:pt>
                <c:pt idx="9">
                  <c:v>1234.249867840419</c:v>
                </c:pt>
                <c:pt idx="10">
                  <c:v>1319.9767250637919</c:v>
                </c:pt>
                <c:pt idx="11">
                  <c:v>1279.2697234820644</c:v>
                </c:pt>
                <c:pt idx="12">
                  <c:v>1292.8648981635711</c:v>
                </c:pt>
                <c:pt idx="13">
                  <c:v>1373.6056817529111</c:v>
                </c:pt>
                <c:pt idx="14">
                  <c:v>1349.192595688271</c:v>
                </c:pt>
                <c:pt idx="15">
                  <c:v>1216.0424714391302</c:v>
                </c:pt>
              </c:numCache>
            </c:numRef>
          </c:val>
          <c:extLst>
            <c:ext xmlns:c16="http://schemas.microsoft.com/office/drawing/2014/chart" uri="{C3380CC4-5D6E-409C-BE32-E72D297353CC}">
              <c16:uniqueId val="{00000002-8BD5-42DB-972E-B390A90D1C90}"/>
            </c:ext>
          </c:extLst>
        </c:ser>
        <c:ser>
          <c:idx val="5"/>
          <c:order val="3"/>
          <c:tx>
            <c:strRef>
              <c:f>Sheet1!$C$1</c:f>
              <c:strCache>
                <c:ptCount val="1"/>
                <c:pt idx="0">
                  <c:v>Packaging</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251.02847617559098</c:v>
                </c:pt>
                <c:pt idx="1">
                  <c:v>277.0215669839086</c:v>
                </c:pt>
                <c:pt idx="2">
                  <c:v>269.40057536866635</c:v>
                </c:pt>
                <c:pt idx="3">
                  <c:v>270.15973851538882</c:v>
                </c:pt>
                <c:pt idx="4">
                  <c:v>280.18771232212362</c:v>
                </c:pt>
                <c:pt idx="5">
                  <c:v>291.77681196416131</c:v>
                </c:pt>
                <c:pt idx="6">
                  <c:v>270.92261081769624</c:v>
                </c:pt>
                <c:pt idx="7">
                  <c:v>297.36857621081458</c:v>
                </c:pt>
                <c:pt idx="8">
                  <c:v>310.74482099764219</c:v>
                </c:pt>
                <c:pt idx="9">
                  <c:v>326.01740562940836</c:v>
                </c:pt>
                <c:pt idx="10">
                  <c:v>343.84933914795624</c:v>
                </c:pt>
                <c:pt idx="11">
                  <c:v>352.881139983472</c:v>
                </c:pt>
                <c:pt idx="12">
                  <c:v>377.655679018912</c:v>
                </c:pt>
                <c:pt idx="13">
                  <c:v>393.09630747398307</c:v>
                </c:pt>
                <c:pt idx="14">
                  <c:v>411.46169108528136</c:v>
                </c:pt>
                <c:pt idx="15">
                  <c:v>436.06034562729718</c:v>
                </c:pt>
              </c:numCache>
            </c:numRef>
          </c:val>
          <c:extLst>
            <c:ext xmlns:c16="http://schemas.microsoft.com/office/drawing/2014/chart" uri="{C3380CC4-5D6E-409C-BE32-E72D297353CC}">
              <c16:uniqueId val="{00000001-8BD5-42DB-972E-B390A90D1C90}"/>
            </c:ext>
          </c:extLst>
        </c:ser>
        <c:ser>
          <c:idx val="9"/>
          <c:order val="4"/>
          <c:tx>
            <c:strRef>
              <c:f>Sheet1!$D$1</c:f>
              <c:strCache>
                <c:ptCount val="1"/>
                <c:pt idx="0">
                  <c:v>Raffia</c:v>
                </c:pt>
              </c:strCache>
            </c:strRef>
          </c:tx>
          <c:spPr>
            <a:solidFill>
              <a:schemeClr val="accent4">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210.73829059236601</c:v>
                </c:pt>
                <c:pt idx="1">
                  <c:v>221.07083146195708</c:v>
                </c:pt>
                <c:pt idx="2">
                  <c:v>202.33660975080375</c:v>
                </c:pt>
                <c:pt idx="3">
                  <c:v>214.67122002711915</c:v>
                </c:pt>
                <c:pt idx="4">
                  <c:v>208.87542253837785</c:v>
                </c:pt>
                <c:pt idx="5">
                  <c:v>229.41619639536839</c:v>
                </c:pt>
                <c:pt idx="6">
                  <c:v>202.3274749043475</c:v>
                </c:pt>
                <c:pt idx="7">
                  <c:v>221.1126790839125</c:v>
                </c:pt>
                <c:pt idx="8">
                  <c:v>227.65211065082121</c:v>
                </c:pt>
                <c:pt idx="9">
                  <c:v>237.14291956487142</c:v>
                </c:pt>
                <c:pt idx="10">
                  <c:v>216.24555008498984</c:v>
                </c:pt>
                <c:pt idx="11">
                  <c:v>252.67097054528074</c:v>
                </c:pt>
                <c:pt idx="12">
                  <c:v>260.51311510526574</c:v>
                </c:pt>
                <c:pt idx="13">
                  <c:v>263.87361895579909</c:v>
                </c:pt>
                <c:pt idx="14">
                  <c:v>275.18655495367091</c:v>
                </c:pt>
                <c:pt idx="15">
                  <c:v>269.06453452353344</c:v>
                </c:pt>
              </c:numCache>
            </c:numRef>
          </c:val>
          <c:extLst>
            <c:ext xmlns:c16="http://schemas.microsoft.com/office/drawing/2014/chart" uri="{C3380CC4-5D6E-409C-BE32-E72D297353CC}">
              <c16:uniqueId val="{00000003-0A70-4D9A-891A-8469D7EBBA96}"/>
            </c:ext>
          </c:extLst>
        </c:ser>
        <c:ser>
          <c:idx val="3"/>
          <c:order val="5"/>
          <c:tx>
            <c:strRef>
              <c:f>Sheet1!$E$1</c:f>
              <c:strCache>
                <c:ptCount val="1"/>
                <c:pt idx="0">
                  <c:v>Geotextile</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289.73039704158282</c:v>
                </c:pt>
                <c:pt idx="1">
                  <c:v>325.24794662596014</c:v>
                </c:pt>
                <c:pt idx="2">
                  <c:v>333.3459182772034</c:v>
                </c:pt>
                <c:pt idx="3">
                  <c:v>336.65367737291535</c:v>
                </c:pt>
                <c:pt idx="4">
                  <c:v>360.35189510809045</c:v>
                </c:pt>
                <c:pt idx="5">
                  <c:v>351.97764003735097</c:v>
                </c:pt>
                <c:pt idx="6">
                  <c:v>341.4634851636626</c:v>
                </c:pt>
                <c:pt idx="7">
                  <c:v>363.91722099769726</c:v>
                </c:pt>
                <c:pt idx="8">
                  <c:v>403.38450187938895</c:v>
                </c:pt>
                <c:pt idx="9">
                  <c:v>430.55881295774071</c:v>
                </c:pt>
                <c:pt idx="10">
                  <c:v>443.62385171072566</c:v>
                </c:pt>
                <c:pt idx="11">
                  <c:v>482.20470391842082</c:v>
                </c:pt>
                <c:pt idx="12">
                  <c:v>503.56414127325974</c:v>
                </c:pt>
                <c:pt idx="13">
                  <c:v>485.59261823579766</c:v>
                </c:pt>
                <c:pt idx="14">
                  <c:v>563.99066070057108</c:v>
                </c:pt>
                <c:pt idx="15">
                  <c:v>559.1579940682534</c:v>
                </c:pt>
              </c:numCache>
            </c:numRef>
          </c:val>
          <c:extLst>
            <c:ext xmlns:c16="http://schemas.microsoft.com/office/drawing/2014/chart" uri="{C3380CC4-5D6E-409C-BE32-E72D297353CC}">
              <c16:uniqueId val="{00000003-8BD5-42DB-972E-B390A90D1C90}"/>
            </c:ext>
          </c:extLst>
        </c:ser>
        <c:ser>
          <c:idx val="2"/>
          <c:order val="6"/>
          <c:tx>
            <c:strRef>
              <c:f>Sheet1!$F$1</c:f>
              <c:strCache>
                <c:ptCount val="1"/>
                <c:pt idx="0">
                  <c:v>Automotive</c:v>
                </c:pt>
              </c:strCache>
            </c:strRef>
          </c:tx>
          <c:spPr>
            <a:solidFill>
              <a:schemeClr val="accent2">
                <a:lumMod val="5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Sheet1!$F$2:$F$17</c:f>
              <c:numCache>
                <c:formatCode>0.00</c:formatCode>
                <c:ptCount val="16"/>
                <c:pt idx="0">
                  <c:v>203.33999826469881</c:v>
                </c:pt>
                <c:pt idx="1">
                  <c:v>252.32723767805487</c:v>
                </c:pt>
                <c:pt idx="2">
                  <c:v>248.34566927118232</c:v>
                </c:pt>
                <c:pt idx="3">
                  <c:v>266.98946766720707</c:v>
                </c:pt>
                <c:pt idx="4">
                  <c:v>265.12313108100113</c:v>
                </c:pt>
                <c:pt idx="5">
                  <c:v>300.38792099093735</c:v>
                </c:pt>
                <c:pt idx="6">
                  <c:v>263.753638800754</c:v>
                </c:pt>
                <c:pt idx="7">
                  <c:v>304.4356433986967</c:v>
                </c:pt>
                <c:pt idx="8">
                  <c:v>315.77683206965884</c:v>
                </c:pt>
                <c:pt idx="9">
                  <c:v>328.87430874236077</c:v>
                </c:pt>
                <c:pt idx="10">
                  <c:v>332.72342315664747</c:v>
                </c:pt>
                <c:pt idx="11">
                  <c:v>371.8914896772821</c:v>
                </c:pt>
                <c:pt idx="12">
                  <c:v>408.12054723267278</c:v>
                </c:pt>
                <c:pt idx="13">
                  <c:v>426.11248854024666</c:v>
                </c:pt>
                <c:pt idx="14">
                  <c:v>455.82180792619766</c:v>
                </c:pt>
                <c:pt idx="15">
                  <c:v>511.86541366038682</c:v>
                </c:pt>
              </c:numCache>
            </c:numRef>
          </c:val>
          <c:extLst>
            <c:ext xmlns:c16="http://schemas.microsoft.com/office/drawing/2014/chart" uri="{C3380CC4-5D6E-409C-BE32-E72D297353CC}">
              <c16:uniqueId val="{00000004-8BD5-42DB-972E-B390A90D1C90}"/>
            </c:ext>
          </c:extLst>
        </c:ser>
        <c:ser>
          <c:idx val="1"/>
          <c:order val="7"/>
          <c:tx>
            <c:strRef>
              <c:f>Sheet1!$G$1</c:f>
              <c:strCache>
                <c:ptCount val="1"/>
                <c:pt idx="0">
                  <c:v>Consumer Goods</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Sheet1!$G$2:$G$17</c:f>
              <c:numCache>
                <c:formatCode>0.00</c:formatCode>
                <c:ptCount val="16"/>
                <c:pt idx="0">
                  <c:v>325.0989728866017</c:v>
                </c:pt>
                <c:pt idx="1">
                  <c:v>367.02294751957396</c:v>
                </c:pt>
                <c:pt idx="2">
                  <c:v>362.64327820275844</c:v>
                </c:pt>
                <c:pt idx="3">
                  <c:v>358.87569549799446</c:v>
                </c:pt>
                <c:pt idx="4">
                  <c:v>391.37855129570556</c:v>
                </c:pt>
                <c:pt idx="5">
                  <c:v>410.58072597862139</c:v>
                </c:pt>
                <c:pt idx="6">
                  <c:v>371.10265729991676</c:v>
                </c:pt>
                <c:pt idx="7">
                  <c:v>412.98853784028921</c:v>
                </c:pt>
                <c:pt idx="8">
                  <c:v>438.6002454437309</c:v>
                </c:pt>
                <c:pt idx="9">
                  <c:v>470.00250321608644</c:v>
                </c:pt>
                <c:pt idx="10">
                  <c:v>512.58821809462961</c:v>
                </c:pt>
                <c:pt idx="11">
                  <c:v>546.96998099090683</c:v>
                </c:pt>
                <c:pt idx="12">
                  <c:v>583.2186097762808</c:v>
                </c:pt>
                <c:pt idx="13">
                  <c:v>609.12706790189509</c:v>
                </c:pt>
                <c:pt idx="14">
                  <c:v>638.27895839774089</c:v>
                </c:pt>
                <c:pt idx="15">
                  <c:v>674.01176698680092</c:v>
                </c:pt>
              </c:numCache>
            </c:numRef>
          </c:val>
          <c:extLst>
            <c:ext xmlns:c16="http://schemas.microsoft.com/office/drawing/2014/chart" uri="{C3380CC4-5D6E-409C-BE32-E72D297353CC}">
              <c16:uniqueId val="{00000005-8BD5-42DB-972E-B390A90D1C90}"/>
            </c:ext>
          </c:extLst>
        </c:ser>
        <c:dLbls>
          <c:showLegendKey val="0"/>
          <c:showVal val="0"/>
          <c:showCatName val="0"/>
          <c:showSerName val="0"/>
          <c:showPercent val="0"/>
          <c:showBubbleSize val="0"/>
        </c:dLbls>
        <c:gapWidth val="150"/>
        <c:overlap val="100"/>
        <c:axId val="1594474496"/>
        <c:axId val="1703745200"/>
        <c:extLst>
          <c:ext xmlns:c15="http://schemas.microsoft.com/office/drawing/2012/chart" uri="{02D57815-91ED-43cb-92C2-25804820EDAC}">
            <c15:filteredBarSeries>
              <c15:ser>
                <c:idx val="6"/>
                <c:order val="0"/>
                <c:tx>
                  <c:strRef>
                    <c:extLst>
                      <c:ext uri="{02D57815-91ED-43cb-92C2-25804820EDAC}">
                        <c15:formulaRef>
                          <c15:sqref>Sheet1!#REF!</c15:sqref>
                        </c15:formulaRef>
                      </c:ext>
                    </c:extLst>
                    <c:strCache>
                      <c:ptCount val="1"/>
                      <c:pt idx="0">
                        <c:v>#REF!</c:v>
                      </c:pt>
                    </c:strCache>
                  </c:strRef>
                </c:tx>
                <c:spPr>
                  <a:solidFill>
                    <a:schemeClr val="accent1">
                      <a:lumMod val="60000"/>
                    </a:schemeClr>
                  </a:solidFill>
                  <a:ln>
                    <a:noFill/>
                  </a:ln>
                  <a:effectLst/>
                </c:spPr>
                <c:invertIfNegative val="0"/>
                <c:cat>
                  <c:strRef>
                    <c:extLst>
                      <c:ext uri="{02D57815-91ED-43cb-92C2-25804820EDAC}">
                        <c15:formulaRef>
                          <c15:sqref>Sheet1!$A$2:$A$17</c15:sqref>
                        </c15:formulaRef>
                      </c:ext>
                    </c:extLst>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extLst>
                      <c:ext uri="{02D57815-91ED-43cb-92C2-25804820EDAC}">
                        <c15:formulaRef>
                          <c15:sqref>Sheet1!#REF!</c15:sqref>
                        </c15:formulaRef>
                      </c:ext>
                    </c:extLst>
                    <c:numCache>
                      <c:formatCode>General</c:formatCode>
                      <c:ptCount val="1"/>
                      <c:pt idx="0">
                        <c:v>1</c:v>
                      </c:pt>
                    </c:numCache>
                  </c:numRef>
                </c:val>
                <c:extLst>
                  <c:ext xmlns:c16="http://schemas.microsoft.com/office/drawing/2014/chart" uri="{C3380CC4-5D6E-409C-BE32-E72D297353CC}">
                    <c16:uniqueId val="{00000000-8BD5-42DB-972E-B390A90D1C90}"/>
                  </c:ext>
                </c:extLst>
              </c15:ser>
            </c15:filteredBarSeries>
            <c15:filteredBarSeries>
              <c15:ser>
                <c:idx val="7"/>
                <c:order val="2"/>
                <c:tx>
                  <c:strRef>
                    <c:extLst xmlns:c15="http://schemas.microsoft.com/office/drawing/2012/chart">
                      <c:ext xmlns:c15="http://schemas.microsoft.com/office/drawing/2012/chart" uri="{02D57815-91ED-43cb-92C2-25804820EDAC}">
                        <c15:formulaRef>
                          <c15:sqref>Sheet1!#REF!</c15:sqref>
                        </c15:formulaRef>
                      </c:ext>
                    </c:extLst>
                    <c:strCache>
                      <c:ptCount val="1"/>
                      <c:pt idx="0">
                        <c:v>#REF!</c:v>
                      </c:pt>
                    </c:strCache>
                  </c:strRef>
                </c:tx>
                <c:spPr>
                  <a:solidFill>
                    <a:schemeClr val="accent2">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Sheet1!$A$2:$A$17</c15:sqref>
                        </c15:formulaRef>
                      </c:ext>
                    </c:extLst>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extLst xmlns:c15="http://schemas.microsoft.com/office/drawing/2012/chart">
                      <c:ext xmlns:c15="http://schemas.microsoft.com/office/drawing/2012/chart" uri="{02D57815-91ED-43cb-92C2-25804820EDAC}">
                        <c15:formulaRef>
                          <c15:sqref>Sheet1!#REF!</c15:sqref>
                        </c15:formulaRef>
                      </c:ext>
                    </c:extLst>
                    <c:numCache>
                      <c:formatCode>General</c:formatCode>
                      <c:ptCount val="1"/>
                      <c:pt idx="0">
                        <c:v>1</c:v>
                      </c:pt>
                    </c:numCache>
                  </c:numRef>
                </c:val>
                <c:extLst xmlns:c15="http://schemas.microsoft.com/office/drawing/2012/chart">
                  <c:ext xmlns:c16="http://schemas.microsoft.com/office/drawing/2014/chart" uri="{C3380CC4-5D6E-409C-BE32-E72D297353CC}">
                    <c16:uniqueId val="{00000001-0A70-4D9A-891A-8469D7EBBA96}"/>
                  </c:ext>
                </c:extLst>
              </c15:ser>
            </c15:filteredBarSeries>
          </c:ext>
        </c:extLst>
      </c:barChart>
      <c:catAx>
        <c:axId val="1594474496"/>
        <c:scaling>
          <c:orientation val="minMax"/>
        </c:scaling>
        <c:delete val="1"/>
        <c:axPos val="b"/>
        <c:numFmt formatCode="General" sourceLinked="1"/>
        <c:majorTickMark val="out"/>
        <c:minorTickMark val="none"/>
        <c:tickLblPos val="nextTo"/>
        <c:crossAx val="1703745200"/>
        <c:crosses val="autoZero"/>
        <c:auto val="1"/>
        <c:lblAlgn val="ctr"/>
        <c:lblOffset val="100"/>
        <c:noMultiLvlLbl val="0"/>
      </c:catAx>
      <c:valAx>
        <c:axId val="1703745200"/>
        <c:scaling>
          <c:orientation val="minMax"/>
        </c:scaling>
        <c:delete val="1"/>
        <c:axPos val="l"/>
        <c:numFmt formatCode="0.00" sourceLinked="1"/>
        <c:majorTickMark val="out"/>
        <c:minorTickMark val="none"/>
        <c:tickLblPos val="nextTo"/>
        <c:crossAx val="159447449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80376737771"/>
          <c:y val="0"/>
          <c:w val="0.76583541619183637"/>
          <c:h val="0.47216828434648295"/>
        </c:manualLayout>
      </c:layout>
      <c:barChart>
        <c:barDir val="col"/>
        <c:grouping val="stacked"/>
        <c:varyColors val="0"/>
        <c:ser>
          <c:idx val="4"/>
          <c:order val="1"/>
          <c:tx>
            <c:strRef>
              <c:f>Sheet1!$C$1</c:f>
              <c:strCache>
                <c:ptCount val="1"/>
                <c:pt idx="0">
                  <c:v>IM</c:v>
                </c:pt>
              </c:strCache>
            </c:strRef>
          </c:tx>
          <c:spPr>
            <a:solidFill>
              <a:schemeClr val="accent5"/>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251.02847617559098</c:v>
                </c:pt>
                <c:pt idx="1">
                  <c:v>277.0215669839086</c:v>
                </c:pt>
                <c:pt idx="2">
                  <c:v>269.40057536866635</c:v>
                </c:pt>
                <c:pt idx="3">
                  <c:v>270.15973851538882</c:v>
                </c:pt>
                <c:pt idx="4">
                  <c:v>280.18771232212362</c:v>
                </c:pt>
                <c:pt idx="5">
                  <c:v>291.77681196416131</c:v>
                </c:pt>
                <c:pt idx="6">
                  <c:v>270.92261081769624</c:v>
                </c:pt>
                <c:pt idx="7">
                  <c:v>297.36857621081458</c:v>
                </c:pt>
                <c:pt idx="8">
                  <c:v>310.74482099764219</c:v>
                </c:pt>
                <c:pt idx="9">
                  <c:v>326.01740562940836</c:v>
                </c:pt>
                <c:pt idx="10">
                  <c:v>343.84933914795624</c:v>
                </c:pt>
                <c:pt idx="11">
                  <c:v>352.881139983472</c:v>
                </c:pt>
                <c:pt idx="12">
                  <c:v>377.655679018912</c:v>
                </c:pt>
                <c:pt idx="13">
                  <c:v>393.09630747398307</c:v>
                </c:pt>
                <c:pt idx="14">
                  <c:v>411.46169108528136</c:v>
                </c:pt>
                <c:pt idx="15">
                  <c:v>436.06034562729718</c:v>
                </c:pt>
              </c:numCache>
            </c:numRef>
          </c:val>
          <c:extLst>
            <c:ext xmlns:c16="http://schemas.microsoft.com/office/drawing/2014/chart" uri="{C3380CC4-5D6E-409C-BE32-E72D297353CC}">
              <c16:uniqueId val="{00000002-8BD5-42DB-972E-B390A90D1C90}"/>
            </c:ext>
          </c:extLst>
        </c:ser>
        <c:ser>
          <c:idx val="5"/>
          <c:order val="2"/>
          <c:tx>
            <c:strRef>
              <c:f>Sheet1!$D$1</c:f>
              <c:strCache>
                <c:ptCount val="1"/>
                <c:pt idx="0">
                  <c:v>Raffia</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210.73829059236601</c:v>
                </c:pt>
                <c:pt idx="1">
                  <c:v>221.07083146195708</c:v>
                </c:pt>
                <c:pt idx="2">
                  <c:v>202.33660975080375</c:v>
                </c:pt>
                <c:pt idx="3">
                  <c:v>214.67122002711915</c:v>
                </c:pt>
                <c:pt idx="4">
                  <c:v>208.87542253837785</c:v>
                </c:pt>
                <c:pt idx="5">
                  <c:v>229.41619639536839</c:v>
                </c:pt>
                <c:pt idx="6">
                  <c:v>202.3274749043475</c:v>
                </c:pt>
                <c:pt idx="7">
                  <c:v>221.1126790839125</c:v>
                </c:pt>
                <c:pt idx="8">
                  <c:v>227.65211065082121</c:v>
                </c:pt>
                <c:pt idx="9">
                  <c:v>237.14291956487142</c:v>
                </c:pt>
                <c:pt idx="10">
                  <c:v>216.24555008498984</c:v>
                </c:pt>
                <c:pt idx="11">
                  <c:v>252.67097054528074</c:v>
                </c:pt>
                <c:pt idx="12">
                  <c:v>260.51311510526574</c:v>
                </c:pt>
                <c:pt idx="13">
                  <c:v>263.87361895579909</c:v>
                </c:pt>
                <c:pt idx="14">
                  <c:v>275.18655495367091</c:v>
                </c:pt>
                <c:pt idx="15">
                  <c:v>269.06453452353344</c:v>
                </c:pt>
              </c:numCache>
            </c:numRef>
          </c:val>
          <c:extLst>
            <c:ext xmlns:c16="http://schemas.microsoft.com/office/drawing/2014/chart" uri="{C3380CC4-5D6E-409C-BE32-E72D297353CC}">
              <c16:uniqueId val="{00000001-8BD5-42DB-972E-B390A90D1C90}"/>
            </c:ext>
          </c:extLst>
        </c:ser>
        <c:ser>
          <c:idx val="9"/>
          <c:order val="3"/>
          <c:tx>
            <c:strRef>
              <c:f>Sheet1!$E$1</c:f>
              <c:strCache>
                <c:ptCount val="1"/>
                <c:pt idx="0">
                  <c:v>BOPP</c:v>
                </c:pt>
              </c:strCache>
            </c:strRef>
          </c:tx>
          <c:spPr>
            <a:solidFill>
              <a:schemeClr val="accent4">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289.73039704158282</c:v>
                </c:pt>
                <c:pt idx="1">
                  <c:v>325.24794662596014</c:v>
                </c:pt>
                <c:pt idx="2">
                  <c:v>333.3459182772034</c:v>
                </c:pt>
                <c:pt idx="3">
                  <c:v>336.65367737291535</c:v>
                </c:pt>
                <c:pt idx="4">
                  <c:v>360.35189510809045</c:v>
                </c:pt>
                <c:pt idx="5">
                  <c:v>351.97764003735097</c:v>
                </c:pt>
                <c:pt idx="6">
                  <c:v>341.4634851636626</c:v>
                </c:pt>
                <c:pt idx="7">
                  <c:v>363.91722099769726</c:v>
                </c:pt>
                <c:pt idx="8">
                  <c:v>403.38450187938895</c:v>
                </c:pt>
                <c:pt idx="9">
                  <c:v>430.55881295774071</c:v>
                </c:pt>
                <c:pt idx="10">
                  <c:v>443.62385171072566</c:v>
                </c:pt>
                <c:pt idx="11">
                  <c:v>482.20470391842082</c:v>
                </c:pt>
                <c:pt idx="12">
                  <c:v>503.56414127325974</c:v>
                </c:pt>
                <c:pt idx="13">
                  <c:v>485.59261823579766</c:v>
                </c:pt>
                <c:pt idx="14">
                  <c:v>563.99066070057108</c:v>
                </c:pt>
                <c:pt idx="15">
                  <c:v>559.1579940682534</c:v>
                </c:pt>
              </c:numCache>
            </c:numRef>
          </c:val>
          <c:extLst>
            <c:ext xmlns:c16="http://schemas.microsoft.com/office/drawing/2014/chart" uri="{C3380CC4-5D6E-409C-BE32-E72D297353CC}">
              <c16:uniqueId val="{00000003-0A70-4D9A-891A-8469D7EBBA96}"/>
            </c:ext>
          </c:extLst>
        </c:ser>
        <c:ser>
          <c:idx val="3"/>
          <c:order val="4"/>
          <c:tx>
            <c:strRef>
              <c:f>Sheet1!$F$1</c:f>
              <c:strCache>
                <c:ptCount val="1"/>
                <c:pt idx="0">
                  <c:v>Blow</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Sheet1!$F$2:$F$17</c:f>
              <c:numCache>
                <c:formatCode>0.00</c:formatCode>
                <c:ptCount val="16"/>
                <c:pt idx="0">
                  <c:v>203.33999826469881</c:v>
                </c:pt>
                <c:pt idx="1">
                  <c:v>252.32723767805487</c:v>
                </c:pt>
                <c:pt idx="2">
                  <c:v>248.34566927118232</c:v>
                </c:pt>
                <c:pt idx="3">
                  <c:v>266.98946766720707</c:v>
                </c:pt>
                <c:pt idx="4">
                  <c:v>265.12313108100113</c:v>
                </c:pt>
                <c:pt idx="5">
                  <c:v>300.38792099093735</c:v>
                </c:pt>
                <c:pt idx="6">
                  <c:v>263.753638800754</c:v>
                </c:pt>
                <c:pt idx="7">
                  <c:v>304.4356433986967</c:v>
                </c:pt>
                <c:pt idx="8">
                  <c:v>315.77683206965884</c:v>
                </c:pt>
                <c:pt idx="9">
                  <c:v>328.87430874236077</c:v>
                </c:pt>
                <c:pt idx="10">
                  <c:v>332.72342315664747</c:v>
                </c:pt>
                <c:pt idx="11">
                  <c:v>371.8914896772821</c:v>
                </c:pt>
                <c:pt idx="12">
                  <c:v>408.12054723267278</c:v>
                </c:pt>
                <c:pt idx="13">
                  <c:v>426.11248854024666</c:v>
                </c:pt>
                <c:pt idx="14">
                  <c:v>455.82180792619766</c:v>
                </c:pt>
                <c:pt idx="15">
                  <c:v>511.86541366038682</c:v>
                </c:pt>
              </c:numCache>
            </c:numRef>
          </c:val>
          <c:extLst>
            <c:ext xmlns:c16="http://schemas.microsoft.com/office/drawing/2014/chart" uri="{C3380CC4-5D6E-409C-BE32-E72D297353CC}">
              <c16:uniqueId val="{00000003-8BD5-42DB-972E-B390A90D1C90}"/>
            </c:ext>
          </c:extLst>
        </c:ser>
        <c:ser>
          <c:idx val="2"/>
          <c:order val="5"/>
          <c:tx>
            <c:strRef>
              <c:f>Sheet1!$G$1</c:f>
              <c:strCache>
                <c:ptCount val="1"/>
                <c:pt idx="0">
                  <c:v>Extrusion</c:v>
                </c:pt>
              </c:strCache>
            </c:strRef>
          </c:tx>
          <c:spPr>
            <a:solidFill>
              <a:schemeClr val="accent2">
                <a:lumMod val="5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Sheet1!$G$2:$G$17</c:f>
              <c:numCache>
                <c:formatCode>0.00</c:formatCode>
                <c:ptCount val="16"/>
                <c:pt idx="0">
                  <c:v>325.0989728866017</c:v>
                </c:pt>
                <c:pt idx="1">
                  <c:v>367.02294751957396</c:v>
                </c:pt>
                <c:pt idx="2">
                  <c:v>362.64327820275844</c:v>
                </c:pt>
                <c:pt idx="3">
                  <c:v>358.87569549799446</c:v>
                </c:pt>
                <c:pt idx="4">
                  <c:v>391.37855129570556</c:v>
                </c:pt>
                <c:pt idx="5">
                  <c:v>410.58072597862139</c:v>
                </c:pt>
                <c:pt idx="6">
                  <c:v>371.10265729991676</c:v>
                </c:pt>
                <c:pt idx="7">
                  <c:v>412.98853784028921</c:v>
                </c:pt>
                <c:pt idx="8">
                  <c:v>438.6002454437309</c:v>
                </c:pt>
                <c:pt idx="9">
                  <c:v>470.00250321608644</c:v>
                </c:pt>
                <c:pt idx="10">
                  <c:v>512.58821809462961</c:v>
                </c:pt>
                <c:pt idx="11">
                  <c:v>546.96998099090683</c:v>
                </c:pt>
                <c:pt idx="12">
                  <c:v>583.2186097762808</c:v>
                </c:pt>
                <c:pt idx="13">
                  <c:v>609.12706790189509</c:v>
                </c:pt>
                <c:pt idx="14">
                  <c:v>638.27895839774089</c:v>
                </c:pt>
                <c:pt idx="15">
                  <c:v>674.01176698680092</c:v>
                </c:pt>
              </c:numCache>
            </c:numRef>
          </c:val>
          <c:extLst>
            <c:ext xmlns:c16="http://schemas.microsoft.com/office/drawing/2014/chart" uri="{C3380CC4-5D6E-409C-BE32-E72D297353CC}">
              <c16:uniqueId val="{00000004-8BD5-42DB-972E-B390A90D1C90}"/>
            </c:ext>
          </c:extLst>
        </c:ser>
        <c:ser>
          <c:idx val="1"/>
          <c:order val="6"/>
          <c:tx>
            <c:strRef>
              <c:f>Sheet1!$H$1</c:f>
              <c:strCache>
                <c:ptCount val="1"/>
                <c:pt idx="0">
                  <c:v>Thermoforming</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Sheet1!$H$2:$H$17</c:f>
              <c:numCache>
                <c:formatCode>General</c:formatCode>
                <c:ptCount val="16"/>
              </c:numCache>
            </c:numRef>
          </c:val>
          <c:extLst>
            <c:ext xmlns:c16="http://schemas.microsoft.com/office/drawing/2014/chart" uri="{C3380CC4-5D6E-409C-BE32-E72D297353CC}">
              <c16:uniqueId val="{00000005-8BD5-42DB-972E-B390A90D1C90}"/>
            </c:ext>
          </c:extLst>
        </c:ser>
        <c:dLbls>
          <c:showLegendKey val="0"/>
          <c:showVal val="0"/>
          <c:showCatName val="0"/>
          <c:showSerName val="0"/>
          <c:showPercent val="0"/>
          <c:showBubbleSize val="0"/>
        </c:dLbls>
        <c:gapWidth val="150"/>
        <c:overlap val="100"/>
        <c:axId val="1594474496"/>
        <c:axId val="1703745200"/>
        <c:extLst>
          <c:ext xmlns:c15="http://schemas.microsoft.com/office/drawing/2012/chart" uri="{02D57815-91ED-43cb-92C2-25804820EDAC}">
            <c15:filteredBarSeries>
              <c15:ser>
                <c:idx val="6"/>
                <c:order val="0"/>
                <c:tx>
                  <c:strRef>
                    <c:extLst>
                      <c:ext uri="{02D57815-91ED-43cb-92C2-25804820EDAC}">
                        <c15:formulaRef>
                          <c15:sqref>Sheet1!$B$1</c15:sqref>
                        </c15:formulaRef>
                      </c:ext>
                    </c:extLst>
                    <c:strCache>
                      <c:ptCount val="1"/>
                      <c:pt idx="0">
                        <c:v>Others</c:v>
                      </c:pt>
                    </c:strCache>
                  </c:strRef>
                </c:tx>
                <c:spPr>
                  <a:solidFill>
                    <a:schemeClr val="accent1">
                      <a:lumMod val="60000"/>
                    </a:schemeClr>
                  </a:solidFill>
                  <a:ln>
                    <a:noFill/>
                  </a:ln>
                  <a:effectLst/>
                </c:spPr>
                <c:invertIfNegative val="0"/>
                <c:cat>
                  <c:strRef>
                    <c:extLst>
                      <c:ext uri="{02D57815-91ED-43cb-92C2-25804820EDAC}">
                        <c15:formulaRef>
                          <c15:sqref>Sheet1!$A$2:$A$17</c15:sqref>
                        </c15:formulaRef>
                      </c:ext>
                    </c:extLst>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extLst>
                      <c:ext uri="{02D57815-91ED-43cb-92C2-25804820EDAC}">
                        <c15:formulaRef>
                          <c15:sqref>Sheet1!$B$2:$B$17</c15:sqref>
                        </c15:formulaRef>
                      </c:ext>
                    </c:extLst>
                    <c:numCache>
                      <c:formatCode>0.00</c:formatCode>
                      <c:ptCount val="16"/>
                      <c:pt idx="0">
                        <c:v>1000.6054272700378</c:v>
                      </c:pt>
                      <c:pt idx="1">
                        <c:v>994.52254054785999</c:v>
                      </c:pt>
                      <c:pt idx="2">
                        <c:v>972.29994633769684</c:v>
                      </c:pt>
                      <c:pt idx="3">
                        <c:v>993.75258480284401</c:v>
                      </c:pt>
                      <c:pt idx="4">
                        <c:v>1055.8119314098303</c:v>
                      </c:pt>
                      <c:pt idx="5">
                        <c:v>1093.2003711921807</c:v>
                      </c:pt>
                      <c:pt idx="6">
                        <c:v>950.48446862966284</c:v>
                      </c:pt>
                      <c:pt idx="7">
                        <c:v>1070.6721881673634</c:v>
                      </c:pt>
                      <c:pt idx="8">
                        <c:v>1133.0185262232885</c:v>
                      </c:pt>
                      <c:pt idx="9">
                        <c:v>1234.249867840419</c:v>
                      </c:pt>
                      <c:pt idx="10">
                        <c:v>1319.9767250637919</c:v>
                      </c:pt>
                      <c:pt idx="11">
                        <c:v>1279.2697234820644</c:v>
                      </c:pt>
                      <c:pt idx="12">
                        <c:v>1292.8648981635711</c:v>
                      </c:pt>
                      <c:pt idx="13">
                        <c:v>1373.6056817529111</c:v>
                      </c:pt>
                      <c:pt idx="14">
                        <c:v>1349.192595688271</c:v>
                      </c:pt>
                      <c:pt idx="15">
                        <c:v>1216.0424714391302</c:v>
                      </c:pt>
                    </c:numCache>
                  </c:numRef>
                </c:val>
                <c:extLst>
                  <c:ext xmlns:c16="http://schemas.microsoft.com/office/drawing/2014/chart" uri="{C3380CC4-5D6E-409C-BE32-E72D297353CC}">
                    <c16:uniqueId val="{00000000-8BD5-42DB-972E-B390A90D1C90}"/>
                  </c:ext>
                </c:extLst>
              </c15:ser>
            </c15:filteredBarSeries>
          </c:ext>
        </c:extLst>
      </c:barChart>
      <c:catAx>
        <c:axId val="1594474496"/>
        <c:scaling>
          <c:orientation val="minMax"/>
        </c:scaling>
        <c:delete val="1"/>
        <c:axPos val="b"/>
        <c:numFmt formatCode="General" sourceLinked="1"/>
        <c:majorTickMark val="out"/>
        <c:minorTickMark val="none"/>
        <c:tickLblPos val="nextTo"/>
        <c:crossAx val="1703745200"/>
        <c:crosses val="autoZero"/>
        <c:auto val="1"/>
        <c:lblAlgn val="ctr"/>
        <c:lblOffset val="100"/>
        <c:noMultiLvlLbl val="0"/>
      </c:catAx>
      <c:valAx>
        <c:axId val="1703745200"/>
        <c:scaling>
          <c:orientation val="minMax"/>
        </c:scaling>
        <c:delete val="1"/>
        <c:axPos val="l"/>
        <c:numFmt formatCode="0.00" sourceLinked="1"/>
        <c:majorTickMark val="out"/>
        <c:minorTickMark val="none"/>
        <c:tickLblPos val="nextTo"/>
        <c:crossAx val="159447449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80376737771"/>
          <c:y val="0"/>
          <c:w val="0.76583541619183637"/>
          <c:h val="0.47216828434648295"/>
        </c:manualLayout>
      </c:layout>
      <c:barChart>
        <c:barDir val="col"/>
        <c:grouping val="stacked"/>
        <c:varyColors val="0"/>
        <c:ser>
          <c:idx val="0"/>
          <c:order val="0"/>
          <c:tx>
            <c:strRef>
              <c:f>Sheet1!$E$1</c:f>
              <c:strCache>
                <c:ptCount val="1"/>
                <c:pt idx="0">
                  <c:v>Others</c:v>
                </c:pt>
              </c:strCache>
            </c:strRef>
          </c:tx>
          <c:spPr>
            <a:solidFill>
              <a:schemeClr val="accent2">
                <a:lumMod val="60000"/>
                <a:lumOff val="4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275.41763080832646</c:v>
                </c:pt>
                <c:pt idx="1">
                  <c:v>307.61661435663194</c:v>
                </c:pt>
                <c:pt idx="2">
                  <c:v>309.26910927488922</c:v>
                </c:pt>
                <c:pt idx="3">
                  <c:v>297.12188458952772</c:v>
                </c:pt>
                <c:pt idx="4">
                  <c:v>306.53499849927562</c:v>
                </c:pt>
                <c:pt idx="5">
                  <c:v>314.49545235128488</c:v>
                </c:pt>
                <c:pt idx="6">
                  <c:v>298.50807789703384</c:v>
                </c:pt>
                <c:pt idx="7">
                  <c:v>313.54186654421534</c:v>
                </c:pt>
                <c:pt idx="8">
                  <c:v>334.69031616667718</c:v>
                </c:pt>
                <c:pt idx="9">
                  <c:v>354.86785714410416</c:v>
                </c:pt>
                <c:pt idx="10">
                  <c:v>353.11486105208019</c:v>
                </c:pt>
                <c:pt idx="11">
                  <c:v>367.48487473057492</c:v>
                </c:pt>
                <c:pt idx="12">
                  <c:v>391.02740754492703</c:v>
                </c:pt>
                <c:pt idx="13">
                  <c:v>397.21333308643074</c:v>
                </c:pt>
                <c:pt idx="14">
                  <c:v>428.13591573899697</c:v>
                </c:pt>
                <c:pt idx="15">
                  <c:v>436.41660814492803</c:v>
                </c:pt>
              </c:numCache>
            </c:numRef>
          </c:val>
          <c:extLst>
            <c:ext xmlns:c16="http://schemas.microsoft.com/office/drawing/2014/chart" uri="{C3380CC4-5D6E-409C-BE32-E72D297353CC}">
              <c16:uniqueId val="{00000000-536D-429B-B709-BD8467BF3B5B}"/>
            </c:ext>
          </c:extLst>
        </c:ser>
        <c:ser>
          <c:idx val="6"/>
          <c:order val="1"/>
          <c:tx>
            <c:strRef>
              <c:f>Sheet1!$D$1</c:f>
              <c:strCache>
                <c:ptCount val="1"/>
                <c:pt idx="0">
                  <c:v>Bihar</c:v>
                </c:pt>
              </c:strCache>
            </c:strRef>
          </c:tx>
          <c:spPr>
            <a:solidFill>
              <a:schemeClr val="accent1">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80.302890201312707</c:v>
                </c:pt>
                <c:pt idx="1">
                  <c:v>89.829504711104121</c:v>
                </c:pt>
                <c:pt idx="2">
                  <c:v>92.429323158908161</c:v>
                </c:pt>
                <c:pt idx="3">
                  <c:v>89.729290888954736</c:v>
                </c:pt>
                <c:pt idx="4">
                  <c:v>94.164215962057924</c:v>
                </c:pt>
                <c:pt idx="5">
                  <c:v>98.245194071092698</c:v>
                </c:pt>
                <c:pt idx="6">
                  <c:v>91.259254893903417</c:v>
                </c:pt>
                <c:pt idx="7">
                  <c:v>100.80927778141371</c:v>
                </c:pt>
                <c:pt idx="8">
                  <c:v>106.68417932091394</c:v>
                </c:pt>
                <c:pt idx="9">
                  <c:v>111.78886404700779</c:v>
                </c:pt>
                <c:pt idx="10">
                  <c:v>118.71566818389675</c:v>
                </c:pt>
                <c:pt idx="11">
                  <c:v>129.33775879377555</c:v>
                </c:pt>
                <c:pt idx="12">
                  <c:v>124.54705117843515</c:v>
                </c:pt>
                <c:pt idx="13">
                  <c:v>139.73159115375898</c:v>
                </c:pt>
                <c:pt idx="14">
                  <c:v>147.72738823125655</c:v>
                </c:pt>
                <c:pt idx="15">
                  <c:v>158.29480103552868</c:v>
                </c:pt>
              </c:numCache>
            </c:numRef>
          </c:val>
          <c:extLst>
            <c:ext xmlns:c16="http://schemas.microsoft.com/office/drawing/2014/chart" uri="{C3380CC4-5D6E-409C-BE32-E72D297353CC}">
              <c16:uniqueId val="{00000001-536D-429B-B709-BD8467BF3B5B}"/>
            </c:ext>
          </c:extLst>
        </c:ser>
        <c:ser>
          <c:idx val="5"/>
          <c:order val="2"/>
          <c:tx>
            <c:strRef>
              <c:f>Sheet1!$C$1</c:f>
              <c:strCache>
                <c:ptCount val="1"/>
                <c:pt idx="0">
                  <c:v>West Bengal</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552.00937288437945</c:v>
                </c:pt>
                <c:pt idx="1">
                  <c:v>615.96367858439919</c:v>
                </c:pt>
                <c:pt idx="2">
                  <c:v>629.37813840378669</c:v>
                </c:pt>
                <c:pt idx="3">
                  <c:v>607.54576566985679</c:v>
                </c:pt>
                <c:pt idx="4">
                  <c:v>637.27260173541379</c:v>
                </c:pt>
                <c:pt idx="5">
                  <c:v>660.20989879830267</c:v>
                </c:pt>
                <c:pt idx="6">
                  <c:v>601.97852388478293</c:v>
                </c:pt>
                <c:pt idx="7">
                  <c:v>674.10549605550875</c:v>
                </c:pt>
                <c:pt idx="8">
                  <c:v>710.85921982781792</c:v>
                </c:pt>
                <c:pt idx="9">
                  <c:v>732.05422877149692</c:v>
                </c:pt>
                <c:pt idx="10">
                  <c:v>785.47845658275446</c:v>
                </c:pt>
                <c:pt idx="11">
                  <c:v>815.14736349803434</c:v>
                </c:pt>
                <c:pt idx="12">
                  <c:v>867.77665792812195</c:v>
                </c:pt>
                <c:pt idx="13">
                  <c:v>914.97407783648737</c:v>
                </c:pt>
                <c:pt idx="14">
                  <c:v>949.47553833929169</c:v>
                </c:pt>
                <c:pt idx="15">
                  <c:v>1029.4870853105506</c:v>
                </c:pt>
              </c:numCache>
            </c:numRef>
          </c:val>
          <c:extLst>
            <c:ext xmlns:c16="http://schemas.microsoft.com/office/drawing/2014/chart" uri="{C3380CC4-5D6E-409C-BE32-E72D297353CC}">
              <c16:uniqueId val="{00000002-536D-429B-B709-BD8467BF3B5B}"/>
            </c:ext>
          </c:extLst>
        </c:ser>
        <c:ser>
          <c:idx val="9"/>
          <c:order val="3"/>
          <c:tx>
            <c:strRef>
              <c:f>Sheet1!$B$1</c:f>
              <c:strCache>
                <c:ptCount val="1"/>
                <c:pt idx="0">
                  <c:v>Orrisa</c:v>
                </c:pt>
              </c:strCache>
            </c:strRef>
          </c:tx>
          <c:spPr>
            <a:solidFill>
              <a:schemeClr val="accent4">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1367.0744430528746</c:v>
                </c:pt>
                <c:pt idx="1">
                  <c:v>1526.2547089236898</c:v>
                </c:pt>
                <c:pt idx="2">
                  <c:v>1559.9314180214299</c:v>
                </c:pt>
                <c:pt idx="3">
                  <c:v>1507.8723792673602</c:v>
                </c:pt>
                <c:pt idx="4">
                  <c:v>1577.5424368821346</c:v>
                </c:pt>
                <c:pt idx="5">
                  <c:v>1632.5819933972521</c:v>
                </c:pt>
                <c:pt idx="6">
                  <c:v>1514.1840000168643</c:v>
                </c:pt>
                <c:pt idx="7">
                  <c:v>1665.6413066346238</c:v>
                </c:pt>
                <c:pt idx="8">
                  <c:v>1747.6261119305668</c:v>
                </c:pt>
                <c:pt idx="9">
                  <c:v>1842.7670267680151</c:v>
                </c:pt>
                <c:pt idx="10">
                  <c:v>1937.276030765137</c:v>
                </c:pt>
                <c:pt idx="11">
                  <c:v>2049.5631330706624</c:v>
                </c:pt>
                <c:pt idx="12">
                  <c:v>2141.264992853552</c:v>
                </c:pt>
                <c:pt idx="13">
                  <c:v>2252.5548116231635</c:v>
                </c:pt>
                <c:pt idx="14">
                  <c:v>2371.8913286691195</c:v>
                </c:pt>
                <c:pt idx="15">
                  <c:v>2531.4160929236432</c:v>
                </c:pt>
              </c:numCache>
            </c:numRef>
          </c:val>
          <c:extLst>
            <c:ext xmlns:c16="http://schemas.microsoft.com/office/drawing/2014/chart" uri="{C3380CC4-5D6E-409C-BE32-E72D297353CC}">
              <c16:uniqueId val="{00000003-536D-429B-B709-BD8467BF3B5B}"/>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1"/>
        <c:axPos val="b"/>
        <c:numFmt formatCode="General" sourceLinked="1"/>
        <c:majorTickMark val="out"/>
        <c:minorTickMark val="none"/>
        <c:tickLblPos val="nextTo"/>
        <c:crossAx val="1703745200"/>
        <c:crosses val="autoZero"/>
        <c:auto val="1"/>
        <c:lblAlgn val="ctr"/>
        <c:lblOffset val="100"/>
        <c:noMultiLvlLbl val="0"/>
      </c:catAx>
      <c:valAx>
        <c:axId val="1703745200"/>
        <c:scaling>
          <c:orientation val="minMax"/>
        </c:scaling>
        <c:delete val="1"/>
        <c:axPos val="l"/>
        <c:numFmt formatCode="0.00" sourceLinked="1"/>
        <c:majorTickMark val="out"/>
        <c:minorTickMark val="none"/>
        <c:tickLblPos val="nextTo"/>
        <c:crossAx val="159447449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externalData r:id="rId3">
    <c:autoUpdate val="0"/>
  </c:externalData>
  <c:userShapes r:id="rId4"/>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994875383047395E-2"/>
          <c:y val="0.16796002821514097"/>
          <c:w val="0.97600512461695255"/>
          <c:h val="0.53671379171257028"/>
        </c:manualLayout>
      </c:layout>
      <c:lineChart>
        <c:grouping val="standard"/>
        <c:varyColors val="0"/>
        <c:ser>
          <c:idx val="0"/>
          <c:order val="0"/>
          <c:tx>
            <c:strRef>
              <c:f>Sheet1!$B$1</c:f>
              <c:strCache>
                <c:ptCount val="1"/>
                <c:pt idx="0">
                  <c:v>Total Demand </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dLbls>
            <c:dLbl>
              <c:idx val="2"/>
              <c:layout>
                <c:manualLayout>
                  <c:x val="-3.7886306726338949E-2"/>
                  <c:y val="-0.12019433406798478"/>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F4E-431C-B204-35C1ECD57040}"/>
                </c:ext>
              </c:extLst>
            </c:dLbl>
            <c:dLbl>
              <c:idx val="9"/>
              <c:layout>
                <c:manualLayout>
                  <c:x val="-3.9698301165687691E-3"/>
                  <c:y val="-4.664339376779660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F4E-431C-B204-35C1ECD57040}"/>
                </c:ext>
              </c:extLst>
            </c:dLbl>
            <c:spPr>
              <a:noFill/>
              <a:ln>
                <a:noFill/>
              </a:ln>
              <a:effectLst/>
            </c:spPr>
            <c:txPr>
              <a:bodyPr rot="0" spcFirstLastPara="1" vertOverflow="ellipsis" vert="horz" wrap="square" anchor="ctr" anchorCtr="1"/>
              <a:lstStyle/>
              <a:p>
                <a:pPr>
                  <a:defRPr sz="1200" b="0" i="0" u="none" strike="noStrike" kern="1200" baseline="0">
                    <a:solidFill>
                      <a:schemeClr val="accent6">
                        <a:lumMod val="7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2021E</c:v>
                </c:pt>
                <c:pt idx="1">
                  <c:v>2022F</c:v>
                </c:pt>
                <c:pt idx="2">
                  <c:v>2023F</c:v>
                </c:pt>
                <c:pt idx="3">
                  <c:v>2024F</c:v>
                </c:pt>
              </c:strCache>
            </c:strRef>
          </c:cat>
          <c:val>
            <c:numRef>
              <c:f>Sheet1!$B$2:$B$11</c:f>
              <c:numCache>
                <c:formatCode>0</c:formatCode>
                <c:ptCount val="10"/>
                <c:pt idx="0">
                  <c:v>3498</c:v>
                </c:pt>
                <c:pt idx="1">
                  <c:v>3868</c:v>
                </c:pt>
                <c:pt idx="2">
                  <c:v>4526</c:v>
                </c:pt>
                <c:pt idx="3">
                  <c:v>4638</c:v>
                </c:pt>
                <c:pt idx="9">
                  <c:v>5008</c:v>
                </c:pt>
              </c:numCache>
            </c:numRef>
          </c:val>
          <c:smooth val="0"/>
          <c:extLst>
            <c:ext xmlns:c16="http://schemas.microsoft.com/office/drawing/2014/chart" uri="{C3380CC4-5D6E-409C-BE32-E72D297353CC}">
              <c16:uniqueId val="{00000002-DF4E-431C-B204-35C1ECD57040}"/>
            </c:ext>
          </c:extLst>
        </c:ser>
        <c:ser>
          <c:idx val="1"/>
          <c:order val="1"/>
          <c:tx>
            <c:strRef>
              <c:f>Sheet1!$C$1</c:f>
              <c:strCache>
                <c:ptCount val="1"/>
                <c:pt idx="0">
                  <c:v>Demand Supply Gap</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dLbls>
            <c:dLbl>
              <c:idx val="2"/>
              <c:layout>
                <c:manualLayout>
                  <c:x val="-3.7886306726338949E-2"/>
                  <c:y val="0.12019433406798467"/>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F4E-431C-B204-35C1ECD57040}"/>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2021E</c:v>
                </c:pt>
                <c:pt idx="1">
                  <c:v>2022F</c:v>
                </c:pt>
                <c:pt idx="2">
                  <c:v>2023F</c:v>
                </c:pt>
                <c:pt idx="3">
                  <c:v>2024F</c:v>
                </c:pt>
              </c:strCache>
            </c:strRef>
          </c:cat>
          <c:val>
            <c:numRef>
              <c:f>Sheet1!$C$2:$C$11</c:f>
              <c:numCache>
                <c:formatCode>General</c:formatCode>
                <c:ptCount val="10"/>
                <c:pt idx="0">
                  <c:v>1270</c:v>
                </c:pt>
                <c:pt idx="1">
                  <c:v>1245</c:v>
                </c:pt>
                <c:pt idx="2">
                  <c:v>1155</c:v>
                </c:pt>
                <c:pt idx="3">
                  <c:v>815</c:v>
                </c:pt>
                <c:pt idx="9">
                  <c:v>1330</c:v>
                </c:pt>
              </c:numCache>
            </c:numRef>
          </c:val>
          <c:smooth val="0"/>
          <c:extLst>
            <c:ext xmlns:c16="http://schemas.microsoft.com/office/drawing/2014/chart" uri="{C3380CC4-5D6E-409C-BE32-E72D297353CC}">
              <c16:uniqueId val="{00000004-DF4E-431C-B204-35C1ECD57040}"/>
            </c:ext>
          </c:extLst>
        </c:ser>
        <c:dLbls>
          <c:dLblPos val="t"/>
          <c:showLegendKey val="0"/>
          <c:showVal val="1"/>
          <c:showCatName val="0"/>
          <c:showSerName val="0"/>
          <c:showPercent val="0"/>
          <c:showBubbleSize val="0"/>
        </c:dLbls>
        <c:marker val="1"/>
        <c:smooth val="0"/>
        <c:axId val="540857216"/>
        <c:axId val="540860168"/>
      </c:lineChart>
      <c:catAx>
        <c:axId val="54085721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40860168"/>
        <c:crosses val="autoZero"/>
        <c:auto val="1"/>
        <c:lblAlgn val="ctr"/>
        <c:lblOffset val="100"/>
        <c:noMultiLvlLbl val="0"/>
      </c:catAx>
      <c:valAx>
        <c:axId val="540860168"/>
        <c:scaling>
          <c:orientation val="minMax"/>
          <c:max val="5500"/>
          <c:min val="500"/>
        </c:scaling>
        <c:delete val="1"/>
        <c:axPos val="l"/>
        <c:numFmt formatCode="0" sourceLinked="1"/>
        <c:majorTickMark val="out"/>
        <c:minorTickMark val="none"/>
        <c:tickLblPos val="nextTo"/>
        <c:crossAx val="5408572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80376737771"/>
          <c:y val="0"/>
          <c:w val="0.76583541619183637"/>
          <c:h val="0.47216828434648295"/>
        </c:manualLayout>
      </c:layout>
      <c:barChart>
        <c:barDir val="col"/>
        <c:grouping val="stacked"/>
        <c:varyColors val="0"/>
        <c:ser>
          <c:idx val="4"/>
          <c:order val="1"/>
          <c:tx>
            <c:strRef>
              <c:f>Sheet1!$B$1</c:f>
              <c:strCache>
                <c:ptCount val="1"/>
                <c:pt idx="0">
                  <c:v>Others</c:v>
                </c:pt>
              </c:strCache>
            </c:strRef>
          </c:tx>
          <c:spPr>
            <a:solidFill>
              <a:schemeClr val="accent5"/>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1000.6054272700378</c:v>
                </c:pt>
                <c:pt idx="1">
                  <c:v>994.52254054785999</c:v>
                </c:pt>
                <c:pt idx="2">
                  <c:v>972.29994633769684</c:v>
                </c:pt>
                <c:pt idx="3">
                  <c:v>993.75258480284401</c:v>
                </c:pt>
                <c:pt idx="4">
                  <c:v>1055.8119314098303</c:v>
                </c:pt>
                <c:pt idx="5">
                  <c:v>1093.2003711921807</c:v>
                </c:pt>
                <c:pt idx="6">
                  <c:v>950.48446862966284</c:v>
                </c:pt>
                <c:pt idx="7">
                  <c:v>1070.6721881673634</c:v>
                </c:pt>
                <c:pt idx="8">
                  <c:v>1133.0185262232885</c:v>
                </c:pt>
                <c:pt idx="9">
                  <c:v>1234.249867840419</c:v>
                </c:pt>
                <c:pt idx="10">
                  <c:v>1319.9767250637919</c:v>
                </c:pt>
                <c:pt idx="11">
                  <c:v>1279.2697234820644</c:v>
                </c:pt>
                <c:pt idx="12">
                  <c:v>1292.8648981635711</c:v>
                </c:pt>
                <c:pt idx="13">
                  <c:v>1373.6056817529111</c:v>
                </c:pt>
                <c:pt idx="14">
                  <c:v>1349.192595688271</c:v>
                </c:pt>
                <c:pt idx="15">
                  <c:v>1216.0424714391302</c:v>
                </c:pt>
              </c:numCache>
            </c:numRef>
          </c:val>
          <c:extLst>
            <c:ext xmlns:c16="http://schemas.microsoft.com/office/drawing/2014/chart" uri="{C3380CC4-5D6E-409C-BE32-E72D297353CC}">
              <c16:uniqueId val="{00000002-8BD5-42DB-972E-B390A90D1C90}"/>
            </c:ext>
          </c:extLst>
        </c:ser>
        <c:ser>
          <c:idx val="5"/>
          <c:order val="3"/>
          <c:tx>
            <c:strRef>
              <c:f>Sheet1!$C$1</c:f>
              <c:strCache>
                <c:ptCount val="1"/>
                <c:pt idx="0">
                  <c:v>Packaging</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251.02847617559098</c:v>
                </c:pt>
                <c:pt idx="1">
                  <c:v>277.0215669839086</c:v>
                </c:pt>
                <c:pt idx="2">
                  <c:v>269.40057536866635</c:v>
                </c:pt>
                <c:pt idx="3">
                  <c:v>270.15973851538882</c:v>
                </c:pt>
                <c:pt idx="4">
                  <c:v>280.18771232212362</c:v>
                </c:pt>
                <c:pt idx="5">
                  <c:v>291.77681196416131</c:v>
                </c:pt>
                <c:pt idx="6">
                  <c:v>270.92261081769624</c:v>
                </c:pt>
                <c:pt idx="7">
                  <c:v>297.36857621081458</c:v>
                </c:pt>
                <c:pt idx="8">
                  <c:v>310.74482099764219</c:v>
                </c:pt>
                <c:pt idx="9">
                  <c:v>326.01740562940836</c:v>
                </c:pt>
                <c:pt idx="10">
                  <c:v>343.84933914795624</c:v>
                </c:pt>
                <c:pt idx="11">
                  <c:v>352.881139983472</c:v>
                </c:pt>
                <c:pt idx="12">
                  <c:v>377.655679018912</c:v>
                </c:pt>
                <c:pt idx="13">
                  <c:v>393.09630747398307</c:v>
                </c:pt>
                <c:pt idx="14">
                  <c:v>411.46169108528136</c:v>
                </c:pt>
                <c:pt idx="15">
                  <c:v>436.06034562729718</c:v>
                </c:pt>
              </c:numCache>
            </c:numRef>
          </c:val>
          <c:extLst>
            <c:ext xmlns:c16="http://schemas.microsoft.com/office/drawing/2014/chart" uri="{C3380CC4-5D6E-409C-BE32-E72D297353CC}">
              <c16:uniqueId val="{00000001-8BD5-42DB-972E-B390A90D1C90}"/>
            </c:ext>
          </c:extLst>
        </c:ser>
        <c:ser>
          <c:idx val="9"/>
          <c:order val="4"/>
          <c:tx>
            <c:strRef>
              <c:f>Sheet1!$D$1</c:f>
              <c:strCache>
                <c:ptCount val="1"/>
                <c:pt idx="0">
                  <c:v>Raffia</c:v>
                </c:pt>
              </c:strCache>
            </c:strRef>
          </c:tx>
          <c:spPr>
            <a:solidFill>
              <a:schemeClr val="accent4">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210.73829059236601</c:v>
                </c:pt>
                <c:pt idx="1">
                  <c:v>221.07083146195708</c:v>
                </c:pt>
                <c:pt idx="2">
                  <c:v>202.33660975080375</c:v>
                </c:pt>
                <c:pt idx="3">
                  <c:v>214.67122002711915</c:v>
                </c:pt>
                <c:pt idx="4">
                  <c:v>208.87542253837785</c:v>
                </c:pt>
                <c:pt idx="5">
                  <c:v>229.41619639536839</c:v>
                </c:pt>
                <c:pt idx="6">
                  <c:v>202.3274749043475</c:v>
                </c:pt>
                <c:pt idx="7">
                  <c:v>221.1126790839125</c:v>
                </c:pt>
                <c:pt idx="8">
                  <c:v>227.65211065082121</c:v>
                </c:pt>
                <c:pt idx="9">
                  <c:v>237.14291956487142</c:v>
                </c:pt>
                <c:pt idx="10">
                  <c:v>216.24555008498984</c:v>
                </c:pt>
                <c:pt idx="11">
                  <c:v>252.67097054528074</c:v>
                </c:pt>
                <c:pt idx="12">
                  <c:v>260.51311510526574</c:v>
                </c:pt>
                <c:pt idx="13">
                  <c:v>263.87361895579909</c:v>
                </c:pt>
                <c:pt idx="14">
                  <c:v>275.18655495367091</c:v>
                </c:pt>
                <c:pt idx="15">
                  <c:v>269.06453452353344</c:v>
                </c:pt>
              </c:numCache>
            </c:numRef>
          </c:val>
          <c:extLst>
            <c:ext xmlns:c16="http://schemas.microsoft.com/office/drawing/2014/chart" uri="{C3380CC4-5D6E-409C-BE32-E72D297353CC}">
              <c16:uniqueId val="{00000003-0A70-4D9A-891A-8469D7EBBA96}"/>
            </c:ext>
          </c:extLst>
        </c:ser>
        <c:ser>
          <c:idx val="3"/>
          <c:order val="5"/>
          <c:tx>
            <c:strRef>
              <c:f>Sheet1!$E$1</c:f>
              <c:strCache>
                <c:ptCount val="1"/>
                <c:pt idx="0">
                  <c:v>Geotextile</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289.73039704158282</c:v>
                </c:pt>
                <c:pt idx="1">
                  <c:v>325.24794662596014</c:v>
                </c:pt>
                <c:pt idx="2">
                  <c:v>333.3459182772034</c:v>
                </c:pt>
                <c:pt idx="3">
                  <c:v>336.65367737291535</c:v>
                </c:pt>
                <c:pt idx="4">
                  <c:v>360.35189510809045</c:v>
                </c:pt>
                <c:pt idx="5">
                  <c:v>351.97764003735097</c:v>
                </c:pt>
                <c:pt idx="6">
                  <c:v>341.4634851636626</c:v>
                </c:pt>
                <c:pt idx="7">
                  <c:v>363.91722099769726</c:v>
                </c:pt>
                <c:pt idx="8">
                  <c:v>403.38450187938895</c:v>
                </c:pt>
                <c:pt idx="9">
                  <c:v>430.55881295774071</c:v>
                </c:pt>
                <c:pt idx="10">
                  <c:v>443.62385171072566</c:v>
                </c:pt>
                <c:pt idx="11">
                  <c:v>482.20470391842082</c:v>
                </c:pt>
                <c:pt idx="12">
                  <c:v>503.56414127325974</c:v>
                </c:pt>
                <c:pt idx="13">
                  <c:v>485.59261823579766</c:v>
                </c:pt>
                <c:pt idx="14">
                  <c:v>563.99066070057108</c:v>
                </c:pt>
                <c:pt idx="15">
                  <c:v>559.1579940682534</c:v>
                </c:pt>
              </c:numCache>
            </c:numRef>
          </c:val>
          <c:extLst>
            <c:ext xmlns:c16="http://schemas.microsoft.com/office/drawing/2014/chart" uri="{C3380CC4-5D6E-409C-BE32-E72D297353CC}">
              <c16:uniqueId val="{00000003-8BD5-42DB-972E-B390A90D1C90}"/>
            </c:ext>
          </c:extLst>
        </c:ser>
        <c:ser>
          <c:idx val="2"/>
          <c:order val="6"/>
          <c:tx>
            <c:strRef>
              <c:f>Sheet1!$F$1</c:f>
              <c:strCache>
                <c:ptCount val="1"/>
                <c:pt idx="0">
                  <c:v>Automotive</c:v>
                </c:pt>
              </c:strCache>
            </c:strRef>
          </c:tx>
          <c:spPr>
            <a:solidFill>
              <a:schemeClr val="accent2">
                <a:lumMod val="5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Sheet1!$F$2:$F$17</c:f>
              <c:numCache>
                <c:formatCode>0.00</c:formatCode>
                <c:ptCount val="16"/>
                <c:pt idx="0">
                  <c:v>203.33999826469881</c:v>
                </c:pt>
                <c:pt idx="1">
                  <c:v>252.32723767805487</c:v>
                </c:pt>
                <c:pt idx="2">
                  <c:v>248.34566927118232</c:v>
                </c:pt>
                <c:pt idx="3">
                  <c:v>266.98946766720707</c:v>
                </c:pt>
                <c:pt idx="4">
                  <c:v>265.12313108100113</c:v>
                </c:pt>
                <c:pt idx="5">
                  <c:v>300.38792099093735</c:v>
                </c:pt>
                <c:pt idx="6">
                  <c:v>263.753638800754</c:v>
                </c:pt>
                <c:pt idx="7">
                  <c:v>304.4356433986967</c:v>
                </c:pt>
                <c:pt idx="8">
                  <c:v>315.77683206965884</c:v>
                </c:pt>
                <c:pt idx="9">
                  <c:v>328.87430874236077</c:v>
                </c:pt>
                <c:pt idx="10">
                  <c:v>332.72342315664747</c:v>
                </c:pt>
                <c:pt idx="11">
                  <c:v>371.8914896772821</c:v>
                </c:pt>
                <c:pt idx="12">
                  <c:v>408.12054723267278</c:v>
                </c:pt>
                <c:pt idx="13">
                  <c:v>426.11248854024666</c:v>
                </c:pt>
                <c:pt idx="14">
                  <c:v>455.82180792619766</c:v>
                </c:pt>
                <c:pt idx="15">
                  <c:v>511.86541366038682</c:v>
                </c:pt>
              </c:numCache>
            </c:numRef>
          </c:val>
          <c:extLst>
            <c:ext xmlns:c16="http://schemas.microsoft.com/office/drawing/2014/chart" uri="{C3380CC4-5D6E-409C-BE32-E72D297353CC}">
              <c16:uniqueId val="{00000004-8BD5-42DB-972E-B390A90D1C90}"/>
            </c:ext>
          </c:extLst>
        </c:ser>
        <c:ser>
          <c:idx val="1"/>
          <c:order val="7"/>
          <c:tx>
            <c:strRef>
              <c:f>Sheet1!$G$1</c:f>
              <c:strCache>
                <c:ptCount val="1"/>
                <c:pt idx="0">
                  <c:v>Consumer Goods</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Sheet1!$G$2:$G$17</c:f>
              <c:numCache>
                <c:formatCode>0.00</c:formatCode>
                <c:ptCount val="16"/>
                <c:pt idx="0">
                  <c:v>325.0989728866017</c:v>
                </c:pt>
                <c:pt idx="1">
                  <c:v>367.02294751957396</c:v>
                </c:pt>
                <c:pt idx="2">
                  <c:v>362.64327820275844</c:v>
                </c:pt>
                <c:pt idx="3">
                  <c:v>358.87569549799446</c:v>
                </c:pt>
                <c:pt idx="4">
                  <c:v>391.37855129570556</c:v>
                </c:pt>
                <c:pt idx="5">
                  <c:v>410.58072597862139</c:v>
                </c:pt>
                <c:pt idx="6">
                  <c:v>371.10265729991676</c:v>
                </c:pt>
                <c:pt idx="7">
                  <c:v>412.98853784028921</c:v>
                </c:pt>
                <c:pt idx="8">
                  <c:v>438.6002454437309</c:v>
                </c:pt>
                <c:pt idx="9">
                  <c:v>470.00250321608644</c:v>
                </c:pt>
                <c:pt idx="10">
                  <c:v>512.58821809462961</c:v>
                </c:pt>
                <c:pt idx="11">
                  <c:v>546.96998099090683</c:v>
                </c:pt>
                <c:pt idx="12">
                  <c:v>583.2186097762808</c:v>
                </c:pt>
                <c:pt idx="13">
                  <c:v>609.12706790189509</c:v>
                </c:pt>
                <c:pt idx="14">
                  <c:v>638.27895839774089</c:v>
                </c:pt>
                <c:pt idx="15">
                  <c:v>674.01176698680092</c:v>
                </c:pt>
              </c:numCache>
            </c:numRef>
          </c:val>
          <c:extLst>
            <c:ext xmlns:c16="http://schemas.microsoft.com/office/drawing/2014/chart" uri="{C3380CC4-5D6E-409C-BE32-E72D297353CC}">
              <c16:uniqueId val="{00000005-8BD5-42DB-972E-B390A90D1C90}"/>
            </c:ext>
          </c:extLst>
        </c:ser>
        <c:dLbls>
          <c:showLegendKey val="0"/>
          <c:showVal val="0"/>
          <c:showCatName val="0"/>
          <c:showSerName val="0"/>
          <c:showPercent val="0"/>
          <c:showBubbleSize val="0"/>
        </c:dLbls>
        <c:gapWidth val="150"/>
        <c:overlap val="100"/>
        <c:axId val="1594474496"/>
        <c:axId val="1703745200"/>
        <c:extLst>
          <c:ext xmlns:c15="http://schemas.microsoft.com/office/drawing/2012/chart" uri="{02D57815-91ED-43cb-92C2-25804820EDAC}">
            <c15:filteredBarSeries>
              <c15:ser>
                <c:idx val="6"/>
                <c:order val="0"/>
                <c:tx>
                  <c:strRef>
                    <c:extLst>
                      <c:ext uri="{02D57815-91ED-43cb-92C2-25804820EDAC}">
                        <c15:formulaRef>
                          <c15:sqref>Sheet1!#REF!</c15:sqref>
                        </c15:formulaRef>
                      </c:ext>
                    </c:extLst>
                    <c:strCache>
                      <c:ptCount val="1"/>
                      <c:pt idx="0">
                        <c:v>#REF!</c:v>
                      </c:pt>
                    </c:strCache>
                  </c:strRef>
                </c:tx>
                <c:spPr>
                  <a:solidFill>
                    <a:schemeClr val="accent1">
                      <a:lumMod val="60000"/>
                    </a:schemeClr>
                  </a:solidFill>
                  <a:ln>
                    <a:noFill/>
                  </a:ln>
                  <a:effectLst/>
                </c:spPr>
                <c:invertIfNegative val="0"/>
                <c:cat>
                  <c:strRef>
                    <c:extLst>
                      <c:ext uri="{02D57815-91ED-43cb-92C2-25804820EDAC}">
                        <c15:formulaRef>
                          <c15:sqref>Sheet1!$A$2:$A$17</c15:sqref>
                        </c15:formulaRef>
                      </c:ext>
                    </c:extLst>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extLst>
                      <c:ext uri="{02D57815-91ED-43cb-92C2-25804820EDAC}">
                        <c15:formulaRef>
                          <c15:sqref>Sheet1!#REF!</c15:sqref>
                        </c15:formulaRef>
                      </c:ext>
                    </c:extLst>
                    <c:numCache>
                      <c:formatCode>General</c:formatCode>
                      <c:ptCount val="1"/>
                      <c:pt idx="0">
                        <c:v>1</c:v>
                      </c:pt>
                    </c:numCache>
                  </c:numRef>
                </c:val>
                <c:extLst>
                  <c:ext xmlns:c16="http://schemas.microsoft.com/office/drawing/2014/chart" uri="{C3380CC4-5D6E-409C-BE32-E72D297353CC}">
                    <c16:uniqueId val="{00000000-8BD5-42DB-972E-B390A90D1C90}"/>
                  </c:ext>
                </c:extLst>
              </c15:ser>
            </c15:filteredBarSeries>
            <c15:filteredBarSeries>
              <c15:ser>
                <c:idx val="7"/>
                <c:order val="2"/>
                <c:tx>
                  <c:strRef>
                    <c:extLst xmlns:c15="http://schemas.microsoft.com/office/drawing/2012/chart">
                      <c:ext xmlns:c15="http://schemas.microsoft.com/office/drawing/2012/chart" uri="{02D57815-91ED-43cb-92C2-25804820EDAC}">
                        <c15:formulaRef>
                          <c15:sqref>Sheet1!#REF!</c15:sqref>
                        </c15:formulaRef>
                      </c:ext>
                    </c:extLst>
                    <c:strCache>
                      <c:ptCount val="1"/>
                      <c:pt idx="0">
                        <c:v>#REF!</c:v>
                      </c:pt>
                    </c:strCache>
                  </c:strRef>
                </c:tx>
                <c:spPr>
                  <a:solidFill>
                    <a:schemeClr val="accent2">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Sheet1!$A$2:$A$17</c15:sqref>
                        </c15:formulaRef>
                      </c:ext>
                    </c:extLst>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extLst xmlns:c15="http://schemas.microsoft.com/office/drawing/2012/chart">
                      <c:ext xmlns:c15="http://schemas.microsoft.com/office/drawing/2012/chart" uri="{02D57815-91ED-43cb-92C2-25804820EDAC}">
                        <c15:formulaRef>
                          <c15:sqref>Sheet1!#REF!</c15:sqref>
                        </c15:formulaRef>
                      </c:ext>
                    </c:extLst>
                    <c:numCache>
                      <c:formatCode>General</c:formatCode>
                      <c:ptCount val="1"/>
                      <c:pt idx="0">
                        <c:v>1</c:v>
                      </c:pt>
                    </c:numCache>
                  </c:numRef>
                </c:val>
                <c:extLst xmlns:c15="http://schemas.microsoft.com/office/drawing/2012/chart">
                  <c:ext xmlns:c16="http://schemas.microsoft.com/office/drawing/2014/chart" uri="{C3380CC4-5D6E-409C-BE32-E72D297353CC}">
                    <c16:uniqueId val="{00000001-0A70-4D9A-891A-8469D7EBBA96}"/>
                  </c:ext>
                </c:extLst>
              </c15:ser>
            </c15:filteredBarSeries>
          </c:ext>
        </c:extLst>
      </c:barChart>
      <c:catAx>
        <c:axId val="1594474496"/>
        <c:scaling>
          <c:orientation val="minMax"/>
        </c:scaling>
        <c:delete val="1"/>
        <c:axPos val="b"/>
        <c:numFmt formatCode="General" sourceLinked="1"/>
        <c:majorTickMark val="out"/>
        <c:minorTickMark val="none"/>
        <c:tickLblPos val="nextTo"/>
        <c:crossAx val="1703745200"/>
        <c:crosses val="autoZero"/>
        <c:auto val="1"/>
        <c:lblAlgn val="ctr"/>
        <c:lblOffset val="100"/>
        <c:noMultiLvlLbl val="0"/>
      </c:catAx>
      <c:valAx>
        <c:axId val="1703745200"/>
        <c:scaling>
          <c:orientation val="minMax"/>
        </c:scaling>
        <c:delete val="1"/>
        <c:axPos val="l"/>
        <c:numFmt formatCode="0.00" sourceLinked="1"/>
        <c:majorTickMark val="out"/>
        <c:minorTickMark val="none"/>
        <c:tickLblPos val="nextTo"/>
        <c:crossAx val="159447449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80376737771"/>
          <c:y val="0"/>
          <c:w val="0.76583541619183637"/>
          <c:h val="0.47216828434648295"/>
        </c:manualLayout>
      </c:layout>
      <c:barChart>
        <c:barDir val="col"/>
        <c:grouping val="stacked"/>
        <c:varyColors val="0"/>
        <c:ser>
          <c:idx val="4"/>
          <c:order val="1"/>
          <c:tx>
            <c:strRef>
              <c:f>Sheet1!$C$1</c:f>
              <c:strCache>
                <c:ptCount val="1"/>
                <c:pt idx="0">
                  <c:v>IM</c:v>
                </c:pt>
              </c:strCache>
            </c:strRef>
          </c:tx>
          <c:spPr>
            <a:solidFill>
              <a:schemeClr val="accent5"/>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251.02847617559098</c:v>
                </c:pt>
                <c:pt idx="1">
                  <c:v>277.0215669839086</c:v>
                </c:pt>
                <c:pt idx="2">
                  <c:v>269.40057536866635</c:v>
                </c:pt>
                <c:pt idx="3">
                  <c:v>270.15973851538882</c:v>
                </c:pt>
                <c:pt idx="4">
                  <c:v>280.18771232212362</c:v>
                </c:pt>
                <c:pt idx="5">
                  <c:v>291.77681196416131</c:v>
                </c:pt>
                <c:pt idx="6">
                  <c:v>270.92261081769624</c:v>
                </c:pt>
                <c:pt idx="7">
                  <c:v>297.36857621081458</c:v>
                </c:pt>
                <c:pt idx="8">
                  <c:v>310.74482099764219</c:v>
                </c:pt>
                <c:pt idx="9">
                  <c:v>326.01740562940836</c:v>
                </c:pt>
                <c:pt idx="10">
                  <c:v>343.84933914795624</c:v>
                </c:pt>
                <c:pt idx="11">
                  <c:v>352.881139983472</c:v>
                </c:pt>
                <c:pt idx="12">
                  <c:v>377.655679018912</c:v>
                </c:pt>
                <c:pt idx="13">
                  <c:v>393.09630747398307</c:v>
                </c:pt>
                <c:pt idx="14">
                  <c:v>411.46169108528136</c:v>
                </c:pt>
                <c:pt idx="15">
                  <c:v>436.06034562729718</c:v>
                </c:pt>
              </c:numCache>
            </c:numRef>
          </c:val>
          <c:extLst>
            <c:ext xmlns:c16="http://schemas.microsoft.com/office/drawing/2014/chart" uri="{C3380CC4-5D6E-409C-BE32-E72D297353CC}">
              <c16:uniqueId val="{00000002-8BD5-42DB-972E-B390A90D1C90}"/>
            </c:ext>
          </c:extLst>
        </c:ser>
        <c:ser>
          <c:idx val="5"/>
          <c:order val="2"/>
          <c:tx>
            <c:strRef>
              <c:f>Sheet1!$D$1</c:f>
              <c:strCache>
                <c:ptCount val="1"/>
                <c:pt idx="0">
                  <c:v>Raffia</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210.73829059236601</c:v>
                </c:pt>
                <c:pt idx="1">
                  <c:v>221.07083146195708</c:v>
                </c:pt>
                <c:pt idx="2">
                  <c:v>202.33660975080375</c:v>
                </c:pt>
                <c:pt idx="3">
                  <c:v>214.67122002711915</c:v>
                </c:pt>
                <c:pt idx="4">
                  <c:v>208.87542253837785</c:v>
                </c:pt>
                <c:pt idx="5">
                  <c:v>229.41619639536839</c:v>
                </c:pt>
                <c:pt idx="6">
                  <c:v>202.3274749043475</c:v>
                </c:pt>
                <c:pt idx="7">
                  <c:v>221.1126790839125</c:v>
                </c:pt>
                <c:pt idx="8">
                  <c:v>227.65211065082121</c:v>
                </c:pt>
                <c:pt idx="9">
                  <c:v>237.14291956487142</c:v>
                </c:pt>
                <c:pt idx="10">
                  <c:v>216.24555008498984</c:v>
                </c:pt>
                <c:pt idx="11">
                  <c:v>252.67097054528074</c:v>
                </c:pt>
                <c:pt idx="12">
                  <c:v>260.51311510526574</c:v>
                </c:pt>
                <c:pt idx="13">
                  <c:v>263.87361895579909</c:v>
                </c:pt>
                <c:pt idx="14">
                  <c:v>275.18655495367091</c:v>
                </c:pt>
                <c:pt idx="15">
                  <c:v>269.06453452353344</c:v>
                </c:pt>
              </c:numCache>
            </c:numRef>
          </c:val>
          <c:extLst>
            <c:ext xmlns:c16="http://schemas.microsoft.com/office/drawing/2014/chart" uri="{C3380CC4-5D6E-409C-BE32-E72D297353CC}">
              <c16:uniqueId val="{00000001-8BD5-42DB-972E-B390A90D1C90}"/>
            </c:ext>
          </c:extLst>
        </c:ser>
        <c:ser>
          <c:idx val="9"/>
          <c:order val="3"/>
          <c:tx>
            <c:strRef>
              <c:f>Sheet1!$E$1</c:f>
              <c:strCache>
                <c:ptCount val="1"/>
                <c:pt idx="0">
                  <c:v>BOPP</c:v>
                </c:pt>
              </c:strCache>
            </c:strRef>
          </c:tx>
          <c:spPr>
            <a:solidFill>
              <a:schemeClr val="accent4">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289.73039704158282</c:v>
                </c:pt>
                <c:pt idx="1">
                  <c:v>325.24794662596014</c:v>
                </c:pt>
                <c:pt idx="2">
                  <c:v>333.3459182772034</c:v>
                </c:pt>
                <c:pt idx="3">
                  <c:v>336.65367737291535</c:v>
                </c:pt>
                <c:pt idx="4">
                  <c:v>360.35189510809045</c:v>
                </c:pt>
                <c:pt idx="5">
                  <c:v>351.97764003735097</c:v>
                </c:pt>
                <c:pt idx="6">
                  <c:v>341.4634851636626</c:v>
                </c:pt>
                <c:pt idx="7">
                  <c:v>363.91722099769726</c:v>
                </c:pt>
                <c:pt idx="8">
                  <c:v>403.38450187938895</c:v>
                </c:pt>
                <c:pt idx="9">
                  <c:v>430.55881295774071</c:v>
                </c:pt>
                <c:pt idx="10">
                  <c:v>443.62385171072566</c:v>
                </c:pt>
                <c:pt idx="11">
                  <c:v>482.20470391842082</c:v>
                </c:pt>
                <c:pt idx="12">
                  <c:v>503.56414127325974</c:v>
                </c:pt>
                <c:pt idx="13">
                  <c:v>485.59261823579766</c:v>
                </c:pt>
                <c:pt idx="14">
                  <c:v>563.99066070057108</c:v>
                </c:pt>
                <c:pt idx="15">
                  <c:v>559.1579940682534</c:v>
                </c:pt>
              </c:numCache>
            </c:numRef>
          </c:val>
          <c:extLst>
            <c:ext xmlns:c16="http://schemas.microsoft.com/office/drawing/2014/chart" uri="{C3380CC4-5D6E-409C-BE32-E72D297353CC}">
              <c16:uniqueId val="{00000003-0A70-4D9A-891A-8469D7EBBA96}"/>
            </c:ext>
          </c:extLst>
        </c:ser>
        <c:ser>
          <c:idx val="3"/>
          <c:order val="4"/>
          <c:tx>
            <c:strRef>
              <c:f>Sheet1!$F$1</c:f>
              <c:strCache>
                <c:ptCount val="1"/>
                <c:pt idx="0">
                  <c:v>Blow</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Sheet1!$F$2:$F$17</c:f>
              <c:numCache>
                <c:formatCode>0.00</c:formatCode>
                <c:ptCount val="16"/>
                <c:pt idx="0">
                  <c:v>203.33999826469881</c:v>
                </c:pt>
                <c:pt idx="1">
                  <c:v>252.32723767805487</c:v>
                </c:pt>
                <c:pt idx="2">
                  <c:v>248.34566927118232</c:v>
                </c:pt>
                <c:pt idx="3">
                  <c:v>266.98946766720707</c:v>
                </c:pt>
                <c:pt idx="4">
                  <c:v>265.12313108100113</c:v>
                </c:pt>
                <c:pt idx="5">
                  <c:v>300.38792099093735</c:v>
                </c:pt>
                <c:pt idx="6">
                  <c:v>263.753638800754</c:v>
                </c:pt>
                <c:pt idx="7">
                  <c:v>304.4356433986967</c:v>
                </c:pt>
                <c:pt idx="8">
                  <c:v>315.77683206965884</c:v>
                </c:pt>
                <c:pt idx="9">
                  <c:v>328.87430874236077</c:v>
                </c:pt>
                <c:pt idx="10">
                  <c:v>332.72342315664747</c:v>
                </c:pt>
                <c:pt idx="11">
                  <c:v>371.8914896772821</c:v>
                </c:pt>
                <c:pt idx="12">
                  <c:v>408.12054723267278</c:v>
                </c:pt>
                <c:pt idx="13">
                  <c:v>426.11248854024666</c:v>
                </c:pt>
                <c:pt idx="14">
                  <c:v>455.82180792619766</c:v>
                </c:pt>
                <c:pt idx="15">
                  <c:v>511.86541366038682</c:v>
                </c:pt>
              </c:numCache>
            </c:numRef>
          </c:val>
          <c:extLst>
            <c:ext xmlns:c16="http://schemas.microsoft.com/office/drawing/2014/chart" uri="{C3380CC4-5D6E-409C-BE32-E72D297353CC}">
              <c16:uniqueId val="{00000003-8BD5-42DB-972E-B390A90D1C90}"/>
            </c:ext>
          </c:extLst>
        </c:ser>
        <c:ser>
          <c:idx val="2"/>
          <c:order val="5"/>
          <c:tx>
            <c:strRef>
              <c:f>Sheet1!$G$1</c:f>
              <c:strCache>
                <c:ptCount val="1"/>
                <c:pt idx="0">
                  <c:v>Extrusion</c:v>
                </c:pt>
              </c:strCache>
            </c:strRef>
          </c:tx>
          <c:spPr>
            <a:solidFill>
              <a:schemeClr val="accent2">
                <a:lumMod val="5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Sheet1!$G$2:$G$17</c:f>
              <c:numCache>
                <c:formatCode>0.00</c:formatCode>
                <c:ptCount val="16"/>
                <c:pt idx="0">
                  <c:v>325.0989728866017</c:v>
                </c:pt>
                <c:pt idx="1">
                  <c:v>367.02294751957396</c:v>
                </c:pt>
                <c:pt idx="2">
                  <c:v>362.64327820275844</c:v>
                </c:pt>
                <c:pt idx="3">
                  <c:v>358.87569549799446</c:v>
                </c:pt>
                <c:pt idx="4">
                  <c:v>391.37855129570556</c:v>
                </c:pt>
                <c:pt idx="5">
                  <c:v>410.58072597862139</c:v>
                </c:pt>
                <c:pt idx="6">
                  <c:v>371.10265729991676</c:v>
                </c:pt>
                <c:pt idx="7">
                  <c:v>412.98853784028921</c:v>
                </c:pt>
                <c:pt idx="8">
                  <c:v>438.6002454437309</c:v>
                </c:pt>
                <c:pt idx="9">
                  <c:v>470.00250321608644</c:v>
                </c:pt>
                <c:pt idx="10">
                  <c:v>512.58821809462961</c:v>
                </c:pt>
                <c:pt idx="11">
                  <c:v>546.96998099090683</c:v>
                </c:pt>
                <c:pt idx="12">
                  <c:v>583.2186097762808</c:v>
                </c:pt>
                <c:pt idx="13">
                  <c:v>609.12706790189509</c:v>
                </c:pt>
                <c:pt idx="14">
                  <c:v>638.27895839774089</c:v>
                </c:pt>
                <c:pt idx="15">
                  <c:v>674.01176698680092</c:v>
                </c:pt>
              </c:numCache>
            </c:numRef>
          </c:val>
          <c:extLst>
            <c:ext xmlns:c16="http://schemas.microsoft.com/office/drawing/2014/chart" uri="{C3380CC4-5D6E-409C-BE32-E72D297353CC}">
              <c16:uniqueId val="{00000004-8BD5-42DB-972E-B390A90D1C90}"/>
            </c:ext>
          </c:extLst>
        </c:ser>
        <c:ser>
          <c:idx val="1"/>
          <c:order val="6"/>
          <c:tx>
            <c:strRef>
              <c:f>Sheet1!$H$1</c:f>
              <c:strCache>
                <c:ptCount val="1"/>
                <c:pt idx="0">
                  <c:v>Thermoforming</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Sheet1!$H$2:$H$17</c:f>
              <c:numCache>
                <c:formatCode>General</c:formatCode>
                <c:ptCount val="16"/>
              </c:numCache>
            </c:numRef>
          </c:val>
          <c:extLst>
            <c:ext xmlns:c16="http://schemas.microsoft.com/office/drawing/2014/chart" uri="{C3380CC4-5D6E-409C-BE32-E72D297353CC}">
              <c16:uniqueId val="{00000005-8BD5-42DB-972E-B390A90D1C90}"/>
            </c:ext>
          </c:extLst>
        </c:ser>
        <c:dLbls>
          <c:showLegendKey val="0"/>
          <c:showVal val="0"/>
          <c:showCatName val="0"/>
          <c:showSerName val="0"/>
          <c:showPercent val="0"/>
          <c:showBubbleSize val="0"/>
        </c:dLbls>
        <c:gapWidth val="150"/>
        <c:overlap val="100"/>
        <c:axId val="1594474496"/>
        <c:axId val="1703745200"/>
        <c:extLst>
          <c:ext xmlns:c15="http://schemas.microsoft.com/office/drawing/2012/chart" uri="{02D57815-91ED-43cb-92C2-25804820EDAC}">
            <c15:filteredBarSeries>
              <c15:ser>
                <c:idx val="6"/>
                <c:order val="0"/>
                <c:tx>
                  <c:strRef>
                    <c:extLst>
                      <c:ext uri="{02D57815-91ED-43cb-92C2-25804820EDAC}">
                        <c15:formulaRef>
                          <c15:sqref>Sheet1!$B$1</c15:sqref>
                        </c15:formulaRef>
                      </c:ext>
                    </c:extLst>
                    <c:strCache>
                      <c:ptCount val="1"/>
                      <c:pt idx="0">
                        <c:v>Others</c:v>
                      </c:pt>
                    </c:strCache>
                  </c:strRef>
                </c:tx>
                <c:spPr>
                  <a:solidFill>
                    <a:schemeClr val="accent1">
                      <a:lumMod val="60000"/>
                    </a:schemeClr>
                  </a:solidFill>
                  <a:ln>
                    <a:noFill/>
                  </a:ln>
                  <a:effectLst/>
                </c:spPr>
                <c:invertIfNegative val="0"/>
                <c:cat>
                  <c:strRef>
                    <c:extLst>
                      <c:ext uri="{02D57815-91ED-43cb-92C2-25804820EDAC}">
                        <c15:formulaRef>
                          <c15:sqref>Sheet1!$A$2:$A$17</c15:sqref>
                        </c15:formulaRef>
                      </c:ext>
                    </c:extLst>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extLst>
                      <c:ext uri="{02D57815-91ED-43cb-92C2-25804820EDAC}">
                        <c15:formulaRef>
                          <c15:sqref>Sheet1!$B$2:$B$17</c15:sqref>
                        </c15:formulaRef>
                      </c:ext>
                    </c:extLst>
                    <c:numCache>
                      <c:formatCode>0.00</c:formatCode>
                      <c:ptCount val="16"/>
                      <c:pt idx="0">
                        <c:v>1000.6054272700378</c:v>
                      </c:pt>
                      <c:pt idx="1">
                        <c:v>994.52254054785999</c:v>
                      </c:pt>
                      <c:pt idx="2">
                        <c:v>972.29994633769684</c:v>
                      </c:pt>
                      <c:pt idx="3">
                        <c:v>993.75258480284401</c:v>
                      </c:pt>
                      <c:pt idx="4">
                        <c:v>1055.8119314098303</c:v>
                      </c:pt>
                      <c:pt idx="5">
                        <c:v>1093.2003711921807</c:v>
                      </c:pt>
                      <c:pt idx="6">
                        <c:v>950.48446862966284</c:v>
                      </c:pt>
                      <c:pt idx="7">
                        <c:v>1070.6721881673634</c:v>
                      </c:pt>
                      <c:pt idx="8">
                        <c:v>1133.0185262232885</c:v>
                      </c:pt>
                      <c:pt idx="9">
                        <c:v>1234.249867840419</c:v>
                      </c:pt>
                      <c:pt idx="10">
                        <c:v>1319.9767250637919</c:v>
                      </c:pt>
                      <c:pt idx="11">
                        <c:v>1279.2697234820644</c:v>
                      </c:pt>
                      <c:pt idx="12">
                        <c:v>1292.8648981635711</c:v>
                      </c:pt>
                      <c:pt idx="13">
                        <c:v>1373.6056817529111</c:v>
                      </c:pt>
                      <c:pt idx="14">
                        <c:v>1349.192595688271</c:v>
                      </c:pt>
                      <c:pt idx="15">
                        <c:v>1216.0424714391302</c:v>
                      </c:pt>
                    </c:numCache>
                  </c:numRef>
                </c:val>
                <c:extLst>
                  <c:ext xmlns:c16="http://schemas.microsoft.com/office/drawing/2014/chart" uri="{C3380CC4-5D6E-409C-BE32-E72D297353CC}">
                    <c16:uniqueId val="{00000000-8BD5-42DB-972E-B390A90D1C90}"/>
                  </c:ext>
                </c:extLst>
              </c15:ser>
            </c15:filteredBarSeries>
          </c:ext>
        </c:extLst>
      </c:barChart>
      <c:catAx>
        <c:axId val="1594474496"/>
        <c:scaling>
          <c:orientation val="minMax"/>
        </c:scaling>
        <c:delete val="1"/>
        <c:axPos val="b"/>
        <c:numFmt formatCode="General" sourceLinked="1"/>
        <c:majorTickMark val="out"/>
        <c:minorTickMark val="none"/>
        <c:tickLblPos val="nextTo"/>
        <c:crossAx val="1703745200"/>
        <c:crosses val="autoZero"/>
        <c:auto val="1"/>
        <c:lblAlgn val="ctr"/>
        <c:lblOffset val="100"/>
        <c:noMultiLvlLbl val="0"/>
      </c:catAx>
      <c:valAx>
        <c:axId val="1703745200"/>
        <c:scaling>
          <c:orientation val="minMax"/>
        </c:scaling>
        <c:delete val="1"/>
        <c:axPos val="l"/>
        <c:numFmt formatCode="0.00" sourceLinked="1"/>
        <c:majorTickMark val="out"/>
        <c:minorTickMark val="none"/>
        <c:tickLblPos val="nextTo"/>
        <c:crossAx val="159447449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80376737771"/>
          <c:y val="0"/>
          <c:w val="0.76583541619183637"/>
          <c:h val="0.51194854884469043"/>
        </c:manualLayout>
      </c:layout>
      <c:barChart>
        <c:barDir val="col"/>
        <c:grouping val="stacked"/>
        <c:varyColors val="0"/>
        <c:ser>
          <c:idx val="0"/>
          <c:order val="0"/>
          <c:tx>
            <c:strRef>
              <c:f>Sheet1!$E$1</c:f>
              <c:strCache>
                <c:ptCount val="1"/>
                <c:pt idx="0">
                  <c:v>Others</c:v>
                </c:pt>
              </c:strCache>
            </c:strRef>
          </c:tx>
          <c:spPr>
            <a:solidFill>
              <a:schemeClr val="accent2">
                <a:lumMod val="60000"/>
                <a:lumOff val="4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422.84538882250126</c:v>
                </c:pt>
                <c:pt idx="1">
                  <c:v>446.66761862137071</c:v>
                </c:pt>
                <c:pt idx="2">
                  <c:v>445.15961239676625</c:v>
                </c:pt>
                <c:pt idx="3">
                  <c:v>443.53649216730179</c:v>
                </c:pt>
                <c:pt idx="4">
                  <c:v>452.31480342938761</c:v>
                </c:pt>
                <c:pt idx="5">
                  <c:v>487.67002764839344</c:v>
                </c:pt>
                <c:pt idx="6">
                  <c:v>427.37893092330131</c:v>
                </c:pt>
                <c:pt idx="7">
                  <c:v>450.95326525157282</c:v>
                </c:pt>
                <c:pt idx="8">
                  <c:v>462.9550410332559</c:v>
                </c:pt>
                <c:pt idx="9">
                  <c:v>443.96380363922879</c:v>
                </c:pt>
                <c:pt idx="10">
                  <c:v>489.08224675219759</c:v>
                </c:pt>
                <c:pt idx="11">
                  <c:v>480.6716066990553</c:v>
                </c:pt>
                <c:pt idx="12">
                  <c:v>514.33884566682013</c:v>
                </c:pt>
                <c:pt idx="13">
                  <c:v>526.05490404138118</c:v>
                </c:pt>
                <c:pt idx="14">
                  <c:v>537.38386773700836</c:v>
                </c:pt>
                <c:pt idx="15">
                  <c:v>561.3977810029819</c:v>
                </c:pt>
              </c:numCache>
            </c:numRef>
          </c:val>
          <c:extLst>
            <c:ext xmlns:c16="http://schemas.microsoft.com/office/drawing/2014/chart" uri="{C3380CC4-5D6E-409C-BE32-E72D297353CC}">
              <c16:uniqueId val="{00000000-3859-4FD0-BC4F-87C19C30F002}"/>
            </c:ext>
          </c:extLst>
        </c:ser>
        <c:ser>
          <c:idx val="6"/>
          <c:order val="1"/>
          <c:tx>
            <c:strRef>
              <c:f>Sheet1!$D$1</c:f>
              <c:strCache>
                <c:ptCount val="1"/>
                <c:pt idx="0">
                  <c:v>Madhya Pradesh</c:v>
                </c:pt>
              </c:strCache>
            </c:strRef>
          </c:tx>
          <c:spPr>
            <a:solidFill>
              <a:schemeClr val="accent1">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767.09755357846689</c:v>
                </c:pt>
                <c:pt idx="1">
                  <c:v>828.73970408451169</c:v>
                </c:pt>
                <c:pt idx="2">
                  <c:v>821.74998739505577</c:v>
                </c:pt>
                <c:pt idx="3">
                  <c:v>861.84186938815947</c:v>
                </c:pt>
                <c:pt idx="4">
                  <c:v>900.02450486132773</c:v>
                </c:pt>
                <c:pt idx="5">
                  <c:v>970.93873355180608</c:v>
                </c:pt>
                <c:pt idx="6">
                  <c:v>893.02926184425655</c:v>
                </c:pt>
                <c:pt idx="7">
                  <c:v>962.65587933386189</c:v>
                </c:pt>
                <c:pt idx="8">
                  <c:v>1017.899964794876</c:v>
                </c:pt>
                <c:pt idx="9">
                  <c:v>1074.6551061175089</c:v>
                </c:pt>
                <c:pt idx="10">
                  <c:v>1134.0240504279798</c:v>
                </c:pt>
                <c:pt idx="11">
                  <c:v>1187.0264911994914</c:v>
                </c:pt>
                <c:pt idx="12">
                  <c:v>1260.7325452684809</c:v>
                </c:pt>
                <c:pt idx="13">
                  <c:v>1327.1000564991368</c:v>
                </c:pt>
                <c:pt idx="14">
                  <c:v>1396.2571160182538</c:v>
                </c:pt>
                <c:pt idx="15">
                  <c:v>1495.7003027412227</c:v>
                </c:pt>
              </c:numCache>
            </c:numRef>
          </c:val>
          <c:extLst>
            <c:ext xmlns:c16="http://schemas.microsoft.com/office/drawing/2014/chart" uri="{C3380CC4-5D6E-409C-BE32-E72D297353CC}">
              <c16:uniqueId val="{00000001-3859-4FD0-BC4F-87C19C30F002}"/>
            </c:ext>
          </c:extLst>
        </c:ser>
        <c:ser>
          <c:idx val="5"/>
          <c:order val="2"/>
          <c:tx>
            <c:strRef>
              <c:f>Sheet1!$C$1</c:f>
              <c:strCache>
                <c:ptCount val="1"/>
                <c:pt idx="0">
                  <c:v>Gujarat</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1506.0011153934443</c:v>
                </c:pt>
                <c:pt idx="1">
                  <c:v>1625.0735282921273</c:v>
                </c:pt>
                <c:pt idx="2">
                  <c:v>1605.5997986374102</c:v>
                </c:pt>
                <c:pt idx="3">
                  <c:v>1685.9646221681114</c:v>
                </c:pt>
                <c:pt idx="4">
                  <c:v>1758.575448477698</c:v>
                </c:pt>
                <c:pt idx="5">
                  <c:v>1902.2834629511053</c:v>
                </c:pt>
                <c:pt idx="6">
                  <c:v>1740.8025857913667</c:v>
                </c:pt>
                <c:pt idx="7">
                  <c:v>1872.6150709272238</c:v>
                </c:pt>
                <c:pt idx="8">
                  <c:v>1979.5817137759154</c:v>
                </c:pt>
                <c:pt idx="9">
                  <c:v>2082.4753202063853</c:v>
                </c:pt>
                <c:pt idx="10">
                  <c:v>2200.3023216577899</c:v>
                </c:pt>
                <c:pt idx="11">
                  <c:v>2318.3459648764483</c:v>
                </c:pt>
                <c:pt idx="12">
                  <c:v>2440.517862590701</c:v>
                </c:pt>
                <c:pt idx="13">
                  <c:v>2566.0483091505948</c:v>
                </c:pt>
                <c:pt idx="14">
                  <c:v>2696.686486623877</c:v>
                </c:pt>
                <c:pt idx="15">
                  <c:v>2821.5267006597414</c:v>
                </c:pt>
              </c:numCache>
            </c:numRef>
          </c:val>
          <c:extLst>
            <c:ext xmlns:c16="http://schemas.microsoft.com/office/drawing/2014/chart" uri="{C3380CC4-5D6E-409C-BE32-E72D297353CC}">
              <c16:uniqueId val="{00000002-3859-4FD0-BC4F-87C19C30F002}"/>
            </c:ext>
          </c:extLst>
        </c:ser>
        <c:ser>
          <c:idx val="9"/>
          <c:order val="3"/>
          <c:tx>
            <c:strRef>
              <c:f>Sheet1!$B$1</c:f>
              <c:strCache>
                <c:ptCount val="1"/>
                <c:pt idx="0">
                  <c:v>Maharashtra</c:v>
                </c:pt>
              </c:strCache>
            </c:strRef>
          </c:tx>
          <c:spPr>
            <a:solidFill>
              <a:schemeClr val="accent4">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1603.2312644820493</c:v>
                </c:pt>
                <c:pt idx="1">
                  <c:v>1732.946196761844</c:v>
                </c:pt>
                <c:pt idx="2">
                  <c:v>1694.5105428543184</c:v>
                </c:pt>
                <c:pt idx="3">
                  <c:v>1803.9882741532272</c:v>
                </c:pt>
                <c:pt idx="4">
                  <c:v>1884.8565574499853</c:v>
                </c:pt>
                <c:pt idx="5">
                  <c:v>2006.573318443727</c:v>
                </c:pt>
                <c:pt idx="6">
                  <c:v>1872.0692747621556</c:v>
                </c:pt>
                <c:pt idx="7">
                  <c:v>2019.0250972617212</c:v>
                </c:pt>
                <c:pt idx="8">
                  <c:v>2135.9400022840928</c:v>
                </c:pt>
                <c:pt idx="9">
                  <c:v>2279.0497080840914</c:v>
                </c:pt>
                <c:pt idx="10">
                  <c:v>2381.9326609161949</c:v>
                </c:pt>
                <c:pt idx="11">
                  <c:v>2542.6321059777811</c:v>
                </c:pt>
                <c:pt idx="12">
                  <c:v>2650.6296541404199</c:v>
                </c:pt>
                <c:pt idx="13">
                  <c:v>2791.4995868022893</c:v>
                </c:pt>
                <c:pt idx="14">
                  <c:v>2938.36701133622</c:v>
                </c:pt>
                <c:pt idx="15">
                  <c:v>3030.9484717632813</c:v>
                </c:pt>
              </c:numCache>
            </c:numRef>
          </c:val>
          <c:extLst>
            <c:ext xmlns:c16="http://schemas.microsoft.com/office/drawing/2014/chart" uri="{C3380CC4-5D6E-409C-BE32-E72D297353CC}">
              <c16:uniqueId val="{00000003-3859-4FD0-BC4F-87C19C30F002}"/>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1"/>
        <c:axPos val="b"/>
        <c:numFmt formatCode="General" sourceLinked="1"/>
        <c:majorTickMark val="out"/>
        <c:minorTickMark val="none"/>
        <c:tickLblPos val="nextTo"/>
        <c:crossAx val="1703745200"/>
        <c:crosses val="autoZero"/>
        <c:auto val="1"/>
        <c:lblAlgn val="ctr"/>
        <c:lblOffset val="100"/>
        <c:noMultiLvlLbl val="0"/>
      </c:catAx>
      <c:valAx>
        <c:axId val="1703745200"/>
        <c:scaling>
          <c:orientation val="minMax"/>
        </c:scaling>
        <c:delete val="1"/>
        <c:axPos val="l"/>
        <c:numFmt formatCode="0.00" sourceLinked="1"/>
        <c:majorTickMark val="out"/>
        <c:minorTickMark val="none"/>
        <c:tickLblPos val="nextTo"/>
        <c:crossAx val="159447449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994875383047395E-2"/>
          <c:y val="0.16796002821514097"/>
          <c:w val="0.97600512461695255"/>
          <c:h val="0.53671379171257028"/>
        </c:manualLayout>
      </c:layout>
      <c:lineChart>
        <c:grouping val="standard"/>
        <c:varyColors val="0"/>
        <c:ser>
          <c:idx val="0"/>
          <c:order val="0"/>
          <c:tx>
            <c:strRef>
              <c:f>Sheet1!$B$1</c:f>
              <c:strCache>
                <c:ptCount val="1"/>
                <c:pt idx="0">
                  <c:v>Total Demand </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dLbls>
            <c:dLbl>
              <c:idx val="2"/>
              <c:layout>
                <c:manualLayout>
                  <c:x val="-3.7886306726338949E-2"/>
                  <c:y val="-0.12019433406798478"/>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971-4D78-A562-2DB331B33CA0}"/>
                </c:ext>
              </c:extLst>
            </c:dLbl>
            <c:dLbl>
              <c:idx val="9"/>
              <c:layout>
                <c:manualLayout>
                  <c:x val="-3.9698301165687691E-3"/>
                  <c:y val="-4.664339376779660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971-4D78-A562-2DB331B33CA0}"/>
                </c:ext>
              </c:extLst>
            </c:dLbl>
            <c:spPr>
              <a:noFill/>
              <a:ln>
                <a:noFill/>
              </a:ln>
              <a:effectLst/>
            </c:spPr>
            <c:txPr>
              <a:bodyPr rot="0" spcFirstLastPara="1" vertOverflow="ellipsis" vert="horz" wrap="square" anchor="ctr" anchorCtr="1"/>
              <a:lstStyle/>
              <a:p>
                <a:pPr>
                  <a:defRPr sz="1200" b="0" i="0" u="none" strike="noStrike" kern="1200" baseline="0">
                    <a:solidFill>
                      <a:schemeClr val="accent6">
                        <a:lumMod val="7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2021E</c:v>
                </c:pt>
                <c:pt idx="1">
                  <c:v>2022F</c:v>
                </c:pt>
                <c:pt idx="2">
                  <c:v>2023F</c:v>
                </c:pt>
                <c:pt idx="3">
                  <c:v>2024F</c:v>
                </c:pt>
              </c:strCache>
            </c:strRef>
          </c:cat>
          <c:val>
            <c:numRef>
              <c:f>Sheet1!$B$2:$B$11</c:f>
              <c:numCache>
                <c:formatCode>0</c:formatCode>
                <c:ptCount val="10"/>
                <c:pt idx="0">
                  <c:v>3498</c:v>
                </c:pt>
                <c:pt idx="1">
                  <c:v>3868</c:v>
                </c:pt>
                <c:pt idx="2">
                  <c:v>4526</c:v>
                </c:pt>
                <c:pt idx="3">
                  <c:v>4638</c:v>
                </c:pt>
                <c:pt idx="9">
                  <c:v>5008</c:v>
                </c:pt>
              </c:numCache>
            </c:numRef>
          </c:val>
          <c:smooth val="0"/>
          <c:extLst>
            <c:ext xmlns:c16="http://schemas.microsoft.com/office/drawing/2014/chart" uri="{C3380CC4-5D6E-409C-BE32-E72D297353CC}">
              <c16:uniqueId val="{00000002-A971-4D78-A562-2DB331B33CA0}"/>
            </c:ext>
          </c:extLst>
        </c:ser>
        <c:ser>
          <c:idx val="1"/>
          <c:order val="1"/>
          <c:tx>
            <c:strRef>
              <c:f>Sheet1!$C$1</c:f>
              <c:strCache>
                <c:ptCount val="1"/>
                <c:pt idx="0">
                  <c:v>Demand Supply Gap</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dLbls>
            <c:dLbl>
              <c:idx val="2"/>
              <c:layout>
                <c:manualLayout>
                  <c:x val="-3.7886306726338949E-2"/>
                  <c:y val="0.12019433406798467"/>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971-4D78-A562-2DB331B33CA0}"/>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2021E</c:v>
                </c:pt>
                <c:pt idx="1">
                  <c:v>2022F</c:v>
                </c:pt>
                <c:pt idx="2">
                  <c:v>2023F</c:v>
                </c:pt>
                <c:pt idx="3">
                  <c:v>2024F</c:v>
                </c:pt>
              </c:strCache>
            </c:strRef>
          </c:cat>
          <c:val>
            <c:numRef>
              <c:f>Sheet1!$C$2:$C$11</c:f>
              <c:numCache>
                <c:formatCode>General</c:formatCode>
                <c:ptCount val="10"/>
                <c:pt idx="0">
                  <c:v>1270</c:v>
                </c:pt>
                <c:pt idx="1">
                  <c:v>1245</c:v>
                </c:pt>
                <c:pt idx="2">
                  <c:v>1155</c:v>
                </c:pt>
                <c:pt idx="3">
                  <c:v>815</c:v>
                </c:pt>
                <c:pt idx="9">
                  <c:v>1330</c:v>
                </c:pt>
              </c:numCache>
            </c:numRef>
          </c:val>
          <c:smooth val="0"/>
          <c:extLst>
            <c:ext xmlns:c16="http://schemas.microsoft.com/office/drawing/2014/chart" uri="{C3380CC4-5D6E-409C-BE32-E72D297353CC}">
              <c16:uniqueId val="{00000004-A971-4D78-A562-2DB331B33CA0}"/>
            </c:ext>
          </c:extLst>
        </c:ser>
        <c:dLbls>
          <c:dLblPos val="t"/>
          <c:showLegendKey val="0"/>
          <c:showVal val="1"/>
          <c:showCatName val="0"/>
          <c:showSerName val="0"/>
          <c:showPercent val="0"/>
          <c:showBubbleSize val="0"/>
        </c:dLbls>
        <c:marker val="1"/>
        <c:smooth val="0"/>
        <c:axId val="540857216"/>
        <c:axId val="540860168"/>
      </c:lineChart>
      <c:catAx>
        <c:axId val="54085721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40860168"/>
        <c:crosses val="autoZero"/>
        <c:auto val="1"/>
        <c:lblAlgn val="ctr"/>
        <c:lblOffset val="100"/>
        <c:noMultiLvlLbl val="0"/>
      </c:catAx>
      <c:valAx>
        <c:axId val="540860168"/>
        <c:scaling>
          <c:orientation val="minMax"/>
          <c:max val="5500"/>
          <c:min val="500"/>
        </c:scaling>
        <c:delete val="1"/>
        <c:axPos val="l"/>
        <c:numFmt formatCode="0" sourceLinked="1"/>
        <c:majorTickMark val="out"/>
        <c:minorTickMark val="none"/>
        <c:tickLblPos val="nextTo"/>
        <c:crossAx val="5408572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034963896978887"/>
          <c:y val="2.6100873711333586E-2"/>
          <c:w val="0.77382524678226794"/>
          <c:h val="0.4864467815673682"/>
        </c:manualLayout>
      </c:layout>
      <c:barChart>
        <c:barDir val="col"/>
        <c:grouping val="stacked"/>
        <c:varyColors val="0"/>
        <c:ser>
          <c:idx val="0"/>
          <c:order val="0"/>
          <c:tx>
            <c:strRef>
              <c:f>Sheet1!$E$1</c:f>
              <c:strCache>
                <c:ptCount val="1"/>
                <c:pt idx="0">
                  <c:v>Others</c:v>
                </c:pt>
              </c:strCache>
            </c:strRef>
          </c:tx>
          <c:spPr>
            <a:solidFill>
              <a:schemeClr val="accent2">
                <a:lumMod val="60000"/>
                <a:lumOff val="4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992.2985595160236</c:v>
                </c:pt>
                <c:pt idx="1">
                  <c:v>1066.0041826652564</c:v>
                </c:pt>
                <c:pt idx="2">
                  <c:v>1032.9633294592641</c:v>
                </c:pt>
                <c:pt idx="3">
                  <c:v>1074.0569630383552</c:v>
                </c:pt>
                <c:pt idx="4">
                  <c:v>1171.1917680025363</c:v>
                </c:pt>
                <c:pt idx="5">
                  <c:v>1180.9823704720438</c:v>
                </c:pt>
                <c:pt idx="6">
                  <c:v>1086.2522435794028</c:v>
                </c:pt>
                <c:pt idx="7">
                  <c:v>1193.0200954604509</c:v>
                </c:pt>
                <c:pt idx="8">
                  <c:v>1236.5597951835753</c:v>
                </c:pt>
                <c:pt idx="9">
                  <c:v>1302.3348486331922</c:v>
                </c:pt>
                <c:pt idx="10">
                  <c:v>1351.1047024350846</c:v>
                </c:pt>
                <c:pt idx="11">
                  <c:v>1418.9881208198192</c:v>
                </c:pt>
                <c:pt idx="12">
                  <c:v>1479.8576805769928</c:v>
                </c:pt>
                <c:pt idx="13">
                  <c:v>1540.0637194835158</c:v>
                </c:pt>
                <c:pt idx="14">
                  <c:v>1596.5301443640456</c:v>
                </c:pt>
                <c:pt idx="15">
                  <c:v>1603.075043736311</c:v>
                </c:pt>
              </c:numCache>
            </c:numRef>
          </c:val>
          <c:extLst>
            <c:ext xmlns:c16="http://schemas.microsoft.com/office/drawing/2014/chart" uri="{C3380CC4-5D6E-409C-BE32-E72D297353CC}">
              <c16:uniqueId val="{00000000-1BE7-4E6C-B912-8F521752EA1A}"/>
            </c:ext>
          </c:extLst>
        </c:ser>
        <c:ser>
          <c:idx val="6"/>
          <c:order val="1"/>
          <c:tx>
            <c:strRef>
              <c:f>Sheet1!$D$1</c:f>
              <c:strCache>
                <c:ptCount val="1"/>
                <c:pt idx="0">
                  <c:v>Haryana</c:v>
                </c:pt>
              </c:strCache>
            </c:strRef>
          </c:tx>
          <c:spPr>
            <a:solidFill>
              <a:schemeClr val="accent1">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440.02300044182368</c:v>
                </c:pt>
                <c:pt idx="1">
                  <c:v>480.16495474023412</c:v>
                </c:pt>
                <c:pt idx="2">
                  <c:v>478.74499771674641</c:v>
                </c:pt>
                <c:pt idx="3">
                  <c:v>491.39551912565059</c:v>
                </c:pt>
                <c:pt idx="4">
                  <c:v>525.18191465883001</c:v>
                </c:pt>
                <c:pt idx="5">
                  <c:v>548.80365391707107</c:v>
                </c:pt>
                <c:pt idx="6">
                  <c:v>508.73122072473757</c:v>
                </c:pt>
                <c:pt idx="7">
                  <c:v>543.42134425826998</c:v>
                </c:pt>
                <c:pt idx="8">
                  <c:v>588.22047506069464</c:v>
                </c:pt>
                <c:pt idx="9">
                  <c:v>624.35424521874666</c:v>
                </c:pt>
                <c:pt idx="10">
                  <c:v>670.34876265407149</c:v>
                </c:pt>
                <c:pt idx="11">
                  <c:v>690.96163726693612</c:v>
                </c:pt>
                <c:pt idx="12">
                  <c:v>725.71692991735688</c:v>
                </c:pt>
                <c:pt idx="13">
                  <c:v>761.69534235457365</c:v>
                </c:pt>
                <c:pt idx="14">
                  <c:v>795.80003936436412</c:v>
                </c:pt>
                <c:pt idx="15">
                  <c:v>840.58775791888422</c:v>
                </c:pt>
              </c:numCache>
            </c:numRef>
          </c:val>
          <c:extLst>
            <c:ext xmlns:c16="http://schemas.microsoft.com/office/drawing/2014/chart" uri="{C3380CC4-5D6E-409C-BE32-E72D297353CC}">
              <c16:uniqueId val="{00000001-1BE7-4E6C-B912-8F521752EA1A}"/>
            </c:ext>
          </c:extLst>
        </c:ser>
        <c:ser>
          <c:idx val="5"/>
          <c:order val="2"/>
          <c:tx>
            <c:strRef>
              <c:f>Sheet1!$C$1</c:f>
              <c:strCache>
                <c:ptCount val="1"/>
                <c:pt idx="0">
                  <c:v>Rajasthan</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602.07598252797266</c:v>
                </c:pt>
                <c:pt idx="1">
                  <c:v>670.03346469602855</c:v>
                </c:pt>
                <c:pt idx="2">
                  <c:v>663.70476326294909</c:v>
                </c:pt>
                <c:pt idx="3">
                  <c:v>681.71025096097037</c:v>
                </c:pt>
                <c:pt idx="4">
                  <c:v>707.27556550242912</c:v>
                </c:pt>
                <c:pt idx="5">
                  <c:v>756.96166792042879</c:v>
                </c:pt>
                <c:pt idx="6">
                  <c:v>699.67910416538211</c:v>
                </c:pt>
                <c:pt idx="7">
                  <c:v>758.2365906015616</c:v>
                </c:pt>
                <c:pt idx="8">
                  <c:v>804.40841408965434</c:v>
                </c:pt>
                <c:pt idx="9">
                  <c:v>851.41200078911754</c:v>
                </c:pt>
                <c:pt idx="10">
                  <c:v>878.06796101805014</c:v>
                </c:pt>
                <c:pt idx="11">
                  <c:v>936.96927764535133</c:v>
                </c:pt>
                <c:pt idx="12">
                  <c:v>986.13624901800836</c:v>
                </c:pt>
                <c:pt idx="13">
                  <c:v>1027.1631727925646</c:v>
                </c:pt>
                <c:pt idx="14">
                  <c:v>1070.1985042158876</c:v>
                </c:pt>
                <c:pt idx="15">
                  <c:v>1151.9214066938664</c:v>
                </c:pt>
              </c:numCache>
            </c:numRef>
          </c:val>
          <c:extLst>
            <c:ext xmlns:c16="http://schemas.microsoft.com/office/drawing/2014/chart" uri="{C3380CC4-5D6E-409C-BE32-E72D297353CC}">
              <c16:uniqueId val="{00000002-1BE7-4E6C-B912-8F521752EA1A}"/>
            </c:ext>
          </c:extLst>
        </c:ser>
        <c:ser>
          <c:idx val="9"/>
          <c:order val="3"/>
          <c:tx>
            <c:strRef>
              <c:f>Sheet1!$B$1</c:f>
              <c:strCache>
                <c:ptCount val="1"/>
                <c:pt idx="0">
                  <c:v>Uttar Pradesh</c:v>
                </c:pt>
              </c:strCache>
            </c:strRef>
          </c:tx>
          <c:spPr>
            <a:solidFill>
              <a:schemeClr val="accent4">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803.35834121231835</c:v>
                </c:pt>
                <c:pt idx="1">
                  <c:v>865.06635354964385</c:v>
                </c:pt>
                <c:pt idx="2">
                  <c:v>884.42292004620697</c:v>
                </c:pt>
                <c:pt idx="3">
                  <c:v>880.98195816752377</c:v>
                </c:pt>
                <c:pt idx="4">
                  <c:v>938.05782683620441</c:v>
                </c:pt>
                <c:pt idx="5">
                  <c:v>979.15884093185059</c:v>
                </c:pt>
                <c:pt idx="6">
                  <c:v>905.48943119971977</c:v>
                </c:pt>
                <c:pt idx="7">
                  <c:v>989.13948666458111</c:v>
                </c:pt>
                <c:pt idx="8">
                  <c:v>1042.0052431397453</c:v>
                </c:pt>
                <c:pt idx="9">
                  <c:v>1103.4093744962722</c:v>
                </c:pt>
                <c:pt idx="10">
                  <c:v>1167.9037034919854</c:v>
                </c:pt>
                <c:pt idx="11">
                  <c:v>1215.4241340258657</c:v>
                </c:pt>
                <c:pt idx="12">
                  <c:v>1278.1205164018741</c:v>
                </c:pt>
                <c:pt idx="13">
                  <c:v>1333.6609192149833</c:v>
                </c:pt>
                <c:pt idx="14">
                  <c:v>1390.1807616900796</c:v>
                </c:pt>
                <c:pt idx="15">
                  <c:v>1462.6035559231327</c:v>
                </c:pt>
              </c:numCache>
            </c:numRef>
          </c:val>
          <c:extLst>
            <c:ext xmlns:c16="http://schemas.microsoft.com/office/drawing/2014/chart" uri="{C3380CC4-5D6E-409C-BE32-E72D297353CC}">
              <c16:uniqueId val="{00000003-1BE7-4E6C-B912-8F521752EA1A}"/>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1"/>
        <c:axPos val="b"/>
        <c:numFmt formatCode="General" sourceLinked="1"/>
        <c:majorTickMark val="out"/>
        <c:minorTickMark val="none"/>
        <c:tickLblPos val="nextTo"/>
        <c:crossAx val="1703745200"/>
        <c:crosses val="autoZero"/>
        <c:auto val="1"/>
        <c:lblAlgn val="ctr"/>
        <c:lblOffset val="100"/>
        <c:noMultiLvlLbl val="0"/>
      </c:catAx>
      <c:valAx>
        <c:axId val="1703745200"/>
        <c:scaling>
          <c:orientation val="minMax"/>
        </c:scaling>
        <c:delete val="1"/>
        <c:axPos val="l"/>
        <c:numFmt formatCode="0.00" sourceLinked="1"/>
        <c:majorTickMark val="out"/>
        <c:minorTickMark val="none"/>
        <c:tickLblPos val="nextTo"/>
        <c:crossAx val="159447449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80376737771"/>
          <c:y val="0"/>
          <c:w val="0.76583541619183637"/>
          <c:h val="0.47216828434648295"/>
        </c:manualLayout>
      </c:layout>
      <c:barChart>
        <c:barDir val="col"/>
        <c:grouping val="stacked"/>
        <c:varyColors val="0"/>
        <c:ser>
          <c:idx val="4"/>
          <c:order val="1"/>
          <c:tx>
            <c:strRef>
              <c:f>Sheet1!$B$1</c:f>
              <c:strCache>
                <c:ptCount val="1"/>
                <c:pt idx="0">
                  <c:v>Others</c:v>
                </c:pt>
              </c:strCache>
            </c:strRef>
          </c:tx>
          <c:spPr>
            <a:solidFill>
              <a:schemeClr val="accent5"/>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1000.6054272700378</c:v>
                </c:pt>
                <c:pt idx="1">
                  <c:v>994.52254054785999</c:v>
                </c:pt>
                <c:pt idx="2">
                  <c:v>972.29994633769684</c:v>
                </c:pt>
                <c:pt idx="3">
                  <c:v>993.75258480284401</c:v>
                </c:pt>
                <c:pt idx="4">
                  <c:v>1055.8119314098303</c:v>
                </c:pt>
                <c:pt idx="5">
                  <c:v>1093.2003711921807</c:v>
                </c:pt>
                <c:pt idx="6">
                  <c:v>950.48446862966284</c:v>
                </c:pt>
                <c:pt idx="7">
                  <c:v>1070.6721881673634</c:v>
                </c:pt>
                <c:pt idx="8">
                  <c:v>1133.0185262232885</c:v>
                </c:pt>
                <c:pt idx="9">
                  <c:v>1234.249867840419</c:v>
                </c:pt>
                <c:pt idx="10">
                  <c:v>1319.9767250637919</c:v>
                </c:pt>
                <c:pt idx="11">
                  <c:v>1279.2697234820644</c:v>
                </c:pt>
                <c:pt idx="12">
                  <c:v>1292.8648981635711</c:v>
                </c:pt>
                <c:pt idx="13">
                  <c:v>1373.6056817529111</c:v>
                </c:pt>
                <c:pt idx="14">
                  <c:v>1349.192595688271</c:v>
                </c:pt>
                <c:pt idx="15">
                  <c:v>1216.0424714391302</c:v>
                </c:pt>
              </c:numCache>
            </c:numRef>
          </c:val>
          <c:extLst>
            <c:ext xmlns:c16="http://schemas.microsoft.com/office/drawing/2014/chart" uri="{C3380CC4-5D6E-409C-BE32-E72D297353CC}">
              <c16:uniqueId val="{00000002-8BD5-42DB-972E-B390A90D1C90}"/>
            </c:ext>
          </c:extLst>
        </c:ser>
        <c:ser>
          <c:idx val="5"/>
          <c:order val="3"/>
          <c:tx>
            <c:strRef>
              <c:f>Sheet1!$C$1</c:f>
              <c:strCache>
                <c:ptCount val="1"/>
                <c:pt idx="0">
                  <c:v>Packaging</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251.02847617559098</c:v>
                </c:pt>
                <c:pt idx="1">
                  <c:v>277.0215669839086</c:v>
                </c:pt>
                <c:pt idx="2">
                  <c:v>269.40057536866635</c:v>
                </c:pt>
                <c:pt idx="3">
                  <c:v>270.15973851538882</c:v>
                </c:pt>
                <c:pt idx="4">
                  <c:v>280.18771232212362</c:v>
                </c:pt>
                <c:pt idx="5">
                  <c:v>291.77681196416131</c:v>
                </c:pt>
                <c:pt idx="6">
                  <c:v>270.92261081769624</c:v>
                </c:pt>
                <c:pt idx="7">
                  <c:v>297.36857621081458</c:v>
                </c:pt>
                <c:pt idx="8">
                  <c:v>310.74482099764219</c:v>
                </c:pt>
                <c:pt idx="9">
                  <c:v>326.01740562940836</c:v>
                </c:pt>
                <c:pt idx="10">
                  <c:v>343.84933914795624</c:v>
                </c:pt>
                <c:pt idx="11">
                  <c:v>352.881139983472</c:v>
                </c:pt>
                <c:pt idx="12">
                  <c:v>377.655679018912</c:v>
                </c:pt>
                <c:pt idx="13">
                  <c:v>393.09630747398307</c:v>
                </c:pt>
                <c:pt idx="14">
                  <c:v>411.46169108528136</c:v>
                </c:pt>
                <c:pt idx="15">
                  <c:v>436.06034562729718</c:v>
                </c:pt>
              </c:numCache>
            </c:numRef>
          </c:val>
          <c:extLst>
            <c:ext xmlns:c16="http://schemas.microsoft.com/office/drawing/2014/chart" uri="{C3380CC4-5D6E-409C-BE32-E72D297353CC}">
              <c16:uniqueId val="{00000001-8BD5-42DB-972E-B390A90D1C90}"/>
            </c:ext>
          </c:extLst>
        </c:ser>
        <c:ser>
          <c:idx val="9"/>
          <c:order val="4"/>
          <c:tx>
            <c:strRef>
              <c:f>Sheet1!$D$1</c:f>
              <c:strCache>
                <c:ptCount val="1"/>
                <c:pt idx="0">
                  <c:v>Raffia</c:v>
                </c:pt>
              </c:strCache>
            </c:strRef>
          </c:tx>
          <c:spPr>
            <a:solidFill>
              <a:schemeClr val="accent4">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210.73829059236601</c:v>
                </c:pt>
                <c:pt idx="1">
                  <c:v>221.07083146195708</c:v>
                </c:pt>
                <c:pt idx="2">
                  <c:v>202.33660975080375</c:v>
                </c:pt>
                <c:pt idx="3">
                  <c:v>214.67122002711915</c:v>
                </c:pt>
                <c:pt idx="4">
                  <c:v>208.87542253837785</c:v>
                </c:pt>
                <c:pt idx="5">
                  <c:v>229.41619639536839</c:v>
                </c:pt>
                <c:pt idx="6">
                  <c:v>202.3274749043475</c:v>
                </c:pt>
                <c:pt idx="7">
                  <c:v>221.1126790839125</c:v>
                </c:pt>
                <c:pt idx="8">
                  <c:v>227.65211065082121</c:v>
                </c:pt>
                <c:pt idx="9">
                  <c:v>237.14291956487142</c:v>
                </c:pt>
                <c:pt idx="10">
                  <c:v>216.24555008498984</c:v>
                </c:pt>
                <c:pt idx="11">
                  <c:v>252.67097054528074</c:v>
                </c:pt>
                <c:pt idx="12">
                  <c:v>260.51311510526574</c:v>
                </c:pt>
                <c:pt idx="13">
                  <c:v>263.87361895579909</c:v>
                </c:pt>
                <c:pt idx="14">
                  <c:v>275.18655495367091</c:v>
                </c:pt>
                <c:pt idx="15">
                  <c:v>269.06453452353344</c:v>
                </c:pt>
              </c:numCache>
            </c:numRef>
          </c:val>
          <c:extLst>
            <c:ext xmlns:c16="http://schemas.microsoft.com/office/drawing/2014/chart" uri="{C3380CC4-5D6E-409C-BE32-E72D297353CC}">
              <c16:uniqueId val="{00000003-0A70-4D9A-891A-8469D7EBBA96}"/>
            </c:ext>
          </c:extLst>
        </c:ser>
        <c:ser>
          <c:idx val="3"/>
          <c:order val="5"/>
          <c:tx>
            <c:strRef>
              <c:f>Sheet1!$E$1</c:f>
              <c:strCache>
                <c:ptCount val="1"/>
                <c:pt idx="0">
                  <c:v>Geotextile</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289.73039704158282</c:v>
                </c:pt>
                <c:pt idx="1">
                  <c:v>325.24794662596014</c:v>
                </c:pt>
                <c:pt idx="2">
                  <c:v>333.3459182772034</c:v>
                </c:pt>
                <c:pt idx="3">
                  <c:v>336.65367737291535</c:v>
                </c:pt>
                <c:pt idx="4">
                  <c:v>360.35189510809045</c:v>
                </c:pt>
                <c:pt idx="5">
                  <c:v>351.97764003735097</c:v>
                </c:pt>
                <c:pt idx="6">
                  <c:v>341.4634851636626</c:v>
                </c:pt>
                <c:pt idx="7">
                  <c:v>363.91722099769726</c:v>
                </c:pt>
                <c:pt idx="8">
                  <c:v>403.38450187938895</c:v>
                </c:pt>
                <c:pt idx="9">
                  <c:v>430.55881295774071</c:v>
                </c:pt>
                <c:pt idx="10">
                  <c:v>443.62385171072566</c:v>
                </c:pt>
                <c:pt idx="11">
                  <c:v>482.20470391842082</c:v>
                </c:pt>
                <c:pt idx="12">
                  <c:v>503.56414127325974</c:v>
                </c:pt>
                <c:pt idx="13">
                  <c:v>485.59261823579766</c:v>
                </c:pt>
                <c:pt idx="14">
                  <c:v>563.99066070057108</c:v>
                </c:pt>
                <c:pt idx="15">
                  <c:v>559.1579940682534</c:v>
                </c:pt>
              </c:numCache>
            </c:numRef>
          </c:val>
          <c:extLst>
            <c:ext xmlns:c16="http://schemas.microsoft.com/office/drawing/2014/chart" uri="{C3380CC4-5D6E-409C-BE32-E72D297353CC}">
              <c16:uniqueId val="{00000003-8BD5-42DB-972E-B390A90D1C90}"/>
            </c:ext>
          </c:extLst>
        </c:ser>
        <c:ser>
          <c:idx val="2"/>
          <c:order val="6"/>
          <c:tx>
            <c:strRef>
              <c:f>Sheet1!$F$1</c:f>
              <c:strCache>
                <c:ptCount val="1"/>
                <c:pt idx="0">
                  <c:v>Automotive</c:v>
                </c:pt>
              </c:strCache>
            </c:strRef>
          </c:tx>
          <c:spPr>
            <a:solidFill>
              <a:schemeClr val="accent2">
                <a:lumMod val="5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Sheet1!$F$2:$F$17</c:f>
              <c:numCache>
                <c:formatCode>0.00</c:formatCode>
                <c:ptCount val="16"/>
                <c:pt idx="0">
                  <c:v>203.33999826469881</c:v>
                </c:pt>
                <c:pt idx="1">
                  <c:v>252.32723767805487</c:v>
                </c:pt>
                <c:pt idx="2">
                  <c:v>248.34566927118232</c:v>
                </c:pt>
                <c:pt idx="3">
                  <c:v>266.98946766720707</c:v>
                </c:pt>
                <c:pt idx="4">
                  <c:v>265.12313108100113</c:v>
                </c:pt>
                <c:pt idx="5">
                  <c:v>300.38792099093735</c:v>
                </c:pt>
                <c:pt idx="6">
                  <c:v>263.753638800754</c:v>
                </c:pt>
                <c:pt idx="7">
                  <c:v>304.4356433986967</c:v>
                </c:pt>
                <c:pt idx="8">
                  <c:v>315.77683206965884</c:v>
                </c:pt>
                <c:pt idx="9">
                  <c:v>328.87430874236077</c:v>
                </c:pt>
                <c:pt idx="10">
                  <c:v>332.72342315664747</c:v>
                </c:pt>
                <c:pt idx="11">
                  <c:v>371.8914896772821</c:v>
                </c:pt>
                <c:pt idx="12">
                  <c:v>408.12054723267278</c:v>
                </c:pt>
                <c:pt idx="13">
                  <c:v>426.11248854024666</c:v>
                </c:pt>
                <c:pt idx="14">
                  <c:v>455.82180792619766</c:v>
                </c:pt>
                <c:pt idx="15">
                  <c:v>511.86541366038682</c:v>
                </c:pt>
              </c:numCache>
            </c:numRef>
          </c:val>
          <c:extLst>
            <c:ext xmlns:c16="http://schemas.microsoft.com/office/drawing/2014/chart" uri="{C3380CC4-5D6E-409C-BE32-E72D297353CC}">
              <c16:uniqueId val="{00000004-8BD5-42DB-972E-B390A90D1C90}"/>
            </c:ext>
          </c:extLst>
        </c:ser>
        <c:ser>
          <c:idx val="1"/>
          <c:order val="7"/>
          <c:tx>
            <c:strRef>
              <c:f>Sheet1!$G$1</c:f>
              <c:strCache>
                <c:ptCount val="1"/>
                <c:pt idx="0">
                  <c:v>Consumer Goods</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Sheet1!$G$2:$G$17</c:f>
              <c:numCache>
                <c:formatCode>0.00</c:formatCode>
                <c:ptCount val="16"/>
                <c:pt idx="0">
                  <c:v>325.0989728866017</c:v>
                </c:pt>
                <c:pt idx="1">
                  <c:v>367.02294751957396</c:v>
                </c:pt>
                <c:pt idx="2">
                  <c:v>362.64327820275844</c:v>
                </c:pt>
                <c:pt idx="3">
                  <c:v>358.87569549799446</c:v>
                </c:pt>
                <c:pt idx="4">
                  <c:v>391.37855129570556</c:v>
                </c:pt>
                <c:pt idx="5">
                  <c:v>410.58072597862139</c:v>
                </c:pt>
                <c:pt idx="6">
                  <c:v>371.10265729991676</c:v>
                </c:pt>
                <c:pt idx="7">
                  <c:v>412.98853784028921</c:v>
                </c:pt>
                <c:pt idx="8">
                  <c:v>438.6002454437309</c:v>
                </c:pt>
                <c:pt idx="9">
                  <c:v>470.00250321608644</c:v>
                </c:pt>
                <c:pt idx="10">
                  <c:v>512.58821809462961</c:v>
                </c:pt>
                <c:pt idx="11">
                  <c:v>546.96998099090683</c:v>
                </c:pt>
                <c:pt idx="12">
                  <c:v>583.2186097762808</c:v>
                </c:pt>
                <c:pt idx="13">
                  <c:v>609.12706790189509</c:v>
                </c:pt>
                <c:pt idx="14">
                  <c:v>638.27895839774089</c:v>
                </c:pt>
                <c:pt idx="15">
                  <c:v>674.01176698680092</c:v>
                </c:pt>
              </c:numCache>
            </c:numRef>
          </c:val>
          <c:extLst>
            <c:ext xmlns:c16="http://schemas.microsoft.com/office/drawing/2014/chart" uri="{C3380CC4-5D6E-409C-BE32-E72D297353CC}">
              <c16:uniqueId val="{00000005-8BD5-42DB-972E-B390A90D1C90}"/>
            </c:ext>
          </c:extLst>
        </c:ser>
        <c:dLbls>
          <c:showLegendKey val="0"/>
          <c:showVal val="0"/>
          <c:showCatName val="0"/>
          <c:showSerName val="0"/>
          <c:showPercent val="0"/>
          <c:showBubbleSize val="0"/>
        </c:dLbls>
        <c:gapWidth val="150"/>
        <c:overlap val="100"/>
        <c:axId val="1594474496"/>
        <c:axId val="1703745200"/>
        <c:extLst>
          <c:ext xmlns:c15="http://schemas.microsoft.com/office/drawing/2012/chart" uri="{02D57815-91ED-43cb-92C2-25804820EDAC}">
            <c15:filteredBarSeries>
              <c15:ser>
                <c:idx val="6"/>
                <c:order val="0"/>
                <c:tx>
                  <c:strRef>
                    <c:extLst>
                      <c:ext uri="{02D57815-91ED-43cb-92C2-25804820EDAC}">
                        <c15:formulaRef>
                          <c15:sqref>Sheet1!#REF!</c15:sqref>
                        </c15:formulaRef>
                      </c:ext>
                    </c:extLst>
                    <c:strCache>
                      <c:ptCount val="1"/>
                      <c:pt idx="0">
                        <c:v>#REF!</c:v>
                      </c:pt>
                    </c:strCache>
                  </c:strRef>
                </c:tx>
                <c:spPr>
                  <a:solidFill>
                    <a:schemeClr val="accent1">
                      <a:lumMod val="60000"/>
                    </a:schemeClr>
                  </a:solidFill>
                  <a:ln>
                    <a:noFill/>
                  </a:ln>
                  <a:effectLst/>
                </c:spPr>
                <c:invertIfNegative val="0"/>
                <c:cat>
                  <c:strRef>
                    <c:extLst>
                      <c:ext uri="{02D57815-91ED-43cb-92C2-25804820EDAC}">
                        <c15:formulaRef>
                          <c15:sqref>Sheet1!$A$2:$A$17</c15:sqref>
                        </c15:formulaRef>
                      </c:ext>
                    </c:extLst>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extLst>
                      <c:ext uri="{02D57815-91ED-43cb-92C2-25804820EDAC}">
                        <c15:formulaRef>
                          <c15:sqref>Sheet1!#REF!</c15:sqref>
                        </c15:formulaRef>
                      </c:ext>
                    </c:extLst>
                    <c:numCache>
                      <c:formatCode>General</c:formatCode>
                      <c:ptCount val="1"/>
                      <c:pt idx="0">
                        <c:v>1</c:v>
                      </c:pt>
                    </c:numCache>
                  </c:numRef>
                </c:val>
                <c:extLst>
                  <c:ext xmlns:c16="http://schemas.microsoft.com/office/drawing/2014/chart" uri="{C3380CC4-5D6E-409C-BE32-E72D297353CC}">
                    <c16:uniqueId val="{00000000-8BD5-42DB-972E-B390A90D1C90}"/>
                  </c:ext>
                </c:extLst>
              </c15:ser>
            </c15:filteredBarSeries>
            <c15:filteredBarSeries>
              <c15:ser>
                <c:idx val="7"/>
                <c:order val="2"/>
                <c:tx>
                  <c:strRef>
                    <c:extLst xmlns:c15="http://schemas.microsoft.com/office/drawing/2012/chart">
                      <c:ext xmlns:c15="http://schemas.microsoft.com/office/drawing/2012/chart" uri="{02D57815-91ED-43cb-92C2-25804820EDAC}">
                        <c15:formulaRef>
                          <c15:sqref>Sheet1!#REF!</c15:sqref>
                        </c15:formulaRef>
                      </c:ext>
                    </c:extLst>
                    <c:strCache>
                      <c:ptCount val="1"/>
                      <c:pt idx="0">
                        <c:v>#REF!</c:v>
                      </c:pt>
                    </c:strCache>
                  </c:strRef>
                </c:tx>
                <c:spPr>
                  <a:solidFill>
                    <a:schemeClr val="accent2">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Sheet1!$A$2:$A$17</c15:sqref>
                        </c15:formulaRef>
                      </c:ext>
                    </c:extLst>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extLst xmlns:c15="http://schemas.microsoft.com/office/drawing/2012/chart">
                      <c:ext xmlns:c15="http://schemas.microsoft.com/office/drawing/2012/chart" uri="{02D57815-91ED-43cb-92C2-25804820EDAC}">
                        <c15:formulaRef>
                          <c15:sqref>Sheet1!#REF!</c15:sqref>
                        </c15:formulaRef>
                      </c:ext>
                    </c:extLst>
                    <c:numCache>
                      <c:formatCode>General</c:formatCode>
                      <c:ptCount val="1"/>
                      <c:pt idx="0">
                        <c:v>1</c:v>
                      </c:pt>
                    </c:numCache>
                  </c:numRef>
                </c:val>
                <c:extLst xmlns:c15="http://schemas.microsoft.com/office/drawing/2012/chart">
                  <c:ext xmlns:c16="http://schemas.microsoft.com/office/drawing/2014/chart" uri="{C3380CC4-5D6E-409C-BE32-E72D297353CC}">
                    <c16:uniqueId val="{00000001-0A70-4D9A-891A-8469D7EBBA96}"/>
                  </c:ext>
                </c:extLst>
              </c15:ser>
            </c15:filteredBarSeries>
          </c:ext>
        </c:extLst>
      </c:barChart>
      <c:catAx>
        <c:axId val="1594474496"/>
        <c:scaling>
          <c:orientation val="minMax"/>
        </c:scaling>
        <c:delete val="1"/>
        <c:axPos val="b"/>
        <c:numFmt formatCode="General" sourceLinked="1"/>
        <c:majorTickMark val="out"/>
        <c:minorTickMark val="none"/>
        <c:tickLblPos val="nextTo"/>
        <c:crossAx val="1703745200"/>
        <c:crosses val="autoZero"/>
        <c:auto val="1"/>
        <c:lblAlgn val="ctr"/>
        <c:lblOffset val="100"/>
        <c:noMultiLvlLbl val="0"/>
      </c:catAx>
      <c:valAx>
        <c:axId val="1703745200"/>
        <c:scaling>
          <c:orientation val="minMax"/>
        </c:scaling>
        <c:delete val="1"/>
        <c:axPos val="l"/>
        <c:numFmt formatCode="0.00" sourceLinked="1"/>
        <c:majorTickMark val="out"/>
        <c:minorTickMark val="none"/>
        <c:tickLblPos val="nextTo"/>
        <c:crossAx val="159447449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80376737771"/>
          <c:y val="0"/>
          <c:w val="0.76583541619183637"/>
          <c:h val="0.47216828434648295"/>
        </c:manualLayout>
      </c:layout>
      <c:barChart>
        <c:barDir val="col"/>
        <c:grouping val="stacked"/>
        <c:varyColors val="0"/>
        <c:ser>
          <c:idx val="4"/>
          <c:order val="1"/>
          <c:tx>
            <c:strRef>
              <c:f>Sheet1!$C$1</c:f>
              <c:strCache>
                <c:ptCount val="1"/>
                <c:pt idx="0">
                  <c:v>IM</c:v>
                </c:pt>
              </c:strCache>
            </c:strRef>
          </c:tx>
          <c:spPr>
            <a:solidFill>
              <a:schemeClr val="accent5"/>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251.02847617559098</c:v>
                </c:pt>
                <c:pt idx="1">
                  <c:v>277.0215669839086</c:v>
                </c:pt>
                <c:pt idx="2">
                  <c:v>269.40057536866635</c:v>
                </c:pt>
                <c:pt idx="3">
                  <c:v>270.15973851538882</c:v>
                </c:pt>
                <c:pt idx="4">
                  <c:v>280.18771232212362</c:v>
                </c:pt>
                <c:pt idx="5">
                  <c:v>291.77681196416131</c:v>
                </c:pt>
                <c:pt idx="6">
                  <c:v>270.92261081769624</c:v>
                </c:pt>
                <c:pt idx="7">
                  <c:v>297.36857621081458</c:v>
                </c:pt>
                <c:pt idx="8">
                  <c:v>310.74482099764219</c:v>
                </c:pt>
                <c:pt idx="9">
                  <c:v>326.01740562940836</c:v>
                </c:pt>
                <c:pt idx="10">
                  <c:v>343.84933914795624</c:v>
                </c:pt>
                <c:pt idx="11">
                  <c:v>352.881139983472</c:v>
                </c:pt>
                <c:pt idx="12">
                  <c:v>377.655679018912</c:v>
                </c:pt>
                <c:pt idx="13">
                  <c:v>393.09630747398307</c:v>
                </c:pt>
                <c:pt idx="14">
                  <c:v>411.46169108528136</c:v>
                </c:pt>
                <c:pt idx="15">
                  <c:v>436.06034562729718</c:v>
                </c:pt>
              </c:numCache>
            </c:numRef>
          </c:val>
          <c:extLst>
            <c:ext xmlns:c16="http://schemas.microsoft.com/office/drawing/2014/chart" uri="{C3380CC4-5D6E-409C-BE32-E72D297353CC}">
              <c16:uniqueId val="{00000002-8BD5-42DB-972E-B390A90D1C90}"/>
            </c:ext>
          </c:extLst>
        </c:ser>
        <c:ser>
          <c:idx val="5"/>
          <c:order val="2"/>
          <c:tx>
            <c:strRef>
              <c:f>Sheet1!$D$1</c:f>
              <c:strCache>
                <c:ptCount val="1"/>
                <c:pt idx="0">
                  <c:v>Raffia</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210.73829059236601</c:v>
                </c:pt>
                <c:pt idx="1">
                  <c:v>221.07083146195708</c:v>
                </c:pt>
                <c:pt idx="2">
                  <c:v>202.33660975080375</c:v>
                </c:pt>
                <c:pt idx="3">
                  <c:v>214.67122002711915</c:v>
                </c:pt>
                <c:pt idx="4">
                  <c:v>208.87542253837785</c:v>
                </c:pt>
                <c:pt idx="5">
                  <c:v>229.41619639536839</c:v>
                </c:pt>
                <c:pt idx="6">
                  <c:v>202.3274749043475</c:v>
                </c:pt>
                <c:pt idx="7">
                  <c:v>221.1126790839125</c:v>
                </c:pt>
                <c:pt idx="8">
                  <c:v>227.65211065082121</c:v>
                </c:pt>
                <c:pt idx="9">
                  <c:v>237.14291956487142</c:v>
                </c:pt>
                <c:pt idx="10">
                  <c:v>216.24555008498984</c:v>
                </c:pt>
                <c:pt idx="11">
                  <c:v>252.67097054528074</c:v>
                </c:pt>
                <c:pt idx="12">
                  <c:v>260.51311510526574</c:v>
                </c:pt>
                <c:pt idx="13">
                  <c:v>263.87361895579909</c:v>
                </c:pt>
                <c:pt idx="14">
                  <c:v>275.18655495367091</c:v>
                </c:pt>
                <c:pt idx="15">
                  <c:v>269.06453452353344</c:v>
                </c:pt>
              </c:numCache>
            </c:numRef>
          </c:val>
          <c:extLst>
            <c:ext xmlns:c16="http://schemas.microsoft.com/office/drawing/2014/chart" uri="{C3380CC4-5D6E-409C-BE32-E72D297353CC}">
              <c16:uniqueId val="{00000001-8BD5-42DB-972E-B390A90D1C90}"/>
            </c:ext>
          </c:extLst>
        </c:ser>
        <c:ser>
          <c:idx val="9"/>
          <c:order val="3"/>
          <c:tx>
            <c:strRef>
              <c:f>Sheet1!$E$1</c:f>
              <c:strCache>
                <c:ptCount val="1"/>
                <c:pt idx="0">
                  <c:v>BOPP</c:v>
                </c:pt>
              </c:strCache>
            </c:strRef>
          </c:tx>
          <c:spPr>
            <a:solidFill>
              <a:schemeClr val="accent4">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289.73039704158282</c:v>
                </c:pt>
                <c:pt idx="1">
                  <c:v>325.24794662596014</c:v>
                </c:pt>
                <c:pt idx="2">
                  <c:v>333.3459182772034</c:v>
                </c:pt>
                <c:pt idx="3">
                  <c:v>336.65367737291535</c:v>
                </c:pt>
                <c:pt idx="4">
                  <c:v>360.35189510809045</c:v>
                </c:pt>
                <c:pt idx="5">
                  <c:v>351.97764003735097</c:v>
                </c:pt>
                <c:pt idx="6">
                  <c:v>341.4634851636626</c:v>
                </c:pt>
                <c:pt idx="7">
                  <c:v>363.91722099769726</c:v>
                </c:pt>
                <c:pt idx="8">
                  <c:v>403.38450187938895</c:v>
                </c:pt>
                <c:pt idx="9">
                  <c:v>430.55881295774071</c:v>
                </c:pt>
                <c:pt idx="10">
                  <c:v>443.62385171072566</c:v>
                </c:pt>
                <c:pt idx="11">
                  <c:v>482.20470391842082</c:v>
                </c:pt>
                <c:pt idx="12">
                  <c:v>503.56414127325974</c:v>
                </c:pt>
                <c:pt idx="13">
                  <c:v>485.59261823579766</c:v>
                </c:pt>
                <c:pt idx="14">
                  <c:v>563.99066070057108</c:v>
                </c:pt>
                <c:pt idx="15">
                  <c:v>559.1579940682534</c:v>
                </c:pt>
              </c:numCache>
            </c:numRef>
          </c:val>
          <c:extLst>
            <c:ext xmlns:c16="http://schemas.microsoft.com/office/drawing/2014/chart" uri="{C3380CC4-5D6E-409C-BE32-E72D297353CC}">
              <c16:uniqueId val="{00000003-0A70-4D9A-891A-8469D7EBBA96}"/>
            </c:ext>
          </c:extLst>
        </c:ser>
        <c:ser>
          <c:idx val="3"/>
          <c:order val="4"/>
          <c:tx>
            <c:strRef>
              <c:f>Sheet1!$F$1</c:f>
              <c:strCache>
                <c:ptCount val="1"/>
                <c:pt idx="0">
                  <c:v>Blow</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Sheet1!$F$2:$F$17</c:f>
              <c:numCache>
                <c:formatCode>0.00</c:formatCode>
                <c:ptCount val="16"/>
                <c:pt idx="0">
                  <c:v>203.33999826469881</c:v>
                </c:pt>
                <c:pt idx="1">
                  <c:v>252.32723767805487</c:v>
                </c:pt>
                <c:pt idx="2">
                  <c:v>248.34566927118232</c:v>
                </c:pt>
                <c:pt idx="3">
                  <c:v>266.98946766720707</c:v>
                </c:pt>
                <c:pt idx="4">
                  <c:v>265.12313108100113</c:v>
                </c:pt>
                <c:pt idx="5">
                  <c:v>300.38792099093735</c:v>
                </c:pt>
                <c:pt idx="6">
                  <c:v>263.753638800754</c:v>
                </c:pt>
                <c:pt idx="7">
                  <c:v>304.4356433986967</c:v>
                </c:pt>
                <c:pt idx="8">
                  <c:v>315.77683206965884</c:v>
                </c:pt>
                <c:pt idx="9">
                  <c:v>328.87430874236077</c:v>
                </c:pt>
                <c:pt idx="10">
                  <c:v>332.72342315664747</c:v>
                </c:pt>
                <c:pt idx="11">
                  <c:v>371.8914896772821</c:v>
                </c:pt>
                <c:pt idx="12">
                  <c:v>408.12054723267278</c:v>
                </c:pt>
                <c:pt idx="13">
                  <c:v>426.11248854024666</c:v>
                </c:pt>
                <c:pt idx="14">
                  <c:v>455.82180792619766</c:v>
                </c:pt>
                <c:pt idx="15">
                  <c:v>511.86541366038682</c:v>
                </c:pt>
              </c:numCache>
            </c:numRef>
          </c:val>
          <c:extLst>
            <c:ext xmlns:c16="http://schemas.microsoft.com/office/drawing/2014/chart" uri="{C3380CC4-5D6E-409C-BE32-E72D297353CC}">
              <c16:uniqueId val="{00000003-8BD5-42DB-972E-B390A90D1C90}"/>
            </c:ext>
          </c:extLst>
        </c:ser>
        <c:ser>
          <c:idx val="2"/>
          <c:order val="5"/>
          <c:tx>
            <c:strRef>
              <c:f>Sheet1!$G$1</c:f>
              <c:strCache>
                <c:ptCount val="1"/>
                <c:pt idx="0">
                  <c:v>Extrusion</c:v>
                </c:pt>
              </c:strCache>
            </c:strRef>
          </c:tx>
          <c:spPr>
            <a:solidFill>
              <a:schemeClr val="accent2">
                <a:lumMod val="5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Sheet1!$G$2:$G$17</c:f>
              <c:numCache>
                <c:formatCode>0.00</c:formatCode>
                <c:ptCount val="16"/>
                <c:pt idx="0">
                  <c:v>325.0989728866017</c:v>
                </c:pt>
                <c:pt idx="1">
                  <c:v>367.02294751957396</c:v>
                </c:pt>
                <c:pt idx="2">
                  <c:v>362.64327820275844</c:v>
                </c:pt>
                <c:pt idx="3">
                  <c:v>358.87569549799446</c:v>
                </c:pt>
                <c:pt idx="4">
                  <c:v>391.37855129570556</c:v>
                </c:pt>
                <c:pt idx="5">
                  <c:v>410.58072597862139</c:v>
                </c:pt>
                <c:pt idx="6">
                  <c:v>371.10265729991676</c:v>
                </c:pt>
                <c:pt idx="7">
                  <c:v>412.98853784028921</c:v>
                </c:pt>
                <c:pt idx="8">
                  <c:v>438.6002454437309</c:v>
                </c:pt>
                <c:pt idx="9">
                  <c:v>470.00250321608644</c:v>
                </c:pt>
                <c:pt idx="10">
                  <c:v>512.58821809462961</c:v>
                </c:pt>
                <c:pt idx="11">
                  <c:v>546.96998099090683</c:v>
                </c:pt>
                <c:pt idx="12">
                  <c:v>583.2186097762808</c:v>
                </c:pt>
                <c:pt idx="13">
                  <c:v>609.12706790189509</c:v>
                </c:pt>
                <c:pt idx="14">
                  <c:v>638.27895839774089</c:v>
                </c:pt>
                <c:pt idx="15">
                  <c:v>674.01176698680092</c:v>
                </c:pt>
              </c:numCache>
            </c:numRef>
          </c:val>
          <c:extLst>
            <c:ext xmlns:c16="http://schemas.microsoft.com/office/drawing/2014/chart" uri="{C3380CC4-5D6E-409C-BE32-E72D297353CC}">
              <c16:uniqueId val="{00000004-8BD5-42DB-972E-B390A90D1C90}"/>
            </c:ext>
          </c:extLst>
        </c:ser>
        <c:ser>
          <c:idx val="1"/>
          <c:order val="6"/>
          <c:tx>
            <c:strRef>
              <c:f>Sheet1!$H$1</c:f>
              <c:strCache>
                <c:ptCount val="1"/>
                <c:pt idx="0">
                  <c:v>Thermoforming</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Sheet1!$H$2:$H$17</c:f>
              <c:numCache>
                <c:formatCode>General</c:formatCode>
                <c:ptCount val="16"/>
              </c:numCache>
            </c:numRef>
          </c:val>
          <c:extLst>
            <c:ext xmlns:c16="http://schemas.microsoft.com/office/drawing/2014/chart" uri="{C3380CC4-5D6E-409C-BE32-E72D297353CC}">
              <c16:uniqueId val="{00000005-8BD5-42DB-972E-B390A90D1C90}"/>
            </c:ext>
          </c:extLst>
        </c:ser>
        <c:dLbls>
          <c:showLegendKey val="0"/>
          <c:showVal val="0"/>
          <c:showCatName val="0"/>
          <c:showSerName val="0"/>
          <c:showPercent val="0"/>
          <c:showBubbleSize val="0"/>
        </c:dLbls>
        <c:gapWidth val="150"/>
        <c:overlap val="100"/>
        <c:axId val="1594474496"/>
        <c:axId val="1703745200"/>
        <c:extLst>
          <c:ext xmlns:c15="http://schemas.microsoft.com/office/drawing/2012/chart" uri="{02D57815-91ED-43cb-92C2-25804820EDAC}">
            <c15:filteredBarSeries>
              <c15:ser>
                <c:idx val="6"/>
                <c:order val="0"/>
                <c:tx>
                  <c:strRef>
                    <c:extLst>
                      <c:ext uri="{02D57815-91ED-43cb-92C2-25804820EDAC}">
                        <c15:formulaRef>
                          <c15:sqref>Sheet1!$B$1</c15:sqref>
                        </c15:formulaRef>
                      </c:ext>
                    </c:extLst>
                    <c:strCache>
                      <c:ptCount val="1"/>
                      <c:pt idx="0">
                        <c:v>Others</c:v>
                      </c:pt>
                    </c:strCache>
                  </c:strRef>
                </c:tx>
                <c:spPr>
                  <a:solidFill>
                    <a:schemeClr val="accent1">
                      <a:lumMod val="60000"/>
                    </a:schemeClr>
                  </a:solidFill>
                  <a:ln>
                    <a:noFill/>
                  </a:ln>
                  <a:effectLst/>
                </c:spPr>
                <c:invertIfNegative val="0"/>
                <c:cat>
                  <c:strRef>
                    <c:extLst>
                      <c:ext uri="{02D57815-91ED-43cb-92C2-25804820EDAC}">
                        <c15:formulaRef>
                          <c15:sqref>Sheet1!$A$2:$A$17</c15:sqref>
                        </c15:formulaRef>
                      </c:ext>
                    </c:extLst>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extLst>
                      <c:ext uri="{02D57815-91ED-43cb-92C2-25804820EDAC}">
                        <c15:formulaRef>
                          <c15:sqref>Sheet1!$B$2:$B$17</c15:sqref>
                        </c15:formulaRef>
                      </c:ext>
                    </c:extLst>
                    <c:numCache>
                      <c:formatCode>0.00</c:formatCode>
                      <c:ptCount val="16"/>
                      <c:pt idx="0">
                        <c:v>1000.6054272700378</c:v>
                      </c:pt>
                      <c:pt idx="1">
                        <c:v>994.52254054785999</c:v>
                      </c:pt>
                      <c:pt idx="2">
                        <c:v>972.29994633769684</c:v>
                      </c:pt>
                      <c:pt idx="3">
                        <c:v>993.75258480284401</c:v>
                      </c:pt>
                      <c:pt idx="4">
                        <c:v>1055.8119314098303</c:v>
                      </c:pt>
                      <c:pt idx="5">
                        <c:v>1093.2003711921807</c:v>
                      </c:pt>
                      <c:pt idx="6">
                        <c:v>950.48446862966284</c:v>
                      </c:pt>
                      <c:pt idx="7">
                        <c:v>1070.6721881673634</c:v>
                      </c:pt>
                      <c:pt idx="8">
                        <c:v>1133.0185262232885</c:v>
                      </c:pt>
                      <c:pt idx="9">
                        <c:v>1234.249867840419</c:v>
                      </c:pt>
                      <c:pt idx="10">
                        <c:v>1319.9767250637919</c:v>
                      </c:pt>
                      <c:pt idx="11">
                        <c:v>1279.2697234820644</c:v>
                      </c:pt>
                      <c:pt idx="12">
                        <c:v>1292.8648981635711</c:v>
                      </c:pt>
                      <c:pt idx="13">
                        <c:v>1373.6056817529111</c:v>
                      </c:pt>
                      <c:pt idx="14">
                        <c:v>1349.192595688271</c:v>
                      </c:pt>
                      <c:pt idx="15">
                        <c:v>1216.0424714391302</c:v>
                      </c:pt>
                    </c:numCache>
                  </c:numRef>
                </c:val>
                <c:extLst>
                  <c:ext xmlns:c16="http://schemas.microsoft.com/office/drawing/2014/chart" uri="{C3380CC4-5D6E-409C-BE32-E72D297353CC}">
                    <c16:uniqueId val="{00000000-8BD5-42DB-972E-B390A90D1C90}"/>
                  </c:ext>
                </c:extLst>
              </c15:ser>
            </c15:filteredBarSeries>
          </c:ext>
        </c:extLst>
      </c:barChart>
      <c:catAx>
        <c:axId val="1594474496"/>
        <c:scaling>
          <c:orientation val="minMax"/>
        </c:scaling>
        <c:delete val="1"/>
        <c:axPos val="b"/>
        <c:numFmt formatCode="General" sourceLinked="1"/>
        <c:majorTickMark val="out"/>
        <c:minorTickMark val="none"/>
        <c:tickLblPos val="nextTo"/>
        <c:crossAx val="1703745200"/>
        <c:crosses val="autoZero"/>
        <c:auto val="1"/>
        <c:lblAlgn val="ctr"/>
        <c:lblOffset val="100"/>
        <c:noMultiLvlLbl val="0"/>
      </c:catAx>
      <c:valAx>
        <c:axId val="1703745200"/>
        <c:scaling>
          <c:orientation val="minMax"/>
        </c:scaling>
        <c:delete val="1"/>
        <c:axPos val="l"/>
        <c:numFmt formatCode="0.00" sourceLinked="1"/>
        <c:majorTickMark val="out"/>
        <c:minorTickMark val="none"/>
        <c:tickLblPos val="nextTo"/>
        <c:crossAx val="159447449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80376737771"/>
          <c:y val="0"/>
          <c:w val="0.76583541619183637"/>
          <c:h val="0.48867287840183093"/>
        </c:manualLayout>
      </c:layout>
      <c:barChart>
        <c:barDir val="col"/>
        <c:grouping val="stacked"/>
        <c:varyColors val="0"/>
        <c:ser>
          <c:idx val="0"/>
          <c:order val="0"/>
          <c:tx>
            <c:strRef>
              <c:f>Sheet1!$E$1</c:f>
              <c:strCache>
                <c:ptCount val="1"/>
                <c:pt idx="0">
                  <c:v>Others</c:v>
                </c:pt>
              </c:strCache>
            </c:strRef>
          </c:tx>
          <c:spPr>
            <a:solidFill>
              <a:schemeClr val="accent2">
                <a:lumMod val="60000"/>
                <a:lumOff val="4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942.05733367138316</c:v>
                </c:pt>
                <c:pt idx="1">
                  <c:v>1002.3583149230718</c:v>
                </c:pt>
                <c:pt idx="2">
                  <c:v>1019.6770456174722</c:v>
                </c:pt>
                <c:pt idx="3">
                  <c:v>1040.4339207885173</c:v>
                </c:pt>
                <c:pt idx="4">
                  <c:v>1097.4926427616076</c:v>
                </c:pt>
                <c:pt idx="5">
                  <c:v>1133.699421282221</c:v>
                </c:pt>
                <c:pt idx="6">
                  <c:v>1057.2333312425524</c:v>
                </c:pt>
                <c:pt idx="7">
                  <c:v>1126.4027073285295</c:v>
                </c:pt>
                <c:pt idx="8">
                  <c:v>1200.8592401023297</c:v>
                </c:pt>
                <c:pt idx="9">
                  <c:v>1252.4080380475784</c:v>
                </c:pt>
                <c:pt idx="10">
                  <c:v>1318.3461598030824</c:v>
                </c:pt>
                <c:pt idx="11">
                  <c:v>1367.4626295077994</c:v>
                </c:pt>
                <c:pt idx="12">
                  <c:v>1439.1769073952689</c:v>
                </c:pt>
                <c:pt idx="13">
                  <c:v>1494.1636128868508</c:v>
                </c:pt>
                <c:pt idx="14">
                  <c:v>1569.8772223394062</c:v>
                </c:pt>
                <c:pt idx="15">
                  <c:v>1632.4469696029444</c:v>
                </c:pt>
              </c:numCache>
            </c:numRef>
          </c:val>
          <c:extLst>
            <c:ext xmlns:c16="http://schemas.microsoft.com/office/drawing/2014/chart" uri="{C3380CC4-5D6E-409C-BE32-E72D297353CC}">
              <c16:uniqueId val="{00000000-8D19-4641-A8E7-1346B23816E3}"/>
            </c:ext>
          </c:extLst>
        </c:ser>
        <c:ser>
          <c:idx val="6"/>
          <c:order val="1"/>
          <c:tx>
            <c:strRef>
              <c:f>Sheet1!$D$1</c:f>
              <c:strCache>
                <c:ptCount val="1"/>
                <c:pt idx="0">
                  <c:v>Telangana</c:v>
                </c:pt>
              </c:strCache>
            </c:strRef>
          </c:tx>
          <c:spPr>
            <a:solidFill>
              <a:schemeClr val="accent1">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451.04107093169898</c:v>
                </c:pt>
                <c:pt idx="1">
                  <c:v>496.10092651565822</c:v>
                </c:pt>
                <c:pt idx="2">
                  <c:v>494.16462539999316</c:v>
                </c:pt>
                <c:pt idx="3">
                  <c:v>517.5126790015687</c:v>
                </c:pt>
                <c:pt idx="4">
                  <c:v>529.05417350485095</c:v>
                </c:pt>
                <c:pt idx="5">
                  <c:v>569.52999075444222</c:v>
                </c:pt>
                <c:pt idx="6">
                  <c:v>519.40168917156291</c:v>
                </c:pt>
                <c:pt idx="7">
                  <c:v>584.01193469914438</c:v>
                </c:pt>
                <c:pt idx="8">
                  <c:v>599.55685627221987</c:v>
                </c:pt>
                <c:pt idx="9">
                  <c:v>654.5313126274491</c:v>
                </c:pt>
                <c:pt idx="10">
                  <c:v>682.44441689034306</c:v>
                </c:pt>
                <c:pt idx="11">
                  <c:v>723.36111897042827</c:v>
                </c:pt>
                <c:pt idx="12">
                  <c:v>760.1568407364249</c:v>
                </c:pt>
                <c:pt idx="13">
                  <c:v>812.63432341177452</c:v>
                </c:pt>
                <c:pt idx="14">
                  <c:v>846.34399012306278</c:v>
                </c:pt>
                <c:pt idx="15">
                  <c:v>889.12546320049591</c:v>
                </c:pt>
              </c:numCache>
            </c:numRef>
          </c:val>
          <c:extLst>
            <c:ext xmlns:c16="http://schemas.microsoft.com/office/drawing/2014/chart" uri="{C3380CC4-5D6E-409C-BE32-E72D297353CC}">
              <c16:uniqueId val="{00000001-8D19-4641-A8E7-1346B23816E3}"/>
            </c:ext>
          </c:extLst>
        </c:ser>
        <c:ser>
          <c:idx val="5"/>
          <c:order val="2"/>
          <c:tx>
            <c:strRef>
              <c:f>Sheet1!$C$1</c:f>
              <c:strCache>
                <c:ptCount val="1"/>
                <c:pt idx="0">
                  <c:v>Tamil Nadu</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617.77267088726501</c:v>
                </c:pt>
                <c:pt idx="1">
                  <c:v>696.30217533633606</c:v>
                </c:pt>
                <c:pt idx="2">
                  <c:v>676.96176640764747</c:v>
                </c:pt>
                <c:pt idx="3">
                  <c:v>719.27540914530596</c:v>
                </c:pt>
                <c:pt idx="4">
                  <c:v>725.84068043638399</c:v>
                </c:pt>
                <c:pt idx="5">
                  <c:v>781.24647387029768</c:v>
                </c:pt>
                <c:pt idx="6">
                  <c:v>716.96087602249827</c:v>
                </c:pt>
                <c:pt idx="7">
                  <c:v>781.06540677062503</c:v>
                </c:pt>
                <c:pt idx="8">
                  <c:v>825.62198776702417</c:v>
                </c:pt>
                <c:pt idx="9">
                  <c:v>863.26234873549959</c:v>
                </c:pt>
                <c:pt idx="10">
                  <c:v>921.35204428757743</c:v>
                </c:pt>
                <c:pt idx="11">
                  <c:v>970.95026875372935</c:v>
                </c:pt>
                <c:pt idx="12">
                  <c:v>1018.6233442636657</c:v>
                </c:pt>
                <c:pt idx="13">
                  <c:v>1080.2895240036842</c:v>
                </c:pt>
                <c:pt idx="14">
                  <c:v>1136.3024730106063</c:v>
                </c:pt>
                <c:pt idx="15">
                  <c:v>1194.7721998997556</c:v>
                </c:pt>
              </c:numCache>
            </c:numRef>
          </c:val>
          <c:extLst>
            <c:ext xmlns:c16="http://schemas.microsoft.com/office/drawing/2014/chart" uri="{C3380CC4-5D6E-409C-BE32-E72D297353CC}">
              <c16:uniqueId val="{00000002-8D19-4641-A8E7-1346B23816E3}"/>
            </c:ext>
          </c:extLst>
        </c:ser>
        <c:ser>
          <c:idx val="9"/>
          <c:order val="3"/>
          <c:tx>
            <c:strRef>
              <c:f>Sheet1!$B$1</c:f>
              <c:strCache>
                <c:ptCount val="1"/>
                <c:pt idx="0">
                  <c:v>Andra Pradesh</c:v>
                </c:pt>
              </c:strCache>
            </c:strRef>
          </c:tx>
          <c:spPr>
            <a:solidFill>
              <a:schemeClr val="accent4">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793.36256448815936</c:v>
                </c:pt>
                <c:pt idx="1">
                  <c:v>868.8431596380949</c:v>
                </c:pt>
                <c:pt idx="2">
                  <c:v>870.20572354715591</c:v>
                </c:pt>
                <c:pt idx="3">
                  <c:v>907.5827214796077</c:v>
                </c:pt>
                <c:pt idx="4">
                  <c:v>944.96986099987589</c:v>
                </c:pt>
                <c:pt idx="5">
                  <c:v>996.85949963868165</c:v>
                </c:pt>
                <c:pt idx="6">
                  <c:v>923.36219388047914</c:v>
                </c:pt>
                <c:pt idx="7">
                  <c:v>1006.3905344266964</c:v>
                </c:pt>
                <c:pt idx="8">
                  <c:v>1064.2950192986409</c:v>
                </c:pt>
                <c:pt idx="9">
                  <c:v>1126.4767428228574</c:v>
                </c:pt>
                <c:pt idx="10">
                  <c:v>1180.3769232726654</c:v>
                </c:pt>
                <c:pt idx="11">
                  <c:v>1253.3648909318922</c:v>
                </c:pt>
                <c:pt idx="12">
                  <c:v>1321.6863058133615</c:v>
                </c:pt>
                <c:pt idx="13">
                  <c:v>1395.7778416222952</c:v>
                </c:pt>
                <c:pt idx="14">
                  <c:v>1468.8134067208514</c:v>
                </c:pt>
                <c:pt idx="15">
                  <c:v>1541.6415482577497</c:v>
                </c:pt>
              </c:numCache>
            </c:numRef>
          </c:val>
          <c:extLst>
            <c:ext xmlns:c16="http://schemas.microsoft.com/office/drawing/2014/chart" uri="{C3380CC4-5D6E-409C-BE32-E72D297353CC}">
              <c16:uniqueId val="{00000003-8D19-4641-A8E7-1346B23816E3}"/>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1"/>
        <c:axPos val="b"/>
        <c:numFmt formatCode="General" sourceLinked="1"/>
        <c:majorTickMark val="out"/>
        <c:minorTickMark val="none"/>
        <c:tickLblPos val="nextTo"/>
        <c:crossAx val="1703745200"/>
        <c:crosses val="autoZero"/>
        <c:auto val="1"/>
        <c:lblAlgn val="ctr"/>
        <c:lblOffset val="100"/>
        <c:noMultiLvlLbl val="0"/>
      </c:catAx>
      <c:valAx>
        <c:axId val="1703745200"/>
        <c:scaling>
          <c:orientation val="minMax"/>
        </c:scaling>
        <c:delete val="1"/>
        <c:axPos val="l"/>
        <c:numFmt formatCode="0.00" sourceLinked="1"/>
        <c:majorTickMark val="out"/>
        <c:minorTickMark val="none"/>
        <c:tickLblPos val="nextTo"/>
        <c:crossAx val="159447449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994875383047395E-2"/>
          <c:y val="0.16796002821514097"/>
          <c:w val="0.97600512461695255"/>
          <c:h val="0.53671379171257028"/>
        </c:manualLayout>
      </c:layout>
      <c:lineChart>
        <c:grouping val="standard"/>
        <c:varyColors val="0"/>
        <c:ser>
          <c:idx val="0"/>
          <c:order val="0"/>
          <c:tx>
            <c:strRef>
              <c:f>Sheet1!$B$1</c:f>
              <c:strCache>
                <c:ptCount val="1"/>
                <c:pt idx="0">
                  <c:v>Total Demand </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dLbls>
            <c:dLbl>
              <c:idx val="2"/>
              <c:layout>
                <c:manualLayout>
                  <c:x val="-3.7886306726338949E-2"/>
                  <c:y val="-0.12019433406798478"/>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CA5-4AC6-A90A-58768226411F}"/>
                </c:ext>
              </c:extLst>
            </c:dLbl>
            <c:dLbl>
              <c:idx val="9"/>
              <c:layout>
                <c:manualLayout>
                  <c:x val="-3.9698301165687691E-3"/>
                  <c:y val="-4.664339376779660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CA5-4AC6-A90A-58768226411F}"/>
                </c:ext>
              </c:extLst>
            </c:dLbl>
            <c:spPr>
              <a:noFill/>
              <a:ln>
                <a:noFill/>
              </a:ln>
              <a:effectLst/>
            </c:spPr>
            <c:txPr>
              <a:bodyPr rot="0" spcFirstLastPara="1" vertOverflow="ellipsis" vert="horz" wrap="square" anchor="ctr" anchorCtr="1"/>
              <a:lstStyle/>
              <a:p>
                <a:pPr>
                  <a:defRPr sz="1200" b="0" i="0" u="none" strike="noStrike" kern="1200" baseline="0">
                    <a:solidFill>
                      <a:schemeClr val="accent6">
                        <a:lumMod val="7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2021E</c:v>
                </c:pt>
                <c:pt idx="1">
                  <c:v>2022F</c:v>
                </c:pt>
                <c:pt idx="2">
                  <c:v>2023F</c:v>
                </c:pt>
                <c:pt idx="3">
                  <c:v>2024F</c:v>
                </c:pt>
              </c:strCache>
            </c:strRef>
          </c:cat>
          <c:val>
            <c:numRef>
              <c:f>Sheet1!$B$2:$B$11</c:f>
              <c:numCache>
                <c:formatCode>0</c:formatCode>
                <c:ptCount val="10"/>
                <c:pt idx="0">
                  <c:v>3498</c:v>
                </c:pt>
                <c:pt idx="1">
                  <c:v>3868</c:v>
                </c:pt>
                <c:pt idx="2">
                  <c:v>4526</c:v>
                </c:pt>
                <c:pt idx="3">
                  <c:v>4638</c:v>
                </c:pt>
                <c:pt idx="9">
                  <c:v>5008</c:v>
                </c:pt>
              </c:numCache>
            </c:numRef>
          </c:val>
          <c:smooth val="0"/>
          <c:extLst>
            <c:ext xmlns:c16="http://schemas.microsoft.com/office/drawing/2014/chart" uri="{C3380CC4-5D6E-409C-BE32-E72D297353CC}">
              <c16:uniqueId val="{00000002-ACA5-4AC6-A90A-58768226411F}"/>
            </c:ext>
          </c:extLst>
        </c:ser>
        <c:ser>
          <c:idx val="1"/>
          <c:order val="1"/>
          <c:tx>
            <c:strRef>
              <c:f>Sheet1!$C$1</c:f>
              <c:strCache>
                <c:ptCount val="1"/>
                <c:pt idx="0">
                  <c:v>Demand Supply Gap</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dLbls>
            <c:dLbl>
              <c:idx val="2"/>
              <c:layout>
                <c:manualLayout>
                  <c:x val="-3.7886306726338949E-2"/>
                  <c:y val="0.12019433406798467"/>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CA5-4AC6-A90A-58768226411F}"/>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2021E</c:v>
                </c:pt>
                <c:pt idx="1">
                  <c:v>2022F</c:v>
                </c:pt>
                <c:pt idx="2">
                  <c:v>2023F</c:v>
                </c:pt>
                <c:pt idx="3">
                  <c:v>2024F</c:v>
                </c:pt>
              </c:strCache>
            </c:strRef>
          </c:cat>
          <c:val>
            <c:numRef>
              <c:f>Sheet1!$C$2:$C$11</c:f>
              <c:numCache>
                <c:formatCode>General</c:formatCode>
                <c:ptCount val="10"/>
                <c:pt idx="0">
                  <c:v>1270</c:v>
                </c:pt>
                <c:pt idx="1">
                  <c:v>1245</c:v>
                </c:pt>
                <c:pt idx="2">
                  <c:v>1155</c:v>
                </c:pt>
                <c:pt idx="3">
                  <c:v>815</c:v>
                </c:pt>
                <c:pt idx="9">
                  <c:v>1330</c:v>
                </c:pt>
              </c:numCache>
            </c:numRef>
          </c:val>
          <c:smooth val="0"/>
          <c:extLst>
            <c:ext xmlns:c16="http://schemas.microsoft.com/office/drawing/2014/chart" uri="{C3380CC4-5D6E-409C-BE32-E72D297353CC}">
              <c16:uniqueId val="{00000004-ACA5-4AC6-A90A-58768226411F}"/>
            </c:ext>
          </c:extLst>
        </c:ser>
        <c:dLbls>
          <c:dLblPos val="t"/>
          <c:showLegendKey val="0"/>
          <c:showVal val="1"/>
          <c:showCatName val="0"/>
          <c:showSerName val="0"/>
          <c:showPercent val="0"/>
          <c:showBubbleSize val="0"/>
        </c:dLbls>
        <c:marker val="1"/>
        <c:smooth val="0"/>
        <c:axId val="540857216"/>
        <c:axId val="540860168"/>
      </c:lineChart>
      <c:catAx>
        <c:axId val="54085721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40860168"/>
        <c:crosses val="autoZero"/>
        <c:auto val="1"/>
        <c:lblAlgn val="ctr"/>
        <c:lblOffset val="100"/>
        <c:noMultiLvlLbl val="0"/>
      </c:catAx>
      <c:valAx>
        <c:axId val="540860168"/>
        <c:scaling>
          <c:orientation val="minMax"/>
          <c:max val="5500"/>
          <c:min val="500"/>
        </c:scaling>
        <c:delete val="1"/>
        <c:axPos val="l"/>
        <c:numFmt formatCode="0" sourceLinked="1"/>
        <c:majorTickMark val="out"/>
        <c:minorTickMark val="none"/>
        <c:tickLblPos val="nextTo"/>
        <c:crossAx val="5408572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80376737771"/>
          <c:y val="0"/>
          <c:w val="0.76583541619183637"/>
          <c:h val="0.47216828434648295"/>
        </c:manualLayout>
      </c:layout>
      <c:barChart>
        <c:barDir val="col"/>
        <c:grouping val="stacked"/>
        <c:varyColors val="0"/>
        <c:ser>
          <c:idx val="4"/>
          <c:order val="1"/>
          <c:tx>
            <c:strRef>
              <c:f>Sheet1!$B$1</c:f>
              <c:strCache>
                <c:ptCount val="1"/>
                <c:pt idx="0">
                  <c:v>Others</c:v>
                </c:pt>
              </c:strCache>
            </c:strRef>
          </c:tx>
          <c:spPr>
            <a:solidFill>
              <a:schemeClr val="accent5"/>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1000.6054272700378</c:v>
                </c:pt>
                <c:pt idx="1">
                  <c:v>994.52254054785999</c:v>
                </c:pt>
                <c:pt idx="2">
                  <c:v>972.29994633769684</c:v>
                </c:pt>
                <c:pt idx="3">
                  <c:v>993.75258480284401</c:v>
                </c:pt>
                <c:pt idx="4">
                  <c:v>1055.8119314098303</c:v>
                </c:pt>
                <c:pt idx="5">
                  <c:v>1093.2003711921807</c:v>
                </c:pt>
                <c:pt idx="6">
                  <c:v>950.48446862966284</c:v>
                </c:pt>
                <c:pt idx="7">
                  <c:v>1070.6721881673634</c:v>
                </c:pt>
                <c:pt idx="8">
                  <c:v>1133.0185262232885</c:v>
                </c:pt>
                <c:pt idx="9">
                  <c:v>1234.249867840419</c:v>
                </c:pt>
                <c:pt idx="10">
                  <c:v>1319.9767250637919</c:v>
                </c:pt>
                <c:pt idx="11">
                  <c:v>1279.2697234820644</c:v>
                </c:pt>
                <c:pt idx="12">
                  <c:v>1292.8648981635711</c:v>
                </c:pt>
                <c:pt idx="13">
                  <c:v>1373.6056817529111</c:v>
                </c:pt>
                <c:pt idx="14">
                  <c:v>1349.192595688271</c:v>
                </c:pt>
                <c:pt idx="15">
                  <c:v>1216.0424714391302</c:v>
                </c:pt>
              </c:numCache>
            </c:numRef>
          </c:val>
          <c:extLst>
            <c:ext xmlns:c16="http://schemas.microsoft.com/office/drawing/2014/chart" uri="{C3380CC4-5D6E-409C-BE32-E72D297353CC}">
              <c16:uniqueId val="{00000002-8BD5-42DB-972E-B390A90D1C90}"/>
            </c:ext>
          </c:extLst>
        </c:ser>
        <c:ser>
          <c:idx val="5"/>
          <c:order val="3"/>
          <c:tx>
            <c:strRef>
              <c:f>Sheet1!$C$1</c:f>
              <c:strCache>
                <c:ptCount val="1"/>
                <c:pt idx="0">
                  <c:v>Packaging</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251.02847617559098</c:v>
                </c:pt>
                <c:pt idx="1">
                  <c:v>277.0215669839086</c:v>
                </c:pt>
                <c:pt idx="2">
                  <c:v>269.40057536866635</c:v>
                </c:pt>
                <c:pt idx="3">
                  <c:v>270.15973851538882</c:v>
                </c:pt>
                <c:pt idx="4">
                  <c:v>280.18771232212362</c:v>
                </c:pt>
                <c:pt idx="5">
                  <c:v>291.77681196416131</c:v>
                </c:pt>
                <c:pt idx="6">
                  <c:v>270.92261081769624</c:v>
                </c:pt>
                <c:pt idx="7">
                  <c:v>297.36857621081458</c:v>
                </c:pt>
                <c:pt idx="8">
                  <c:v>310.74482099764219</c:v>
                </c:pt>
                <c:pt idx="9">
                  <c:v>326.01740562940836</c:v>
                </c:pt>
                <c:pt idx="10">
                  <c:v>343.84933914795624</c:v>
                </c:pt>
                <c:pt idx="11">
                  <c:v>352.881139983472</c:v>
                </c:pt>
                <c:pt idx="12">
                  <c:v>377.655679018912</c:v>
                </c:pt>
                <c:pt idx="13">
                  <c:v>393.09630747398307</c:v>
                </c:pt>
                <c:pt idx="14">
                  <c:v>411.46169108528136</c:v>
                </c:pt>
                <c:pt idx="15">
                  <c:v>436.06034562729718</c:v>
                </c:pt>
              </c:numCache>
            </c:numRef>
          </c:val>
          <c:extLst>
            <c:ext xmlns:c16="http://schemas.microsoft.com/office/drawing/2014/chart" uri="{C3380CC4-5D6E-409C-BE32-E72D297353CC}">
              <c16:uniqueId val="{00000001-8BD5-42DB-972E-B390A90D1C90}"/>
            </c:ext>
          </c:extLst>
        </c:ser>
        <c:ser>
          <c:idx val="9"/>
          <c:order val="4"/>
          <c:tx>
            <c:strRef>
              <c:f>Sheet1!$D$1</c:f>
              <c:strCache>
                <c:ptCount val="1"/>
                <c:pt idx="0">
                  <c:v>Raffia</c:v>
                </c:pt>
              </c:strCache>
            </c:strRef>
          </c:tx>
          <c:spPr>
            <a:solidFill>
              <a:schemeClr val="accent4">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210.73829059236601</c:v>
                </c:pt>
                <c:pt idx="1">
                  <c:v>221.07083146195708</c:v>
                </c:pt>
                <c:pt idx="2">
                  <c:v>202.33660975080375</c:v>
                </c:pt>
                <c:pt idx="3">
                  <c:v>214.67122002711915</c:v>
                </c:pt>
                <c:pt idx="4">
                  <c:v>208.87542253837785</c:v>
                </c:pt>
                <c:pt idx="5">
                  <c:v>229.41619639536839</c:v>
                </c:pt>
                <c:pt idx="6">
                  <c:v>202.3274749043475</c:v>
                </c:pt>
                <c:pt idx="7">
                  <c:v>221.1126790839125</c:v>
                </c:pt>
                <c:pt idx="8">
                  <c:v>227.65211065082121</c:v>
                </c:pt>
                <c:pt idx="9">
                  <c:v>237.14291956487142</c:v>
                </c:pt>
                <c:pt idx="10">
                  <c:v>216.24555008498984</c:v>
                </c:pt>
                <c:pt idx="11">
                  <c:v>252.67097054528074</c:v>
                </c:pt>
                <c:pt idx="12">
                  <c:v>260.51311510526574</c:v>
                </c:pt>
                <c:pt idx="13">
                  <c:v>263.87361895579909</c:v>
                </c:pt>
                <c:pt idx="14">
                  <c:v>275.18655495367091</c:v>
                </c:pt>
                <c:pt idx="15">
                  <c:v>269.06453452353344</c:v>
                </c:pt>
              </c:numCache>
            </c:numRef>
          </c:val>
          <c:extLst>
            <c:ext xmlns:c16="http://schemas.microsoft.com/office/drawing/2014/chart" uri="{C3380CC4-5D6E-409C-BE32-E72D297353CC}">
              <c16:uniqueId val="{00000003-0A70-4D9A-891A-8469D7EBBA96}"/>
            </c:ext>
          </c:extLst>
        </c:ser>
        <c:ser>
          <c:idx val="3"/>
          <c:order val="5"/>
          <c:tx>
            <c:strRef>
              <c:f>Sheet1!$E$1</c:f>
              <c:strCache>
                <c:ptCount val="1"/>
                <c:pt idx="0">
                  <c:v>Geotextile</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289.73039704158282</c:v>
                </c:pt>
                <c:pt idx="1">
                  <c:v>325.24794662596014</c:v>
                </c:pt>
                <c:pt idx="2">
                  <c:v>333.3459182772034</c:v>
                </c:pt>
                <c:pt idx="3">
                  <c:v>336.65367737291535</c:v>
                </c:pt>
                <c:pt idx="4">
                  <c:v>360.35189510809045</c:v>
                </c:pt>
                <c:pt idx="5">
                  <c:v>351.97764003735097</c:v>
                </c:pt>
                <c:pt idx="6">
                  <c:v>341.4634851636626</c:v>
                </c:pt>
                <c:pt idx="7">
                  <c:v>363.91722099769726</c:v>
                </c:pt>
                <c:pt idx="8">
                  <c:v>403.38450187938895</c:v>
                </c:pt>
                <c:pt idx="9">
                  <c:v>430.55881295774071</c:v>
                </c:pt>
                <c:pt idx="10">
                  <c:v>443.62385171072566</c:v>
                </c:pt>
                <c:pt idx="11">
                  <c:v>482.20470391842082</c:v>
                </c:pt>
                <c:pt idx="12">
                  <c:v>503.56414127325974</c:v>
                </c:pt>
                <c:pt idx="13">
                  <c:v>485.59261823579766</c:v>
                </c:pt>
                <c:pt idx="14">
                  <c:v>563.99066070057108</c:v>
                </c:pt>
                <c:pt idx="15">
                  <c:v>559.1579940682534</c:v>
                </c:pt>
              </c:numCache>
            </c:numRef>
          </c:val>
          <c:extLst>
            <c:ext xmlns:c16="http://schemas.microsoft.com/office/drawing/2014/chart" uri="{C3380CC4-5D6E-409C-BE32-E72D297353CC}">
              <c16:uniqueId val="{00000003-8BD5-42DB-972E-B390A90D1C90}"/>
            </c:ext>
          </c:extLst>
        </c:ser>
        <c:ser>
          <c:idx val="2"/>
          <c:order val="6"/>
          <c:tx>
            <c:strRef>
              <c:f>Sheet1!$F$1</c:f>
              <c:strCache>
                <c:ptCount val="1"/>
                <c:pt idx="0">
                  <c:v>Automotive</c:v>
                </c:pt>
              </c:strCache>
            </c:strRef>
          </c:tx>
          <c:spPr>
            <a:solidFill>
              <a:schemeClr val="accent2">
                <a:lumMod val="5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Sheet1!$F$2:$F$17</c:f>
              <c:numCache>
                <c:formatCode>0.00</c:formatCode>
                <c:ptCount val="16"/>
                <c:pt idx="0">
                  <c:v>203.33999826469881</c:v>
                </c:pt>
                <c:pt idx="1">
                  <c:v>252.32723767805487</c:v>
                </c:pt>
                <c:pt idx="2">
                  <c:v>248.34566927118232</c:v>
                </c:pt>
                <c:pt idx="3">
                  <c:v>266.98946766720707</c:v>
                </c:pt>
                <c:pt idx="4">
                  <c:v>265.12313108100113</c:v>
                </c:pt>
                <c:pt idx="5">
                  <c:v>300.38792099093735</c:v>
                </c:pt>
                <c:pt idx="6">
                  <c:v>263.753638800754</c:v>
                </c:pt>
                <c:pt idx="7">
                  <c:v>304.4356433986967</c:v>
                </c:pt>
                <c:pt idx="8">
                  <c:v>315.77683206965884</c:v>
                </c:pt>
                <c:pt idx="9">
                  <c:v>328.87430874236077</c:v>
                </c:pt>
                <c:pt idx="10">
                  <c:v>332.72342315664747</c:v>
                </c:pt>
                <c:pt idx="11">
                  <c:v>371.8914896772821</c:v>
                </c:pt>
                <c:pt idx="12">
                  <c:v>408.12054723267278</c:v>
                </c:pt>
                <c:pt idx="13">
                  <c:v>426.11248854024666</c:v>
                </c:pt>
                <c:pt idx="14">
                  <c:v>455.82180792619766</c:v>
                </c:pt>
                <c:pt idx="15">
                  <c:v>511.86541366038682</c:v>
                </c:pt>
              </c:numCache>
            </c:numRef>
          </c:val>
          <c:extLst>
            <c:ext xmlns:c16="http://schemas.microsoft.com/office/drawing/2014/chart" uri="{C3380CC4-5D6E-409C-BE32-E72D297353CC}">
              <c16:uniqueId val="{00000004-8BD5-42DB-972E-B390A90D1C90}"/>
            </c:ext>
          </c:extLst>
        </c:ser>
        <c:ser>
          <c:idx val="1"/>
          <c:order val="7"/>
          <c:tx>
            <c:strRef>
              <c:f>Sheet1!$G$1</c:f>
              <c:strCache>
                <c:ptCount val="1"/>
                <c:pt idx="0">
                  <c:v>Consumer Goods</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Sheet1!$G$2:$G$17</c:f>
              <c:numCache>
                <c:formatCode>0.00</c:formatCode>
                <c:ptCount val="16"/>
                <c:pt idx="0">
                  <c:v>325.0989728866017</c:v>
                </c:pt>
                <c:pt idx="1">
                  <c:v>367.02294751957396</c:v>
                </c:pt>
                <c:pt idx="2">
                  <c:v>362.64327820275844</c:v>
                </c:pt>
                <c:pt idx="3">
                  <c:v>358.87569549799446</c:v>
                </c:pt>
                <c:pt idx="4">
                  <c:v>391.37855129570556</c:v>
                </c:pt>
                <c:pt idx="5">
                  <c:v>410.58072597862139</c:v>
                </c:pt>
                <c:pt idx="6">
                  <c:v>371.10265729991676</c:v>
                </c:pt>
                <c:pt idx="7">
                  <c:v>412.98853784028921</c:v>
                </c:pt>
                <c:pt idx="8">
                  <c:v>438.6002454437309</c:v>
                </c:pt>
                <c:pt idx="9">
                  <c:v>470.00250321608644</c:v>
                </c:pt>
                <c:pt idx="10">
                  <c:v>512.58821809462961</c:v>
                </c:pt>
                <c:pt idx="11">
                  <c:v>546.96998099090683</c:v>
                </c:pt>
                <c:pt idx="12">
                  <c:v>583.2186097762808</c:v>
                </c:pt>
                <c:pt idx="13">
                  <c:v>609.12706790189509</c:v>
                </c:pt>
                <c:pt idx="14">
                  <c:v>638.27895839774089</c:v>
                </c:pt>
                <c:pt idx="15">
                  <c:v>674.01176698680092</c:v>
                </c:pt>
              </c:numCache>
            </c:numRef>
          </c:val>
          <c:extLst>
            <c:ext xmlns:c16="http://schemas.microsoft.com/office/drawing/2014/chart" uri="{C3380CC4-5D6E-409C-BE32-E72D297353CC}">
              <c16:uniqueId val="{00000005-8BD5-42DB-972E-B390A90D1C90}"/>
            </c:ext>
          </c:extLst>
        </c:ser>
        <c:dLbls>
          <c:showLegendKey val="0"/>
          <c:showVal val="0"/>
          <c:showCatName val="0"/>
          <c:showSerName val="0"/>
          <c:showPercent val="0"/>
          <c:showBubbleSize val="0"/>
        </c:dLbls>
        <c:gapWidth val="150"/>
        <c:overlap val="100"/>
        <c:axId val="1594474496"/>
        <c:axId val="1703745200"/>
        <c:extLst>
          <c:ext xmlns:c15="http://schemas.microsoft.com/office/drawing/2012/chart" uri="{02D57815-91ED-43cb-92C2-25804820EDAC}">
            <c15:filteredBarSeries>
              <c15:ser>
                <c:idx val="6"/>
                <c:order val="0"/>
                <c:tx>
                  <c:strRef>
                    <c:extLst>
                      <c:ext uri="{02D57815-91ED-43cb-92C2-25804820EDAC}">
                        <c15:formulaRef>
                          <c15:sqref>Sheet1!#REF!</c15:sqref>
                        </c15:formulaRef>
                      </c:ext>
                    </c:extLst>
                    <c:strCache>
                      <c:ptCount val="1"/>
                      <c:pt idx="0">
                        <c:v>#REF!</c:v>
                      </c:pt>
                    </c:strCache>
                  </c:strRef>
                </c:tx>
                <c:spPr>
                  <a:solidFill>
                    <a:schemeClr val="accent1">
                      <a:lumMod val="60000"/>
                    </a:schemeClr>
                  </a:solidFill>
                  <a:ln>
                    <a:noFill/>
                  </a:ln>
                  <a:effectLst/>
                </c:spPr>
                <c:invertIfNegative val="0"/>
                <c:cat>
                  <c:strRef>
                    <c:extLst>
                      <c:ext uri="{02D57815-91ED-43cb-92C2-25804820EDAC}">
                        <c15:formulaRef>
                          <c15:sqref>Sheet1!$A$2:$A$17</c15:sqref>
                        </c15:formulaRef>
                      </c:ext>
                    </c:extLst>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extLst>
                      <c:ext uri="{02D57815-91ED-43cb-92C2-25804820EDAC}">
                        <c15:formulaRef>
                          <c15:sqref>Sheet1!#REF!</c15:sqref>
                        </c15:formulaRef>
                      </c:ext>
                    </c:extLst>
                    <c:numCache>
                      <c:formatCode>General</c:formatCode>
                      <c:ptCount val="1"/>
                      <c:pt idx="0">
                        <c:v>1</c:v>
                      </c:pt>
                    </c:numCache>
                  </c:numRef>
                </c:val>
                <c:extLst>
                  <c:ext xmlns:c16="http://schemas.microsoft.com/office/drawing/2014/chart" uri="{C3380CC4-5D6E-409C-BE32-E72D297353CC}">
                    <c16:uniqueId val="{00000000-8BD5-42DB-972E-B390A90D1C90}"/>
                  </c:ext>
                </c:extLst>
              </c15:ser>
            </c15:filteredBarSeries>
            <c15:filteredBarSeries>
              <c15:ser>
                <c:idx val="7"/>
                <c:order val="2"/>
                <c:tx>
                  <c:strRef>
                    <c:extLst xmlns:c15="http://schemas.microsoft.com/office/drawing/2012/chart">
                      <c:ext xmlns:c15="http://schemas.microsoft.com/office/drawing/2012/chart" uri="{02D57815-91ED-43cb-92C2-25804820EDAC}">
                        <c15:formulaRef>
                          <c15:sqref>Sheet1!#REF!</c15:sqref>
                        </c15:formulaRef>
                      </c:ext>
                    </c:extLst>
                    <c:strCache>
                      <c:ptCount val="1"/>
                      <c:pt idx="0">
                        <c:v>#REF!</c:v>
                      </c:pt>
                    </c:strCache>
                  </c:strRef>
                </c:tx>
                <c:spPr>
                  <a:solidFill>
                    <a:schemeClr val="accent2">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Sheet1!$A$2:$A$17</c15:sqref>
                        </c15:formulaRef>
                      </c:ext>
                    </c:extLst>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extLst xmlns:c15="http://schemas.microsoft.com/office/drawing/2012/chart">
                      <c:ext xmlns:c15="http://schemas.microsoft.com/office/drawing/2012/chart" uri="{02D57815-91ED-43cb-92C2-25804820EDAC}">
                        <c15:formulaRef>
                          <c15:sqref>Sheet1!#REF!</c15:sqref>
                        </c15:formulaRef>
                      </c:ext>
                    </c:extLst>
                    <c:numCache>
                      <c:formatCode>General</c:formatCode>
                      <c:ptCount val="1"/>
                      <c:pt idx="0">
                        <c:v>1</c:v>
                      </c:pt>
                    </c:numCache>
                  </c:numRef>
                </c:val>
                <c:extLst xmlns:c15="http://schemas.microsoft.com/office/drawing/2012/chart">
                  <c:ext xmlns:c16="http://schemas.microsoft.com/office/drawing/2014/chart" uri="{C3380CC4-5D6E-409C-BE32-E72D297353CC}">
                    <c16:uniqueId val="{00000001-0A70-4D9A-891A-8469D7EBBA96}"/>
                  </c:ext>
                </c:extLst>
              </c15:ser>
            </c15:filteredBarSeries>
          </c:ext>
        </c:extLst>
      </c:barChart>
      <c:catAx>
        <c:axId val="1594474496"/>
        <c:scaling>
          <c:orientation val="minMax"/>
        </c:scaling>
        <c:delete val="1"/>
        <c:axPos val="b"/>
        <c:numFmt formatCode="General" sourceLinked="1"/>
        <c:majorTickMark val="out"/>
        <c:minorTickMark val="none"/>
        <c:tickLblPos val="nextTo"/>
        <c:crossAx val="1703745200"/>
        <c:crosses val="autoZero"/>
        <c:auto val="1"/>
        <c:lblAlgn val="ctr"/>
        <c:lblOffset val="100"/>
        <c:noMultiLvlLbl val="0"/>
      </c:catAx>
      <c:valAx>
        <c:axId val="1703745200"/>
        <c:scaling>
          <c:orientation val="minMax"/>
        </c:scaling>
        <c:delete val="1"/>
        <c:axPos val="l"/>
        <c:numFmt formatCode="0.00" sourceLinked="1"/>
        <c:majorTickMark val="out"/>
        <c:minorTickMark val="none"/>
        <c:tickLblPos val="nextTo"/>
        <c:crossAx val="159447449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80376737771"/>
          <c:y val="0"/>
          <c:w val="0.76583541619183637"/>
          <c:h val="0.47216828434648295"/>
        </c:manualLayout>
      </c:layout>
      <c:barChart>
        <c:barDir val="col"/>
        <c:grouping val="stacked"/>
        <c:varyColors val="0"/>
        <c:ser>
          <c:idx val="4"/>
          <c:order val="1"/>
          <c:tx>
            <c:strRef>
              <c:f>Sheet1!$C$1</c:f>
              <c:strCache>
                <c:ptCount val="1"/>
                <c:pt idx="0">
                  <c:v>IM</c:v>
                </c:pt>
              </c:strCache>
            </c:strRef>
          </c:tx>
          <c:spPr>
            <a:solidFill>
              <a:schemeClr val="accent5"/>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251.02847617559098</c:v>
                </c:pt>
                <c:pt idx="1">
                  <c:v>277.0215669839086</c:v>
                </c:pt>
                <c:pt idx="2">
                  <c:v>269.40057536866635</c:v>
                </c:pt>
                <c:pt idx="3">
                  <c:v>270.15973851538882</c:v>
                </c:pt>
                <c:pt idx="4">
                  <c:v>280.18771232212362</c:v>
                </c:pt>
                <c:pt idx="5">
                  <c:v>291.77681196416131</c:v>
                </c:pt>
                <c:pt idx="6">
                  <c:v>270.92261081769624</c:v>
                </c:pt>
                <c:pt idx="7">
                  <c:v>297.36857621081458</c:v>
                </c:pt>
                <c:pt idx="8">
                  <c:v>310.74482099764219</c:v>
                </c:pt>
                <c:pt idx="9">
                  <c:v>326.01740562940836</c:v>
                </c:pt>
                <c:pt idx="10">
                  <c:v>343.84933914795624</c:v>
                </c:pt>
                <c:pt idx="11">
                  <c:v>352.881139983472</c:v>
                </c:pt>
                <c:pt idx="12">
                  <c:v>377.655679018912</c:v>
                </c:pt>
                <c:pt idx="13">
                  <c:v>393.09630747398307</c:v>
                </c:pt>
                <c:pt idx="14">
                  <c:v>411.46169108528136</c:v>
                </c:pt>
                <c:pt idx="15">
                  <c:v>436.06034562729718</c:v>
                </c:pt>
              </c:numCache>
            </c:numRef>
          </c:val>
          <c:extLst>
            <c:ext xmlns:c16="http://schemas.microsoft.com/office/drawing/2014/chart" uri="{C3380CC4-5D6E-409C-BE32-E72D297353CC}">
              <c16:uniqueId val="{00000002-8BD5-42DB-972E-B390A90D1C90}"/>
            </c:ext>
          </c:extLst>
        </c:ser>
        <c:ser>
          <c:idx val="5"/>
          <c:order val="2"/>
          <c:tx>
            <c:strRef>
              <c:f>Sheet1!$D$1</c:f>
              <c:strCache>
                <c:ptCount val="1"/>
                <c:pt idx="0">
                  <c:v>Raffia</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210.73829059236601</c:v>
                </c:pt>
                <c:pt idx="1">
                  <c:v>221.07083146195708</c:v>
                </c:pt>
                <c:pt idx="2">
                  <c:v>202.33660975080375</c:v>
                </c:pt>
                <c:pt idx="3">
                  <c:v>214.67122002711915</c:v>
                </c:pt>
                <c:pt idx="4">
                  <c:v>208.87542253837785</c:v>
                </c:pt>
                <c:pt idx="5">
                  <c:v>229.41619639536839</c:v>
                </c:pt>
                <c:pt idx="6">
                  <c:v>202.3274749043475</c:v>
                </c:pt>
                <c:pt idx="7">
                  <c:v>221.1126790839125</c:v>
                </c:pt>
                <c:pt idx="8">
                  <c:v>227.65211065082121</c:v>
                </c:pt>
                <c:pt idx="9">
                  <c:v>237.14291956487142</c:v>
                </c:pt>
                <c:pt idx="10">
                  <c:v>216.24555008498984</c:v>
                </c:pt>
                <c:pt idx="11">
                  <c:v>252.67097054528074</c:v>
                </c:pt>
                <c:pt idx="12">
                  <c:v>260.51311510526574</c:v>
                </c:pt>
                <c:pt idx="13">
                  <c:v>263.87361895579909</c:v>
                </c:pt>
                <c:pt idx="14">
                  <c:v>275.18655495367091</c:v>
                </c:pt>
                <c:pt idx="15">
                  <c:v>269.06453452353344</c:v>
                </c:pt>
              </c:numCache>
            </c:numRef>
          </c:val>
          <c:extLst>
            <c:ext xmlns:c16="http://schemas.microsoft.com/office/drawing/2014/chart" uri="{C3380CC4-5D6E-409C-BE32-E72D297353CC}">
              <c16:uniqueId val="{00000001-8BD5-42DB-972E-B390A90D1C90}"/>
            </c:ext>
          </c:extLst>
        </c:ser>
        <c:ser>
          <c:idx val="9"/>
          <c:order val="3"/>
          <c:tx>
            <c:strRef>
              <c:f>Sheet1!$E$1</c:f>
              <c:strCache>
                <c:ptCount val="1"/>
                <c:pt idx="0">
                  <c:v>BOPP</c:v>
                </c:pt>
              </c:strCache>
            </c:strRef>
          </c:tx>
          <c:spPr>
            <a:solidFill>
              <a:schemeClr val="accent4">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289.73039704158282</c:v>
                </c:pt>
                <c:pt idx="1">
                  <c:v>325.24794662596014</c:v>
                </c:pt>
                <c:pt idx="2">
                  <c:v>333.3459182772034</c:v>
                </c:pt>
                <c:pt idx="3">
                  <c:v>336.65367737291535</c:v>
                </c:pt>
                <c:pt idx="4">
                  <c:v>360.35189510809045</c:v>
                </c:pt>
                <c:pt idx="5">
                  <c:v>351.97764003735097</c:v>
                </c:pt>
                <c:pt idx="6">
                  <c:v>341.4634851636626</c:v>
                </c:pt>
                <c:pt idx="7">
                  <c:v>363.91722099769726</c:v>
                </c:pt>
                <c:pt idx="8">
                  <c:v>403.38450187938895</c:v>
                </c:pt>
                <c:pt idx="9">
                  <c:v>430.55881295774071</c:v>
                </c:pt>
                <c:pt idx="10">
                  <c:v>443.62385171072566</c:v>
                </c:pt>
                <c:pt idx="11">
                  <c:v>482.20470391842082</c:v>
                </c:pt>
                <c:pt idx="12">
                  <c:v>503.56414127325974</c:v>
                </c:pt>
                <c:pt idx="13">
                  <c:v>485.59261823579766</c:v>
                </c:pt>
                <c:pt idx="14">
                  <c:v>563.99066070057108</c:v>
                </c:pt>
                <c:pt idx="15">
                  <c:v>559.1579940682534</c:v>
                </c:pt>
              </c:numCache>
            </c:numRef>
          </c:val>
          <c:extLst>
            <c:ext xmlns:c16="http://schemas.microsoft.com/office/drawing/2014/chart" uri="{C3380CC4-5D6E-409C-BE32-E72D297353CC}">
              <c16:uniqueId val="{00000003-0A70-4D9A-891A-8469D7EBBA96}"/>
            </c:ext>
          </c:extLst>
        </c:ser>
        <c:ser>
          <c:idx val="3"/>
          <c:order val="4"/>
          <c:tx>
            <c:strRef>
              <c:f>Sheet1!$F$1</c:f>
              <c:strCache>
                <c:ptCount val="1"/>
                <c:pt idx="0">
                  <c:v>Blow</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Sheet1!$F$2:$F$17</c:f>
              <c:numCache>
                <c:formatCode>0.00</c:formatCode>
                <c:ptCount val="16"/>
                <c:pt idx="0">
                  <c:v>203.33999826469881</c:v>
                </c:pt>
                <c:pt idx="1">
                  <c:v>252.32723767805487</c:v>
                </c:pt>
                <c:pt idx="2">
                  <c:v>248.34566927118232</c:v>
                </c:pt>
                <c:pt idx="3">
                  <c:v>266.98946766720707</c:v>
                </c:pt>
                <c:pt idx="4">
                  <c:v>265.12313108100113</c:v>
                </c:pt>
                <c:pt idx="5">
                  <c:v>300.38792099093735</c:v>
                </c:pt>
                <c:pt idx="6">
                  <c:v>263.753638800754</c:v>
                </c:pt>
                <c:pt idx="7">
                  <c:v>304.4356433986967</c:v>
                </c:pt>
                <c:pt idx="8">
                  <c:v>315.77683206965884</c:v>
                </c:pt>
                <c:pt idx="9">
                  <c:v>328.87430874236077</c:v>
                </c:pt>
                <c:pt idx="10">
                  <c:v>332.72342315664747</c:v>
                </c:pt>
                <c:pt idx="11">
                  <c:v>371.8914896772821</c:v>
                </c:pt>
                <c:pt idx="12">
                  <c:v>408.12054723267278</c:v>
                </c:pt>
                <c:pt idx="13">
                  <c:v>426.11248854024666</c:v>
                </c:pt>
                <c:pt idx="14">
                  <c:v>455.82180792619766</c:v>
                </c:pt>
                <c:pt idx="15">
                  <c:v>511.86541366038682</c:v>
                </c:pt>
              </c:numCache>
            </c:numRef>
          </c:val>
          <c:extLst>
            <c:ext xmlns:c16="http://schemas.microsoft.com/office/drawing/2014/chart" uri="{C3380CC4-5D6E-409C-BE32-E72D297353CC}">
              <c16:uniqueId val="{00000003-8BD5-42DB-972E-B390A90D1C90}"/>
            </c:ext>
          </c:extLst>
        </c:ser>
        <c:ser>
          <c:idx val="2"/>
          <c:order val="5"/>
          <c:tx>
            <c:strRef>
              <c:f>Sheet1!$G$1</c:f>
              <c:strCache>
                <c:ptCount val="1"/>
                <c:pt idx="0">
                  <c:v>Extrusion</c:v>
                </c:pt>
              </c:strCache>
            </c:strRef>
          </c:tx>
          <c:spPr>
            <a:solidFill>
              <a:schemeClr val="accent2">
                <a:lumMod val="5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Sheet1!$G$2:$G$17</c:f>
              <c:numCache>
                <c:formatCode>0.00</c:formatCode>
                <c:ptCount val="16"/>
                <c:pt idx="0">
                  <c:v>325.0989728866017</c:v>
                </c:pt>
                <c:pt idx="1">
                  <c:v>367.02294751957396</c:v>
                </c:pt>
                <c:pt idx="2">
                  <c:v>362.64327820275844</c:v>
                </c:pt>
                <c:pt idx="3">
                  <c:v>358.87569549799446</c:v>
                </c:pt>
                <c:pt idx="4">
                  <c:v>391.37855129570556</c:v>
                </c:pt>
                <c:pt idx="5">
                  <c:v>410.58072597862139</c:v>
                </c:pt>
                <c:pt idx="6">
                  <c:v>371.10265729991676</c:v>
                </c:pt>
                <c:pt idx="7">
                  <c:v>412.98853784028921</c:v>
                </c:pt>
                <c:pt idx="8">
                  <c:v>438.6002454437309</c:v>
                </c:pt>
                <c:pt idx="9">
                  <c:v>470.00250321608644</c:v>
                </c:pt>
                <c:pt idx="10">
                  <c:v>512.58821809462961</c:v>
                </c:pt>
                <c:pt idx="11">
                  <c:v>546.96998099090683</c:v>
                </c:pt>
                <c:pt idx="12">
                  <c:v>583.2186097762808</c:v>
                </c:pt>
                <c:pt idx="13">
                  <c:v>609.12706790189509</c:v>
                </c:pt>
                <c:pt idx="14">
                  <c:v>638.27895839774089</c:v>
                </c:pt>
                <c:pt idx="15">
                  <c:v>674.01176698680092</c:v>
                </c:pt>
              </c:numCache>
            </c:numRef>
          </c:val>
          <c:extLst>
            <c:ext xmlns:c16="http://schemas.microsoft.com/office/drawing/2014/chart" uri="{C3380CC4-5D6E-409C-BE32-E72D297353CC}">
              <c16:uniqueId val="{00000004-8BD5-42DB-972E-B390A90D1C90}"/>
            </c:ext>
          </c:extLst>
        </c:ser>
        <c:ser>
          <c:idx val="1"/>
          <c:order val="6"/>
          <c:tx>
            <c:strRef>
              <c:f>Sheet1!$H$1</c:f>
              <c:strCache>
                <c:ptCount val="1"/>
                <c:pt idx="0">
                  <c:v>Thermoforming</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Sheet1!$H$2:$H$17</c:f>
              <c:numCache>
                <c:formatCode>General</c:formatCode>
                <c:ptCount val="16"/>
              </c:numCache>
            </c:numRef>
          </c:val>
          <c:extLst>
            <c:ext xmlns:c16="http://schemas.microsoft.com/office/drawing/2014/chart" uri="{C3380CC4-5D6E-409C-BE32-E72D297353CC}">
              <c16:uniqueId val="{00000005-8BD5-42DB-972E-B390A90D1C90}"/>
            </c:ext>
          </c:extLst>
        </c:ser>
        <c:dLbls>
          <c:showLegendKey val="0"/>
          <c:showVal val="0"/>
          <c:showCatName val="0"/>
          <c:showSerName val="0"/>
          <c:showPercent val="0"/>
          <c:showBubbleSize val="0"/>
        </c:dLbls>
        <c:gapWidth val="150"/>
        <c:overlap val="100"/>
        <c:axId val="1594474496"/>
        <c:axId val="1703745200"/>
        <c:extLst>
          <c:ext xmlns:c15="http://schemas.microsoft.com/office/drawing/2012/chart" uri="{02D57815-91ED-43cb-92C2-25804820EDAC}">
            <c15:filteredBarSeries>
              <c15:ser>
                <c:idx val="6"/>
                <c:order val="0"/>
                <c:tx>
                  <c:strRef>
                    <c:extLst>
                      <c:ext uri="{02D57815-91ED-43cb-92C2-25804820EDAC}">
                        <c15:formulaRef>
                          <c15:sqref>Sheet1!$B$1</c15:sqref>
                        </c15:formulaRef>
                      </c:ext>
                    </c:extLst>
                    <c:strCache>
                      <c:ptCount val="1"/>
                      <c:pt idx="0">
                        <c:v>Others</c:v>
                      </c:pt>
                    </c:strCache>
                  </c:strRef>
                </c:tx>
                <c:spPr>
                  <a:solidFill>
                    <a:schemeClr val="accent1">
                      <a:lumMod val="60000"/>
                    </a:schemeClr>
                  </a:solidFill>
                  <a:ln>
                    <a:noFill/>
                  </a:ln>
                  <a:effectLst/>
                </c:spPr>
                <c:invertIfNegative val="0"/>
                <c:cat>
                  <c:strRef>
                    <c:extLst>
                      <c:ext uri="{02D57815-91ED-43cb-92C2-25804820EDAC}">
                        <c15:formulaRef>
                          <c15:sqref>Sheet1!$A$2:$A$17</c15:sqref>
                        </c15:formulaRef>
                      </c:ext>
                    </c:extLst>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extLst>
                      <c:ext uri="{02D57815-91ED-43cb-92C2-25804820EDAC}">
                        <c15:formulaRef>
                          <c15:sqref>Sheet1!$B$2:$B$17</c15:sqref>
                        </c15:formulaRef>
                      </c:ext>
                    </c:extLst>
                    <c:numCache>
                      <c:formatCode>0.00</c:formatCode>
                      <c:ptCount val="16"/>
                      <c:pt idx="0">
                        <c:v>1000.6054272700378</c:v>
                      </c:pt>
                      <c:pt idx="1">
                        <c:v>994.52254054785999</c:v>
                      </c:pt>
                      <c:pt idx="2">
                        <c:v>972.29994633769684</c:v>
                      </c:pt>
                      <c:pt idx="3">
                        <c:v>993.75258480284401</c:v>
                      </c:pt>
                      <c:pt idx="4">
                        <c:v>1055.8119314098303</c:v>
                      </c:pt>
                      <c:pt idx="5">
                        <c:v>1093.2003711921807</c:v>
                      </c:pt>
                      <c:pt idx="6">
                        <c:v>950.48446862966284</c:v>
                      </c:pt>
                      <c:pt idx="7">
                        <c:v>1070.6721881673634</c:v>
                      </c:pt>
                      <c:pt idx="8">
                        <c:v>1133.0185262232885</c:v>
                      </c:pt>
                      <c:pt idx="9">
                        <c:v>1234.249867840419</c:v>
                      </c:pt>
                      <c:pt idx="10">
                        <c:v>1319.9767250637919</c:v>
                      </c:pt>
                      <c:pt idx="11">
                        <c:v>1279.2697234820644</c:v>
                      </c:pt>
                      <c:pt idx="12">
                        <c:v>1292.8648981635711</c:v>
                      </c:pt>
                      <c:pt idx="13">
                        <c:v>1373.6056817529111</c:v>
                      </c:pt>
                      <c:pt idx="14">
                        <c:v>1349.192595688271</c:v>
                      </c:pt>
                      <c:pt idx="15">
                        <c:v>1216.0424714391302</c:v>
                      </c:pt>
                    </c:numCache>
                  </c:numRef>
                </c:val>
                <c:extLst>
                  <c:ext xmlns:c16="http://schemas.microsoft.com/office/drawing/2014/chart" uri="{C3380CC4-5D6E-409C-BE32-E72D297353CC}">
                    <c16:uniqueId val="{00000000-8BD5-42DB-972E-B390A90D1C90}"/>
                  </c:ext>
                </c:extLst>
              </c15:ser>
            </c15:filteredBarSeries>
          </c:ext>
        </c:extLst>
      </c:barChart>
      <c:catAx>
        <c:axId val="1594474496"/>
        <c:scaling>
          <c:orientation val="minMax"/>
        </c:scaling>
        <c:delete val="1"/>
        <c:axPos val="b"/>
        <c:numFmt formatCode="General" sourceLinked="1"/>
        <c:majorTickMark val="out"/>
        <c:minorTickMark val="none"/>
        <c:tickLblPos val="nextTo"/>
        <c:crossAx val="1703745200"/>
        <c:crosses val="autoZero"/>
        <c:auto val="1"/>
        <c:lblAlgn val="ctr"/>
        <c:lblOffset val="100"/>
        <c:noMultiLvlLbl val="0"/>
      </c:catAx>
      <c:valAx>
        <c:axId val="1703745200"/>
        <c:scaling>
          <c:orientation val="minMax"/>
        </c:scaling>
        <c:delete val="1"/>
        <c:axPos val="l"/>
        <c:numFmt formatCode="0.00" sourceLinked="1"/>
        <c:majorTickMark val="out"/>
        <c:minorTickMark val="none"/>
        <c:tickLblPos val="nextTo"/>
        <c:crossAx val="159447449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80376737771"/>
          <c:y val="0"/>
          <c:w val="0.76583541619183637"/>
          <c:h val="0.51194854884469043"/>
        </c:manualLayout>
      </c:layout>
      <c:barChart>
        <c:barDir val="col"/>
        <c:grouping val="stacked"/>
        <c:varyColors val="0"/>
        <c:ser>
          <c:idx val="0"/>
          <c:order val="0"/>
          <c:tx>
            <c:strRef>
              <c:f>Sheet1!$E$1</c:f>
              <c:strCache>
                <c:ptCount val="1"/>
                <c:pt idx="0">
                  <c:v>Others</c:v>
                </c:pt>
              </c:strCache>
            </c:strRef>
          </c:tx>
          <c:spPr>
            <a:solidFill>
              <a:schemeClr val="accent2">
                <a:lumMod val="60000"/>
                <a:lumOff val="4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422.84538882250126</c:v>
                </c:pt>
                <c:pt idx="1">
                  <c:v>446.66761862137071</c:v>
                </c:pt>
                <c:pt idx="2">
                  <c:v>445.15961239676625</c:v>
                </c:pt>
                <c:pt idx="3">
                  <c:v>443.53649216730179</c:v>
                </c:pt>
                <c:pt idx="4">
                  <c:v>452.31480342938761</c:v>
                </c:pt>
                <c:pt idx="5">
                  <c:v>487.67002764839344</c:v>
                </c:pt>
                <c:pt idx="6">
                  <c:v>427.37893092330131</c:v>
                </c:pt>
                <c:pt idx="7">
                  <c:v>450.95326525157282</c:v>
                </c:pt>
                <c:pt idx="8">
                  <c:v>462.9550410332559</c:v>
                </c:pt>
                <c:pt idx="9">
                  <c:v>443.96380363922879</c:v>
                </c:pt>
                <c:pt idx="10">
                  <c:v>489.08224675219759</c:v>
                </c:pt>
                <c:pt idx="11">
                  <c:v>480.6716066990553</c:v>
                </c:pt>
                <c:pt idx="12">
                  <c:v>514.33884566682013</c:v>
                </c:pt>
                <c:pt idx="13">
                  <c:v>526.05490404138118</c:v>
                </c:pt>
                <c:pt idx="14">
                  <c:v>537.38386773700836</c:v>
                </c:pt>
                <c:pt idx="15">
                  <c:v>561.3977810029819</c:v>
                </c:pt>
              </c:numCache>
            </c:numRef>
          </c:val>
          <c:extLst>
            <c:ext xmlns:c16="http://schemas.microsoft.com/office/drawing/2014/chart" uri="{C3380CC4-5D6E-409C-BE32-E72D297353CC}">
              <c16:uniqueId val="{00000000-930C-47AC-BDAC-89760735E491}"/>
            </c:ext>
          </c:extLst>
        </c:ser>
        <c:ser>
          <c:idx val="6"/>
          <c:order val="1"/>
          <c:tx>
            <c:strRef>
              <c:f>Sheet1!$D$1</c:f>
              <c:strCache>
                <c:ptCount val="1"/>
                <c:pt idx="0">
                  <c:v>Madhya Pradesh</c:v>
                </c:pt>
              </c:strCache>
            </c:strRef>
          </c:tx>
          <c:spPr>
            <a:solidFill>
              <a:schemeClr val="accent1">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767.09755357846689</c:v>
                </c:pt>
                <c:pt idx="1">
                  <c:v>828.73970408451169</c:v>
                </c:pt>
                <c:pt idx="2">
                  <c:v>821.74998739505577</c:v>
                </c:pt>
                <c:pt idx="3">
                  <c:v>861.84186938815947</c:v>
                </c:pt>
                <c:pt idx="4">
                  <c:v>900.02450486132773</c:v>
                </c:pt>
                <c:pt idx="5">
                  <c:v>970.93873355180608</c:v>
                </c:pt>
                <c:pt idx="6">
                  <c:v>893.02926184425655</c:v>
                </c:pt>
                <c:pt idx="7">
                  <c:v>962.65587933386189</c:v>
                </c:pt>
                <c:pt idx="8">
                  <c:v>1017.899964794876</c:v>
                </c:pt>
                <c:pt idx="9">
                  <c:v>1074.6551061175089</c:v>
                </c:pt>
                <c:pt idx="10">
                  <c:v>1134.0240504279798</c:v>
                </c:pt>
                <c:pt idx="11">
                  <c:v>1187.0264911994914</c:v>
                </c:pt>
                <c:pt idx="12">
                  <c:v>1260.7325452684809</c:v>
                </c:pt>
                <c:pt idx="13">
                  <c:v>1327.1000564991368</c:v>
                </c:pt>
                <c:pt idx="14">
                  <c:v>1396.2571160182538</c:v>
                </c:pt>
                <c:pt idx="15">
                  <c:v>1495.7003027412227</c:v>
                </c:pt>
              </c:numCache>
            </c:numRef>
          </c:val>
          <c:extLst>
            <c:ext xmlns:c16="http://schemas.microsoft.com/office/drawing/2014/chart" uri="{C3380CC4-5D6E-409C-BE32-E72D297353CC}">
              <c16:uniqueId val="{00000001-930C-47AC-BDAC-89760735E491}"/>
            </c:ext>
          </c:extLst>
        </c:ser>
        <c:ser>
          <c:idx val="5"/>
          <c:order val="2"/>
          <c:tx>
            <c:strRef>
              <c:f>Sheet1!$C$1</c:f>
              <c:strCache>
                <c:ptCount val="1"/>
                <c:pt idx="0">
                  <c:v>Gujarat</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1506.0011153934443</c:v>
                </c:pt>
                <c:pt idx="1">
                  <c:v>1625.0735282921273</c:v>
                </c:pt>
                <c:pt idx="2">
                  <c:v>1605.5997986374102</c:v>
                </c:pt>
                <c:pt idx="3">
                  <c:v>1685.9646221681114</c:v>
                </c:pt>
                <c:pt idx="4">
                  <c:v>1758.575448477698</c:v>
                </c:pt>
                <c:pt idx="5">
                  <c:v>1902.2834629511053</c:v>
                </c:pt>
                <c:pt idx="6">
                  <c:v>1740.8025857913667</c:v>
                </c:pt>
                <c:pt idx="7">
                  <c:v>1872.6150709272238</c:v>
                </c:pt>
                <c:pt idx="8">
                  <c:v>1979.5817137759154</c:v>
                </c:pt>
                <c:pt idx="9">
                  <c:v>2082.4753202063853</c:v>
                </c:pt>
                <c:pt idx="10">
                  <c:v>2200.3023216577899</c:v>
                </c:pt>
                <c:pt idx="11">
                  <c:v>2318.3459648764483</c:v>
                </c:pt>
                <c:pt idx="12">
                  <c:v>2440.517862590701</c:v>
                </c:pt>
                <c:pt idx="13">
                  <c:v>2566.0483091505948</c:v>
                </c:pt>
                <c:pt idx="14">
                  <c:v>2696.686486623877</c:v>
                </c:pt>
                <c:pt idx="15">
                  <c:v>2821.5267006597414</c:v>
                </c:pt>
              </c:numCache>
            </c:numRef>
          </c:val>
          <c:extLst>
            <c:ext xmlns:c16="http://schemas.microsoft.com/office/drawing/2014/chart" uri="{C3380CC4-5D6E-409C-BE32-E72D297353CC}">
              <c16:uniqueId val="{00000002-930C-47AC-BDAC-89760735E491}"/>
            </c:ext>
          </c:extLst>
        </c:ser>
        <c:ser>
          <c:idx val="9"/>
          <c:order val="3"/>
          <c:tx>
            <c:strRef>
              <c:f>Sheet1!$B$1</c:f>
              <c:strCache>
                <c:ptCount val="1"/>
                <c:pt idx="0">
                  <c:v>Maharashtra</c:v>
                </c:pt>
              </c:strCache>
            </c:strRef>
          </c:tx>
          <c:spPr>
            <a:solidFill>
              <a:schemeClr val="accent4">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1603.2312644820493</c:v>
                </c:pt>
                <c:pt idx="1">
                  <c:v>1732.946196761844</c:v>
                </c:pt>
                <c:pt idx="2">
                  <c:v>1694.5105428543184</c:v>
                </c:pt>
                <c:pt idx="3">
                  <c:v>1803.9882741532272</c:v>
                </c:pt>
                <c:pt idx="4">
                  <c:v>1884.8565574499853</c:v>
                </c:pt>
                <c:pt idx="5">
                  <c:v>2006.573318443727</c:v>
                </c:pt>
                <c:pt idx="6">
                  <c:v>1872.0692747621556</c:v>
                </c:pt>
                <c:pt idx="7">
                  <c:v>2019.0250972617212</c:v>
                </c:pt>
                <c:pt idx="8">
                  <c:v>2135.9400022840928</c:v>
                </c:pt>
                <c:pt idx="9">
                  <c:v>2279.0497080840914</c:v>
                </c:pt>
                <c:pt idx="10">
                  <c:v>2381.9326609161949</c:v>
                </c:pt>
                <c:pt idx="11">
                  <c:v>2542.6321059777811</c:v>
                </c:pt>
                <c:pt idx="12">
                  <c:v>2650.6296541404199</c:v>
                </c:pt>
                <c:pt idx="13">
                  <c:v>2791.4995868022893</c:v>
                </c:pt>
                <c:pt idx="14">
                  <c:v>2938.36701133622</c:v>
                </c:pt>
                <c:pt idx="15">
                  <c:v>3030.9484717632813</c:v>
                </c:pt>
              </c:numCache>
            </c:numRef>
          </c:val>
          <c:extLst>
            <c:ext xmlns:c16="http://schemas.microsoft.com/office/drawing/2014/chart" uri="{C3380CC4-5D6E-409C-BE32-E72D297353CC}">
              <c16:uniqueId val="{00000003-930C-47AC-BDAC-89760735E491}"/>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1"/>
        <c:axPos val="b"/>
        <c:numFmt formatCode="General" sourceLinked="1"/>
        <c:majorTickMark val="out"/>
        <c:minorTickMark val="none"/>
        <c:tickLblPos val="nextTo"/>
        <c:crossAx val="1703745200"/>
        <c:crosses val="autoZero"/>
        <c:auto val="1"/>
        <c:lblAlgn val="ctr"/>
        <c:lblOffset val="100"/>
        <c:noMultiLvlLbl val="0"/>
      </c:catAx>
      <c:valAx>
        <c:axId val="1703745200"/>
        <c:scaling>
          <c:orientation val="minMax"/>
        </c:scaling>
        <c:delete val="1"/>
        <c:axPos val="l"/>
        <c:numFmt formatCode="0.00" sourceLinked="1"/>
        <c:majorTickMark val="out"/>
        <c:minorTickMark val="none"/>
        <c:tickLblPos val="nextTo"/>
        <c:crossAx val="159447449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80376737771"/>
          <c:y val="0"/>
          <c:w val="0.76583541619183637"/>
          <c:h val="0.48867287840183093"/>
        </c:manualLayout>
      </c:layout>
      <c:barChart>
        <c:barDir val="col"/>
        <c:grouping val="stacked"/>
        <c:varyColors val="0"/>
        <c:ser>
          <c:idx val="0"/>
          <c:order val="0"/>
          <c:tx>
            <c:strRef>
              <c:f>Sheet1!$E$1</c:f>
              <c:strCache>
                <c:ptCount val="1"/>
                <c:pt idx="0">
                  <c:v>Others</c:v>
                </c:pt>
              </c:strCache>
            </c:strRef>
          </c:tx>
          <c:spPr>
            <a:solidFill>
              <a:schemeClr val="accent2">
                <a:lumMod val="60000"/>
                <a:lumOff val="4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942.05733367138316</c:v>
                </c:pt>
                <c:pt idx="1">
                  <c:v>1002.3583149230718</c:v>
                </c:pt>
                <c:pt idx="2">
                  <c:v>1019.6770456174722</c:v>
                </c:pt>
                <c:pt idx="3">
                  <c:v>1040.4339207885173</c:v>
                </c:pt>
                <c:pt idx="4">
                  <c:v>1097.4926427616076</c:v>
                </c:pt>
                <c:pt idx="5">
                  <c:v>1133.699421282221</c:v>
                </c:pt>
                <c:pt idx="6">
                  <c:v>1057.2333312425524</c:v>
                </c:pt>
                <c:pt idx="7">
                  <c:v>1126.4027073285295</c:v>
                </c:pt>
                <c:pt idx="8">
                  <c:v>1200.8592401023297</c:v>
                </c:pt>
                <c:pt idx="9">
                  <c:v>1252.4080380475784</c:v>
                </c:pt>
                <c:pt idx="10">
                  <c:v>1318.3461598030824</c:v>
                </c:pt>
                <c:pt idx="11">
                  <c:v>1367.4626295077994</c:v>
                </c:pt>
                <c:pt idx="12">
                  <c:v>1439.1769073952689</c:v>
                </c:pt>
                <c:pt idx="13">
                  <c:v>1494.1636128868508</c:v>
                </c:pt>
                <c:pt idx="14">
                  <c:v>1569.8772223394062</c:v>
                </c:pt>
                <c:pt idx="15">
                  <c:v>1632.4469696029444</c:v>
                </c:pt>
              </c:numCache>
            </c:numRef>
          </c:val>
          <c:extLst>
            <c:ext xmlns:c16="http://schemas.microsoft.com/office/drawing/2014/chart" uri="{C3380CC4-5D6E-409C-BE32-E72D297353CC}">
              <c16:uniqueId val="{00000000-CCAD-44BE-ACAC-CD9530F5852F}"/>
            </c:ext>
          </c:extLst>
        </c:ser>
        <c:ser>
          <c:idx val="6"/>
          <c:order val="1"/>
          <c:tx>
            <c:strRef>
              <c:f>Sheet1!$D$1</c:f>
              <c:strCache>
                <c:ptCount val="1"/>
                <c:pt idx="0">
                  <c:v>Telangana</c:v>
                </c:pt>
              </c:strCache>
            </c:strRef>
          </c:tx>
          <c:spPr>
            <a:solidFill>
              <a:schemeClr val="accent1">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451.04107093169898</c:v>
                </c:pt>
                <c:pt idx="1">
                  <c:v>496.10092651565822</c:v>
                </c:pt>
                <c:pt idx="2">
                  <c:v>494.16462539999316</c:v>
                </c:pt>
                <c:pt idx="3">
                  <c:v>517.5126790015687</c:v>
                </c:pt>
                <c:pt idx="4">
                  <c:v>529.05417350485095</c:v>
                </c:pt>
                <c:pt idx="5">
                  <c:v>569.52999075444222</c:v>
                </c:pt>
                <c:pt idx="6">
                  <c:v>519.40168917156291</c:v>
                </c:pt>
                <c:pt idx="7">
                  <c:v>584.01193469914438</c:v>
                </c:pt>
                <c:pt idx="8">
                  <c:v>599.55685627221987</c:v>
                </c:pt>
                <c:pt idx="9">
                  <c:v>654.5313126274491</c:v>
                </c:pt>
                <c:pt idx="10">
                  <c:v>682.44441689034306</c:v>
                </c:pt>
                <c:pt idx="11">
                  <c:v>723.36111897042827</c:v>
                </c:pt>
                <c:pt idx="12">
                  <c:v>760.1568407364249</c:v>
                </c:pt>
                <c:pt idx="13">
                  <c:v>812.63432341177452</c:v>
                </c:pt>
                <c:pt idx="14">
                  <c:v>846.34399012306278</c:v>
                </c:pt>
                <c:pt idx="15">
                  <c:v>889.12546320049591</c:v>
                </c:pt>
              </c:numCache>
            </c:numRef>
          </c:val>
          <c:extLst>
            <c:ext xmlns:c16="http://schemas.microsoft.com/office/drawing/2014/chart" uri="{C3380CC4-5D6E-409C-BE32-E72D297353CC}">
              <c16:uniqueId val="{00000001-CCAD-44BE-ACAC-CD9530F5852F}"/>
            </c:ext>
          </c:extLst>
        </c:ser>
        <c:ser>
          <c:idx val="5"/>
          <c:order val="2"/>
          <c:tx>
            <c:strRef>
              <c:f>Sheet1!$C$1</c:f>
              <c:strCache>
                <c:ptCount val="1"/>
                <c:pt idx="0">
                  <c:v>Tamil Nadu</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617.77267088726501</c:v>
                </c:pt>
                <c:pt idx="1">
                  <c:v>696.30217533633606</c:v>
                </c:pt>
                <c:pt idx="2">
                  <c:v>676.96176640764747</c:v>
                </c:pt>
                <c:pt idx="3">
                  <c:v>719.27540914530596</c:v>
                </c:pt>
                <c:pt idx="4">
                  <c:v>725.84068043638399</c:v>
                </c:pt>
                <c:pt idx="5">
                  <c:v>781.24647387029768</c:v>
                </c:pt>
                <c:pt idx="6">
                  <c:v>716.96087602249827</c:v>
                </c:pt>
                <c:pt idx="7">
                  <c:v>781.06540677062503</c:v>
                </c:pt>
                <c:pt idx="8">
                  <c:v>825.62198776702417</c:v>
                </c:pt>
                <c:pt idx="9">
                  <c:v>863.26234873549959</c:v>
                </c:pt>
                <c:pt idx="10">
                  <c:v>921.35204428757743</c:v>
                </c:pt>
                <c:pt idx="11">
                  <c:v>970.95026875372935</c:v>
                </c:pt>
                <c:pt idx="12">
                  <c:v>1018.6233442636657</c:v>
                </c:pt>
                <c:pt idx="13">
                  <c:v>1080.2895240036842</c:v>
                </c:pt>
                <c:pt idx="14">
                  <c:v>1136.3024730106063</c:v>
                </c:pt>
                <c:pt idx="15">
                  <c:v>1194.7721998997556</c:v>
                </c:pt>
              </c:numCache>
            </c:numRef>
          </c:val>
          <c:extLst>
            <c:ext xmlns:c16="http://schemas.microsoft.com/office/drawing/2014/chart" uri="{C3380CC4-5D6E-409C-BE32-E72D297353CC}">
              <c16:uniqueId val="{00000002-CCAD-44BE-ACAC-CD9530F5852F}"/>
            </c:ext>
          </c:extLst>
        </c:ser>
        <c:ser>
          <c:idx val="9"/>
          <c:order val="3"/>
          <c:tx>
            <c:strRef>
              <c:f>Sheet1!$B$1</c:f>
              <c:strCache>
                <c:ptCount val="1"/>
                <c:pt idx="0">
                  <c:v>Andra Pradesh</c:v>
                </c:pt>
              </c:strCache>
            </c:strRef>
          </c:tx>
          <c:spPr>
            <a:solidFill>
              <a:schemeClr val="accent4">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793.36256448815936</c:v>
                </c:pt>
                <c:pt idx="1">
                  <c:v>868.8431596380949</c:v>
                </c:pt>
                <c:pt idx="2">
                  <c:v>870.20572354715591</c:v>
                </c:pt>
                <c:pt idx="3">
                  <c:v>907.5827214796077</c:v>
                </c:pt>
                <c:pt idx="4">
                  <c:v>944.96986099987589</c:v>
                </c:pt>
                <c:pt idx="5">
                  <c:v>996.85949963868165</c:v>
                </c:pt>
                <c:pt idx="6">
                  <c:v>923.36219388047914</c:v>
                </c:pt>
                <c:pt idx="7">
                  <c:v>1006.3905344266964</c:v>
                </c:pt>
                <c:pt idx="8">
                  <c:v>1064.2950192986409</c:v>
                </c:pt>
                <c:pt idx="9">
                  <c:v>1126.4767428228574</c:v>
                </c:pt>
                <c:pt idx="10">
                  <c:v>1180.3769232726654</c:v>
                </c:pt>
                <c:pt idx="11">
                  <c:v>1253.3648909318922</c:v>
                </c:pt>
                <c:pt idx="12">
                  <c:v>1321.6863058133615</c:v>
                </c:pt>
                <c:pt idx="13">
                  <c:v>1395.7778416222952</c:v>
                </c:pt>
                <c:pt idx="14">
                  <c:v>1468.8134067208514</c:v>
                </c:pt>
                <c:pt idx="15">
                  <c:v>1541.6415482577497</c:v>
                </c:pt>
              </c:numCache>
            </c:numRef>
          </c:val>
          <c:extLst>
            <c:ext xmlns:c16="http://schemas.microsoft.com/office/drawing/2014/chart" uri="{C3380CC4-5D6E-409C-BE32-E72D297353CC}">
              <c16:uniqueId val="{00000003-CCAD-44BE-ACAC-CD9530F5852F}"/>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1"/>
        <c:axPos val="b"/>
        <c:numFmt formatCode="General" sourceLinked="1"/>
        <c:majorTickMark val="out"/>
        <c:minorTickMark val="none"/>
        <c:tickLblPos val="nextTo"/>
        <c:crossAx val="1703745200"/>
        <c:crosses val="autoZero"/>
        <c:auto val="1"/>
        <c:lblAlgn val="ctr"/>
        <c:lblOffset val="100"/>
        <c:noMultiLvlLbl val="0"/>
      </c:catAx>
      <c:valAx>
        <c:axId val="1703745200"/>
        <c:scaling>
          <c:orientation val="minMax"/>
        </c:scaling>
        <c:delete val="1"/>
        <c:axPos val="l"/>
        <c:numFmt formatCode="0.00" sourceLinked="1"/>
        <c:majorTickMark val="out"/>
        <c:minorTickMark val="none"/>
        <c:tickLblPos val="nextTo"/>
        <c:crossAx val="159447449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80376737771"/>
          <c:y val="0"/>
          <c:w val="0.76583541619183637"/>
          <c:h val="0.47216828434648295"/>
        </c:manualLayout>
      </c:layout>
      <c:barChart>
        <c:barDir val="col"/>
        <c:grouping val="stacked"/>
        <c:varyColors val="0"/>
        <c:ser>
          <c:idx val="0"/>
          <c:order val="0"/>
          <c:tx>
            <c:strRef>
              <c:f>Sheet1!$E$1</c:f>
              <c:strCache>
                <c:ptCount val="1"/>
                <c:pt idx="0">
                  <c:v>Others</c:v>
                </c:pt>
              </c:strCache>
            </c:strRef>
          </c:tx>
          <c:spPr>
            <a:solidFill>
              <a:schemeClr val="accent2">
                <a:lumMod val="60000"/>
                <a:lumOff val="4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275.41763080832646</c:v>
                </c:pt>
                <c:pt idx="1">
                  <c:v>307.61661435663194</c:v>
                </c:pt>
                <c:pt idx="2">
                  <c:v>309.26910927488922</c:v>
                </c:pt>
                <c:pt idx="3">
                  <c:v>297.12188458952772</c:v>
                </c:pt>
                <c:pt idx="4">
                  <c:v>306.53499849927562</c:v>
                </c:pt>
                <c:pt idx="5">
                  <c:v>314.49545235128488</c:v>
                </c:pt>
                <c:pt idx="6">
                  <c:v>298.50807789703384</c:v>
                </c:pt>
                <c:pt idx="7">
                  <c:v>313.54186654421534</c:v>
                </c:pt>
                <c:pt idx="8">
                  <c:v>334.69031616667718</c:v>
                </c:pt>
                <c:pt idx="9">
                  <c:v>354.86785714410416</c:v>
                </c:pt>
                <c:pt idx="10">
                  <c:v>353.11486105208019</c:v>
                </c:pt>
                <c:pt idx="11">
                  <c:v>367.48487473057492</c:v>
                </c:pt>
                <c:pt idx="12">
                  <c:v>391.02740754492703</c:v>
                </c:pt>
                <c:pt idx="13">
                  <c:v>397.21333308643074</c:v>
                </c:pt>
                <c:pt idx="14">
                  <c:v>428.13591573899697</c:v>
                </c:pt>
                <c:pt idx="15">
                  <c:v>436.41660814492803</c:v>
                </c:pt>
              </c:numCache>
            </c:numRef>
          </c:val>
          <c:extLst>
            <c:ext xmlns:c16="http://schemas.microsoft.com/office/drawing/2014/chart" uri="{C3380CC4-5D6E-409C-BE32-E72D297353CC}">
              <c16:uniqueId val="{00000000-DAE2-490E-85A7-2E452A411CF3}"/>
            </c:ext>
          </c:extLst>
        </c:ser>
        <c:ser>
          <c:idx val="6"/>
          <c:order val="1"/>
          <c:tx>
            <c:strRef>
              <c:f>Sheet1!$D$1</c:f>
              <c:strCache>
                <c:ptCount val="1"/>
                <c:pt idx="0">
                  <c:v>Bihar &amp; Jharkhand</c:v>
                </c:pt>
              </c:strCache>
            </c:strRef>
          </c:tx>
          <c:spPr>
            <a:solidFill>
              <a:schemeClr val="accent1">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80.302890201312707</c:v>
                </c:pt>
                <c:pt idx="1">
                  <c:v>89.829504711104121</c:v>
                </c:pt>
                <c:pt idx="2">
                  <c:v>92.429323158908161</c:v>
                </c:pt>
                <c:pt idx="3">
                  <c:v>89.729290888954736</c:v>
                </c:pt>
                <c:pt idx="4">
                  <c:v>94.164215962057924</c:v>
                </c:pt>
                <c:pt idx="5">
                  <c:v>98.245194071092698</c:v>
                </c:pt>
                <c:pt idx="6">
                  <c:v>91.259254893903417</c:v>
                </c:pt>
                <c:pt idx="7">
                  <c:v>100.80927778141371</c:v>
                </c:pt>
                <c:pt idx="8">
                  <c:v>106.68417932091394</c:v>
                </c:pt>
                <c:pt idx="9">
                  <c:v>111.78886404700779</c:v>
                </c:pt>
                <c:pt idx="10">
                  <c:v>118.71566818389675</c:v>
                </c:pt>
                <c:pt idx="11">
                  <c:v>129.33775879377555</c:v>
                </c:pt>
                <c:pt idx="12">
                  <c:v>124.54705117843515</c:v>
                </c:pt>
                <c:pt idx="13">
                  <c:v>139.73159115375898</c:v>
                </c:pt>
                <c:pt idx="14">
                  <c:v>147.72738823125655</c:v>
                </c:pt>
                <c:pt idx="15">
                  <c:v>158.29480103552868</c:v>
                </c:pt>
              </c:numCache>
            </c:numRef>
          </c:val>
          <c:extLst>
            <c:ext xmlns:c16="http://schemas.microsoft.com/office/drawing/2014/chart" uri="{C3380CC4-5D6E-409C-BE32-E72D297353CC}">
              <c16:uniqueId val="{00000001-DAE2-490E-85A7-2E452A411CF3}"/>
            </c:ext>
          </c:extLst>
        </c:ser>
        <c:ser>
          <c:idx val="5"/>
          <c:order val="2"/>
          <c:tx>
            <c:strRef>
              <c:f>Sheet1!$C$1</c:f>
              <c:strCache>
                <c:ptCount val="1"/>
                <c:pt idx="0">
                  <c:v>West Bengal</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552.00937288437945</c:v>
                </c:pt>
                <c:pt idx="1">
                  <c:v>615.96367858439919</c:v>
                </c:pt>
                <c:pt idx="2">
                  <c:v>629.37813840378669</c:v>
                </c:pt>
                <c:pt idx="3">
                  <c:v>607.54576566985679</c:v>
                </c:pt>
                <c:pt idx="4">
                  <c:v>637.27260173541379</c:v>
                </c:pt>
                <c:pt idx="5">
                  <c:v>660.20989879830267</c:v>
                </c:pt>
                <c:pt idx="6">
                  <c:v>601.97852388478293</c:v>
                </c:pt>
                <c:pt idx="7">
                  <c:v>674.10549605550875</c:v>
                </c:pt>
                <c:pt idx="8">
                  <c:v>710.85921982781792</c:v>
                </c:pt>
                <c:pt idx="9">
                  <c:v>732.05422877149692</c:v>
                </c:pt>
                <c:pt idx="10">
                  <c:v>785.47845658275446</c:v>
                </c:pt>
                <c:pt idx="11">
                  <c:v>815.14736349803434</c:v>
                </c:pt>
                <c:pt idx="12">
                  <c:v>867.77665792812195</c:v>
                </c:pt>
                <c:pt idx="13">
                  <c:v>914.97407783648737</c:v>
                </c:pt>
                <c:pt idx="14">
                  <c:v>949.47553833929169</c:v>
                </c:pt>
                <c:pt idx="15">
                  <c:v>1029.4870853105506</c:v>
                </c:pt>
              </c:numCache>
            </c:numRef>
          </c:val>
          <c:extLst>
            <c:ext xmlns:c16="http://schemas.microsoft.com/office/drawing/2014/chart" uri="{C3380CC4-5D6E-409C-BE32-E72D297353CC}">
              <c16:uniqueId val="{00000002-DAE2-490E-85A7-2E452A411CF3}"/>
            </c:ext>
          </c:extLst>
        </c:ser>
        <c:ser>
          <c:idx val="9"/>
          <c:order val="3"/>
          <c:tx>
            <c:strRef>
              <c:f>Sheet1!$B$1</c:f>
              <c:strCache>
                <c:ptCount val="1"/>
                <c:pt idx="0">
                  <c:v>Orrisa</c:v>
                </c:pt>
              </c:strCache>
            </c:strRef>
          </c:tx>
          <c:spPr>
            <a:solidFill>
              <a:schemeClr val="accent4">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1367.0744430528746</c:v>
                </c:pt>
                <c:pt idx="1">
                  <c:v>1526.2547089236898</c:v>
                </c:pt>
                <c:pt idx="2">
                  <c:v>1559.9314180214299</c:v>
                </c:pt>
                <c:pt idx="3">
                  <c:v>1507.8723792673602</c:v>
                </c:pt>
                <c:pt idx="4">
                  <c:v>1577.5424368821346</c:v>
                </c:pt>
                <c:pt idx="5">
                  <c:v>1632.5819933972521</c:v>
                </c:pt>
                <c:pt idx="6">
                  <c:v>1514.1840000168643</c:v>
                </c:pt>
                <c:pt idx="7">
                  <c:v>1665.6413066346238</c:v>
                </c:pt>
                <c:pt idx="8">
                  <c:v>1747.6261119305668</c:v>
                </c:pt>
                <c:pt idx="9">
                  <c:v>1842.7670267680151</c:v>
                </c:pt>
                <c:pt idx="10">
                  <c:v>1937.276030765137</c:v>
                </c:pt>
                <c:pt idx="11">
                  <c:v>2049.5631330706624</c:v>
                </c:pt>
                <c:pt idx="12">
                  <c:v>2141.264992853552</c:v>
                </c:pt>
                <c:pt idx="13">
                  <c:v>2252.5548116231635</c:v>
                </c:pt>
                <c:pt idx="14">
                  <c:v>2371.8913286691195</c:v>
                </c:pt>
                <c:pt idx="15">
                  <c:v>2531.4160929236432</c:v>
                </c:pt>
              </c:numCache>
            </c:numRef>
          </c:val>
          <c:extLst>
            <c:ext xmlns:c16="http://schemas.microsoft.com/office/drawing/2014/chart" uri="{C3380CC4-5D6E-409C-BE32-E72D297353CC}">
              <c16:uniqueId val="{00000003-DAE2-490E-85A7-2E452A411CF3}"/>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1"/>
        <c:axPos val="b"/>
        <c:numFmt formatCode="General" sourceLinked="1"/>
        <c:majorTickMark val="out"/>
        <c:minorTickMark val="none"/>
        <c:tickLblPos val="nextTo"/>
        <c:crossAx val="1703745200"/>
        <c:crosses val="autoZero"/>
        <c:auto val="1"/>
        <c:lblAlgn val="ctr"/>
        <c:lblOffset val="100"/>
        <c:noMultiLvlLbl val="0"/>
      </c:catAx>
      <c:valAx>
        <c:axId val="1703745200"/>
        <c:scaling>
          <c:orientation val="minMax"/>
        </c:scaling>
        <c:delete val="1"/>
        <c:axPos val="l"/>
        <c:numFmt formatCode="0.00" sourceLinked="1"/>
        <c:majorTickMark val="out"/>
        <c:minorTickMark val="none"/>
        <c:tickLblPos val="nextTo"/>
        <c:crossAx val="159447449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80376737771"/>
          <c:y val="0"/>
          <c:w val="0.76583541619183637"/>
          <c:h val="0.51194854884469043"/>
        </c:manualLayout>
      </c:layout>
      <c:barChart>
        <c:barDir val="col"/>
        <c:grouping val="stacked"/>
        <c:varyColors val="0"/>
        <c:ser>
          <c:idx val="2"/>
          <c:order val="0"/>
          <c:tx>
            <c:strRef>
              <c:f>Sheet1!$G$1</c:f>
              <c:strCache>
                <c:ptCount val="1"/>
                <c:pt idx="0">
                  <c:v>Others</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Sheet1!$G$2:$G$17</c:f>
              <c:numCache>
                <c:formatCode>0.00%</c:formatCode>
                <c:ptCount val="16"/>
                <c:pt idx="0">
                  <c:v>5.6399999999999999E-2</c:v>
                </c:pt>
                <c:pt idx="1">
                  <c:v>6.5199999999999994E-2</c:v>
                </c:pt>
                <c:pt idx="2">
                  <c:v>6.4899999999999999E-2</c:v>
                </c:pt>
                <c:pt idx="3">
                  <c:v>6.0400000000000002E-2</c:v>
                </c:pt>
                <c:pt idx="4">
                  <c:v>5.3800000000000001E-2</c:v>
                </c:pt>
                <c:pt idx="5">
                  <c:v>6.8500000000000005E-2</c:v>
                </c:pt>
                <c:pt idx="6">
                  <c:v>7.1999999999999995E-2</c:v>
                </c:pt>
                <c:pt idx="7">
                  <c:v>6.2700000000000006E-2</c:v>
                </c:pt>
                <c:pt idx="8">
                  <c:v>6.2199999999999998E-2</c:v>
                </c:pt>
                <c:pt idx="9">
                  <c:v>6.1699999999999998E-2</c:v>
                </c:pt>
                <c:pt idx="10">
                  <c:v>6.1199999999999997E-2</c:v>
                </c:pt>
                <c:pt idx="11">
                  <c:v>6.0699999999999997E-2</c:v>
                </c:pt>
                <c:pt idx="12">
                  <c:v>6.0100000000000001E-2</c:v>
                </c:pt>
                <c:pt idx="13">
                  <c:v>5.96E-2</c:v>
                </c:pt>
                <c:pt idx="14">
                  <c:v>5.8999999999999997E-2</c:v>
                </c:pt>
                <c:pt idx="15">
                  <c:v>5.8400000000000001E-2</c:v>
                </c:pt>
              </c:numCache>
            </c:numRef>
          </c:val>
          <c:extLst>
            <c:ext xmlns:c16="http://schemas.microsoft.com/office/drawing/2014/chart" uri="{C3380CC4-5D6E-409C-BE32-E72D297353CC}">
              <c16:uniqueId val="{00000001-3B22-40B0-9D4B-556DA3EF97C1}"/>
            </c:ext>
          </c:extLst>
        </c:ser>
        <c:ser>
          <c:idx val="1"/>
          <c:order val="1"/>
          <c:tx>
            <c:strRef>
              <c:f>Sheet1!$F$1</c:f>
              <c:strCache>
                <c:ptCount val="1"/>
                <c:pt idx="0">
                  <c:v>Consumer Goods</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Sheet1!$F$2:$F$17</c:f>
              <c:numCache>
                <c:formatCode>0.00%</c:formatCode>
                <c:ptCount val="16"/>
              </c:numCache>
            </c:numRef>
          </c:val>
          <c:extLst>
            <c:ext xmlns:c16="http://schemas.microsoft.com/office/drawing/2014/chart" uri="{C3380CC4-5D6E-409C-BE32-E72D297353CC}">
              <c16:uniqueId val="{00000000-3B22-40B0-9D4B-556DA3EF97C1}"/>
            </c:ext>
          </c:extLst>
        </c:ser>
        <c:ser>
          <c:idx val="9"/>
          <c:order val="2"/>
          <c:tx>
            <c:strRef>
              <c:f>Sheet1!$E$1</c:f>
              <c:strCache>
                <c:ptCount val="1"/>
                <c:pt idx="0">
                  <c:v>Automotive</c:v>
                </c:pt>
              </c:strCache>
            </c:strRef>
          </c:tx>
          <c:spPr>
            <a:solidFill>
              <a:schemeClr val="accent4">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numCache>
            </c:numRef>
          </c:val>
          <c:extLst>
            <c:ext xmlns:c16="http://schemas.microsoft.com/office/drawing/2014/chart" uri="{C3380CC4-5D6E-409C-BE32-E72D297353CC}">
              <c16:uniqueId val="{00000003-930C-47AC-BDAC-89760735E491}"/>
            </c:ext>
          </c:extLst>
        </c:ser>
        <c:ser>
          <c:idx val="5"/>
          <c:order val="3"/>
          <c:tx>
            <c:strRef>
              <c:f>Sheet1!$D$1</c:f>
              <c:strCache>
                <c:ptCount val="1"/>
                <c:pt idx="0">
                  <c:v>Geotextile</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0.14910000000000001</c:v>
                </c:pt>
                <c:pt idx="1">
                  <c:v>0.14829999999999999</c:v>
                </c:pt>
                <c:pt idx="2">
                  <c:v>0.14749999999999999</c:v>
                </c:pt>
                <c:pt idx="3">
                  <c:v>0.14660000000000001</c:v>
                </c:pt>
                <c:pt idx="4">
                  <c:v>0.14580000000000001</c:v>
                </c:pt>
                <c:pt idx="5">
                  <c:v>0.14499999999999999</c:v>
                </c:pt>
                <c:pt idx="6">
                  <c:v>0.14419999999999999</c:v>
                </c:pt>
                <c:pt idx="7">
                  <c:v>0.1434</c:v>
                </c:pt>
                <c:pt idx="8">
                  <c:v>0.1426</c:v>
                </c:pt>
                <c:pt idx="9">
                  <c:v>0.14180000000000001</c:v>
                </c:pt>
                <c:pt idx="10">
                  <c:v>0.1411</c:v>
                </c:pt>
                <c:pt idx="11">
                  <c:v>0.14030000000000001</c:v>
                </c:pt>
                <c:pt idx="12">
                  <c:v>0.13950000000000001</c:v>
                </c:pt>
                <c:pt idx="13">
                  <c:v>0.13869999999999999</c:v>
                </c:pt>
                <c:pt idx="14">
                  <c:v>0.13800000000000001</c:v>
                </c:pt>
                <c:pt idx="15">
                  <c:v>0.13719999999999999</c:v>
                </c:pt>
              </c:numCache>
            </c:numRef>
          </c:val>
          <c:extLst>
            <c:ext xmlns:c16="http://schemas.microsoft.com/office/drawing/2014/chart" uri="{C3380CC4-5D6E-409C-BE32-E72D297353CC}">
              <c16:uniqueId val="{00000002-930C-47AC-BDAC-89760735E491}"/>
            </c:ext>
          </c:extLst>
        </c:ser>
        <c:ser>
          <c:idx val="6"/>
          <c:order val="4"/>
          <c:tx>
            <c:strRef>
              <c:f>Sheet1!$C$1</c:f>
              <c:strCache>
                <c:ptCount val="1"/>
                <c:pt idx="0">
                  <c:v>Raffia</c:v>
                </c:pt>
              </c:strCache>
            </c:strRef>
          </c:tx>
          <c:spPr>
            <a:solidFill>
              <a:schemeClr val="accent1">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0.38919999999999999</c:v>
                </c:pt>
                <c:pt idx="1">
                  <c:v>0.38840000000000002</c:v>
                </c:pt>
                <c:pt idx="2">
                  <c:v>0.3876</c:v>
                </c:pt>
                <c:pt idx="3">
                  <c:v>0.38669999999999999</c:v>
                </c:pt>
                <c:pt idx="4">
                  <c:v>0.38590000000000002</c:v>
                </c:pt>
                <c:pt idx="5">
                  <c:v>0.3851</c:v>
                </c:pt>
                <c:pt idx="6">
                  <c:v>0.38429999999999997</c:v>
                </c:pt>
                <c:pt idx="7">
                  <c:v>0.38350000000000001</c:v>
                </c:pt>
                <c:pt idx="8">
                  <c:v>0.38269999999999998</c:v>
                </c:pt>
                <c:pt idx="9">
                  <c:v>0.38190000000000002</c:v>
                </c:pt>
                <c:pt idx="10">
                  <c:v>0.38109999999999999</c:v>
                </c:pt>
                <c:pt idx="11">
                  <c:v>0.38030000000000003</c:v>
                </c:pt>
                <c:pt idx="12">
                  <c:v>0.3795</c:v>
                </c:pt>
                <c:pt idx="13">
                  <c:v>0.37869999999999998</c:v>
                </c:pt>
                <c:pt idx="14">
                  <c:v>0.37790000000000001</c:v>
                </c:pt>
                <c:pt idx="15">
                  <c:v>0.37709999999999999</c:v>
                </c:pt>
              </c:numCache>
            </c:numRef>
          </c:val>
          <c:extLst>
            <c:ext xmlns:c16="http://schemas.microsoft.com/office/drawing/2014/chart" uri="{C3380CC4-5D6E-409C-BE32-E72D297353CC}">
              <c16:uniqueId val="{00000001-930C-47AC-BDAC-89760735E491}"/>
            </c:ext>
          </c:extLst>
        </c:ser>
        <c:ser>
          <c:idx val="0"/>
          <c:order val="5"/>
          <c:tx>
            <c:strRef>
              <c:f>Sheet1!$B$1</c:f>
              <c:strCache>
                <c:ptCount val="1"/>
                <c:pt idx="0">
                  <c:v>Packaging</c:v>
                </c:pt>
              </c:strCache>
            </c:strRef>
          </c:tx>
          <c:spPr>
            <a:solidFill>
              <a:schemeClr val="accent2">
                <a:lumMod val="60000"/>
                <a:lumOff val="4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0.40529999999999999</c:v>
                </c:pt>
                <c:pt idx="1">
                  <c:v>0.39810000000000001</c:v>
                </c:pt>
                <c:pt idx="2">
                  <c:v>0.40010000000000001</c:v>
                </c:pt>
                <c:pt idx="3">
                  <c:v>0.40620000000000001</c:v>
                </c:pt>
                <c:pt idx="4">
                  <c:v>0.41439999999999999</c:v>
                </c:pt>
                <c:pt idx="5">
                  <c:v>0.40139999999999998</c:v>
                </c:pt>
                <c:pt idx="6">
                  <c:v>0.39950000000000002</c:v>
                </c:pt>
                <c:pt idx="7">
                  <c:v>0.41039999999999999</c:v>
                </c:pt>
                <c:pt idx="8">
                  <c:v>0.41249999999999998</c:v>
                </c:pt>
                <c:pt idx="9">
                  <c:v>0.41449999999999998</c:v>
                </c:pt>
                <c:pt idx="10">
                  <c:v>0.41660000000000003</c:v>
                </c:pt>
                <c:pt idx="11">
                  <c:v>0.41870000000000002</c:v>
                </c:pt>
                <c:pt idx="12">
                  <c:v>0.4209</c:v>
                </c:pt>
                <c:pt idx="13">
                  <c:v>0.42299999999999999</c:v>
                </c:pt>
                <c:pt idx="14">
                  <c:v>0.42509999999999998</c:v>
                </c:pt>
                <c:pt idx="15">
                  <c:v>0.42730000000000001</c:v>
                </c:pt>
              </c:numCache>
            </c:numRef>
          </c:val>
          <c:extLst>
            <c:ext xmlns:c16="http://schemas.microsoft.com/office/drawing/2014/chart" uri="{C3380CC4-5D6E-409C-BE32-E72D297353CC}">
              <c16:uniqueId val="{00000000-930C-47AC-BDAC-89760735E491}"/>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1"/>
        <c:axPos val="b"/>
        <c:numFmt formatCode="General" sourceLinked="1"/>
        <c:majorTickMark val="out"/>
        <c:minorTickMark val="none"/>
        <c:tickLblPos val="nextTo"/>
        <c:crossAx val="1703745200"/>
        <c:crosses val="autoZero"/>
        <c:auto val="1"/>
        <c:lblAlgn val="ctr"/>
        <c:lblOffset val="100"/>
        <c:noMultiLvlLbl val="0"/>
      </c:catAx>
      <c:valAx>
        <c:axId val="1703745200"/>
        <c:scaling>
          <c:orientation val="minMax"/>
        </c:scaling>
        <c:delete val="1"/>
        <c:axPos val="l"/>
        <c:numFmt formatCode="0.00%" sourceLinked="1"/>
        <c:majorTickMark val="out"/>
        <c:minorTickMark val="none"/>
        <c:tickLblPos val="nextTo"/>
        <c:crossAx val="159447449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0.62632</cdr:x>
      <cdr:y>0.75159</cdr:y>
    </cdr:from>
    <cdr:to>
      <cdr:x>0.95416</cdr:x>
      <cdr:y>0.81672</cdr:y>
    </cdr:to>
    <cdr:sp macro="" textlink="">
      <cdr:nvSpPr>
        <cdr:cNvPr id="2" name="TextBox 4">
          <a:extLst xmlns:a="http://schemas.openxmlformats.org/drawingml/2006/main">
            <a:ext uri="{FF2B5EF4-FFF2-40B4-BE49-F238E27FC236}">
              <a16:creationId xmlns:a16="http://schemas.microsoft.com/office/drawing/2014/main" id="{D689B62E-6C43-4F5C-8B1E-1F50E7A76E01}"/>
            </a:ext>
          </a:extLst>
        </cdr:cNvPr>
        <cdr:cNvSpPr txBox="1"/>
      </cdr:nvSpPr>
      <cdr:spPr>
        <a:xfrm xmlns:a="http://schemas.openxmlformats.org/drawingml/2006/main">
          <a:off x="5944865" y="3552085"/>
          <a:ext cx="3111729" cy="30777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Others include Assam, </a:t>
          </a:r>
          <a:r>
            <a:rPr lang="en-IN" sz="700" i="1" dirty="0">
              <a:solidFill>
                <a:srgbClr val="7F7F7F"/>
              </a:solidFill>
              <a:latin typeface="Verdana" panose="020B0604030504040204" pitchFamily="34" charset="0"/>
              <a:ea typeface="Verdana" panose="020B0604030504040204" pitchFamily="34" charset="0"/>
              <a:cs typeface="Verdana" panose="020B0604030504040204" pitchFamily="34" charset="0"/>
            </a:rPr>
            <a:t>Bihar</a:t>
          </a: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 and Chattisgarh, etc.</a:t>
          </a:r>
        </a:p>
        <a:p xmlns:a="http://schemas.openxmlformats.org/drawingml/2006/main">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cdr:txBody>
    </cdr:sp>
  </cdr:relSizeAnchor>
</c:userShapes>
</file>

<file path=ppt/drawings/drawing2.xml><?xml version="1.0" encoding="utf-8"?>
<c:userShapes xmlns:c="http://schemas.openxmlformats.org/drawingml/2006/chart">
  <cdr:relSizeAnchor xmlns:cdr="http://schemas.openxmlformats.org/drawingml/2006/chartDrawing">
    <cdr:from>
      <cdr:x>0.62632</cdr:x>
      <cdr:y>0.75159</cdr:y>
    </cdr:from>
    <cdr:to>
      <cdr:x>0.95416</cdr:x>
      <cdr:y>0.81672</cdr:y>
    </cdr:to>
    <cdr:sp macro="" textlink="">
      <cdr:nvSpPr>
        <cdr:cNvPr id="2" name="TextBox 4">
          <a:extLst xmlns:a="http://schemas.openxmlformats.org/drawingml/2006/main">
            <a:ext uri="{FF2B5EF4-FFF2-40B4-BE49-F238E27FC236}">
              <a16:creationId xmlns:a16="http://schemas.microsoft.com/office/drawing/2014/main" id="{D689B62E-6C43-4F5C-8B1E-1F50E7A76E01}"/>
            </a:ext>
          </a:extLst>
        </cdr:cNvPr>
        <cdr:cNvSpPr txBox="1"/>
      </cdr:nvSpPr>
      <cdr:spPr>
        <a:xfrm xmlns:a="http://schemas.openxmlformats.org/drawingml/2006/main">
          <a:off x="5944865" y="3552085"/>
          <a:ext cx="3111729" cy="30777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Others include Assam, </a:t>
          </a:r>
          <a:r>
            <a:rPr lang="en-IN" sz="700" i="1" dirty="0">
              <a:solidFill>
                <a:srgbClr val="7F7F7F"/>
              </a:solidFill>
              <a:latin typeface="Verdana" panose="020B0604030504040204" pitchFamily="34" charset="0"/>
              <a:ea typeface="Verdana" panose="020B0604030504040204" pitchFamily="34" charset="0"/>
              <a:cs typeface="Verdana" panose="020B0604030504040204" pitchFamily="34" charset="0"/>
            </a:rPr>
            <a:t>Bihar</a:t>
          </a: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 and Chattisgarh, etc.</a:t>
          </a:r>
        </a:p>
        <a:p xmlns:a="http://schemas.openxmlformats.org/drawingml/2006/main">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3666FCB9-49C3-4428-952F-951F853923E5}" type="datetimeFigureOut">
              <a:rPr lang="en-US" smtClean="0"/>
              <a:t>9/16/2021</a:t>
            </a:fld>
            <a:endParaRPr lang="en-US" dirty="0"/>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FB21B8FD-48C3-4CE2-B22C-CC4D82379606}" type="slidenum">
              <a:rPr lang="en-US" smtClean="0"/>
              <a:t>‹#›</a:t>
            </a:fld>
            <a:endParaRPr lang="en-US" dirty="0"/>
          </a:p>
        </p:txBody>
      </p:sp>
    </p:spTree>
    <p:extLst>
      <p:ext uri="{BB962C8B-B14F-4D97-AF65-F5344CB8AC3E}">
        <p14:creationId xmlns:p14="http://schemas.microsoft.com/office/powerpoint/2010/main" val="2217211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465887">
              <a:defRPr/>
            </a:pPr>
            <a:fld id="{0E6DEAF4-FEDA-48BF-AB3D-C8429E600AF3}" type="slidenum">
              <a:rPr lang="en-US">
                <a:solidFill>
                  <a:prstClr val="black"/>
                </a:solidFill>
                <a:latin typeface="Calibri" panose="020F0502020204030204"/>
              </a:rPr>
              <a:pPr defTabSz="465887">
                <a:defRPr/>
              </a:pPr>
              <a:t>1</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471884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5575" y="1182688"/>
            <a:ext cx="4257675" cy="319405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defTabSz="465887">
              <a:defRPr/>
            </a:pPr>
            <a:fld id="{05455057-9F61-4817-9C2B-4FB60D8F4561}" type="slidenum">
              <a:rPr lang="en-US">
                <a:solidFill>
                  <a:prstClr val="black"/>
                </a:solidFill>
                <a:latin typeface="Calibri" panose="020F0502020204030204"/>
              </a:rPr>
              <a:pPr defTabSz="465887">
                <a:defRPr/>
              </a:pPr>
              <a:t>65</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2232126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9B0DBE-ECE5-4FC0-816D-43FEAF8392E5}" type="datetimeFigureOut">
              <a:rPr lang="en-US" smtClean="0"/>
              <a:t>9/16/2021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2363E8B-6C23-461B-8BFD-9F4D539CB21C}" type="slidenum">
              <a:rPr lang="en-US" smtClean="0"/>
              <a:t>‹#›</a:t>
            </a:fld>
            <a:endParaRPr lang="en-US" dirty="0"/>
          </a:p>
        </p:txBody>
      </p:sp>
    </p:spTree>
    <p:extLst>
      <p:ext uri="{BB962C8B-B14F-4D97-AF65-F5344CB8AC3E}">
        <p14:creationId xmlns:p14="http://schemas.microsoft.com/office/powerpoint/2010/main" val="237423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9B0DBE-ECE5-4FC0-816D-43FEAF8392E5}" type="datetimeFigureOut">
              <a:rPr lang="en-US" smtClean="0"/>
              <a:t>9/16/2021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2363E8B-6C23-461B-8BFD-9F4D539CB21C}" type="slidenum">
              <a:rPr lang="en-US" smtClean="0"/>
              <a:t>‹#›</a:t>
            </a:fld>
            <a:endParaRPr lang="en-US" dirty="0"/>
          </a:p>
        </p:txBody>
      </p:sp>
    </p:spTree>
    <p:extLst>
      <p:ext uri="{BB962C8B-B14F-4D97-AF65-F5344CB8AC3E}">
        <p14:creationId xmlns:p14="http://schemas.microsoft.com/office/powerpoint/2010/main" val="244246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9B0DBE-ECE5-4FC0-816D-43FEAF8392E5}" type="datetimeFigureOut">
              <a:rPr lang="en-US" smtClean="0"/>
              <a:t>9/16/2021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2363E8B-6C23-461B-8BFD-9F4D539CB21C}" type="slidenum">
              <a:rPr lang="en-US" smtClean="0"/>
              <a:t>‹#›</a:t>
            </a:fld>
            <a:endParaRPr lang="en-US" dirty="0"/>
          </a:p>
        </p:txBody>
      </p:sp>
    </p:spTree>
    <p:extLst>
      <p:ext uri="{BB962C8B-B14F-4D97-AF65-F5344CB8AC3E}">
        <p14:creationId xmlns:p14="http://schemas.microsoft.com/office/powerpoint/2010/main" val="4142014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bg>
      <p:bgRef idx="1003">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0543486"/>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81094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DC6F7C9-9CB7-4257-9338-9769E9ADEA28}"/>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oter Placeholder 6">
            <a:extLst>
              <a:ext uri="{FF2B5EF4-FFF2-40B4-BE49-F238E27FC236}">
                <a16:creationId xmlns:a16="http://schemas.microsoft.com/office/drawing/2014/main" id="{B9523A38-911A-4E1A-BF98-3ECD56BD181E}"/>
              </a:ext>
            </a:extLst>
          </p:cNvPr>
          <p:cNvSpPr txBox="1">
            <a:spLocks/>
          </p:cNvSpPr>
          <p:nvPr userDrawn="1"/>
        </p:nvSpPr>
        <p:spPr>
          <a:xfrm rot="16200000">
            <a:off x="8455052" y="598278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TechSci Research</a:t>
            </a:r>
          </a:p>
        </p:txBody>
      </p:sp>
      <p:pic>
        <p:nvPicPr>
          <p:cNvPr id="9" name="Picture 8">
            <a:extLst>
              <a:ext uri="{FF2B5EF4-FFF2-40B4-BE49-F238E27FC236}">
                <a16:creationId xmlns:a16="http://schemas.microsoft.com/office/drawing/2014/main" id="{3E586D0E-5175-4381-B058-14C22DF78EF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8754" y="167074"/>
            <a:ext cx="1330912" cy="417542"/>
          </a:xfrm>
          <a:prstGeom prst="rect">
            <a:avLst/>
          </a:prstGeom>
        </p:spPr>
      </p:pic>
      <p:sp>
        <p:nvSpPr>
          <p:cNvPr id="10" name="Rectangle 9">
            <a:extLst>
              <a:ext uri="{FF2B5EF4-FFF2-40B4-BE49-F238E27FC236}">
                <a16:creationId xmlns:a16="http://schemas.microsoft.com/office/drawing/2014/main" id="{A26CA776-9DEB-47C0-A2DB-5E2E3E7DAECF}"/>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7F949ED-AD41-4FB5-A758-55C4E31C48FE}"/>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7">
            <a:extLst>
              <a:ext uri="{FF2B5EF4-FFF2-40B4-BE49-F238E27FC236}">
                <a16:creationId xmlns:a16="http://schemas.microsoft.com/office/drawing/2014/main" id="{8C30A6D9-5232-4AEE-ABC4-60E4CA4DC2E4}"/>
              </a:ext>
            </a:extLst>
          </p:cNvPr>
          <p:cNvSpPr txBox="1">
            <a:spLocks/>
          </p:cNvSpPr>
          <p:nvPr userDrawn="1"/>
        </p:nvSpPr>
        <p:spPr>
          <a:xfrm>
            <a:off x="8554263" y="649507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200" b="1" i="0" u="none" strike="noStrike" kern="1200" cap="none" spc="0" normalizeH="0" baseline="0" noProof="0" smtClean="0">
                <a:ln>
                  <a:noFill/>
                </a:ln>
                <a:solidFill>
                  <a:srgbClr val="E7E6E6">
                    <a:lumMod val="25000"/>
                  </a:srgbClr>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2FC4A090-50CB-44B3-B30D-374F48A0B05C}"/>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29093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CE889A-5126-43CC-AE10-D6522171BBEF}"/>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oter Placeholder 6">
            <a:extLst>
              <a:ext uri="{FF2B5EF4-FFF2-40B4-BE49-F238E27FC236}">
                <a16:creationId xmlns:a16="http://schemas.microsoft.com/office/drawing/2014/main" id="{F7158485-2A2D-4E61-8D64-670219A8C17F}"/>
              </a:ext>
            </a:extLst>
          </p:cNvPr>
          <p:cNvSpPr txBox="1">
            <a:spLocks/>
          </p:cNvSpPr>
          <p:nvPr userDrawn="1"/>
        </p:nvSpPr>
        <p:spPr>
          <a:xfrm rot="16200000">
            <a:off x="8455052" y="598278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TechSci Research</a:t>
            </a:r>
          </a:p>
        </p:txBody>
      </p:sp>
      <p:pic>
        <p:nvPicPr>
          <p:cNvPr id="9" name="Picture 8">
            <a:extLst>
              <a:ext uri="{FF2B5EF4-FFF2-40B4-BE49-F238E27FC236}">
                <a16:creationId xmlns:a16="http://schemas.microsoft.com/office/drawing/2014/main" id="{C88FD352-5845-40CB-9935-776049CE4B0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8754" y="167074"/>
            <a:ext cx="1330912" cy="417542"/>
          </a:xfrm>
          <a:prstGeom prst="rect">
            <a:avLst/>
          </a:prstGeom>
        </p:spPr>
      </p:pic>
      <p:sp>
        <p:nvSpPr>
          <p:cNvPr id="10" name="Rectangle 9">
            <a:extLst>
              <a:ext uri="{FF2B5EF4-FFF2-40B4-BE49-F238E27FC236}">
                <a16:creationId xmlns:a16="http://schemas.microsoft.com/office/drawing/2014/main" id="{FF7D61C9-853E-42CB-848D-8BD112984A81}"/>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FA968104-AADD-478C-84D3-95A9ED5BD149}"/>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7">
            <a:extLst>
              <a:ext uri="{FF2B5EF4-FFF2-40B4-BE49-F238E27FC236}">
                <a16:creationId xmlns:a16="http://schemas.microsoft.com/office/drawing/2014/main" id="{C826F570-E62B-4796-AA08-549DB6F97C8C}"/>
              </a:ext>
            </a:extLst>
          </p:cNvPr>
          <p:cNvSpPr txBox="1">
            <a:spLocks/>
          </p:cNvSpPr>
          <p:nvPr userDrawn="1"/>
        </p:nvSpPr>
        <p:spPr>
          <a:xfrm>
            <a:off x="8554263" y="649507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200" b="1" i="0" u="none" strike="noStrike" kern="1200" cap="none" spc="0" normalizeH="0" baseline="0" noProof="0" smtClean="0">
                <a:ln>
                  <a:noFill/>
                </a:ln>
                <a:solidFill>
                  <a:srgbClr val="E7E6E6">
                    <a:lumMod val="25000"/>
                  </a:srgbClr>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1E96D952-D85F-4A6F-A14E-92A9972D8C4B}"/>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37224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70DD1DF-372F-4881-AC1E-B009F10D0A90}"/>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oter Placeholder 6">
            <a:extLst>
              <a:ext uri="{FF2B5EF4-FFF2-40B4-BE49-F238E27FC236}">
                <a16:creationId xmlns:a16="http://schemas.microsoft.com/office/drawing/2014/main" id="{3A68FE4A-5B40-43BE-AF03-3C4102C6DB1E}"/>
              </a:ext>
            </a:extLst>
          </p:cNvPr>
          <p:cNvSpPr txBox="1">
            <a:spLocks/>
          </p:cNvSpPr>
          <p:nvPr userDrawn="1"/>
        </p:nvSpPr>
        <p:spPr>
          <a:xfrm rot="16200000">
            <a:off x="8455052" y="598278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TechSci Research</a:t>
            </a:r>
          </a:p>
        </p:txBody>
      </p:sp>
      <p:pic>
        <p:nvPicPr>
          <p:cNvPr id="9" name="Picture 8">
            <a:extLst>
              <a:ext uri="{FF2B5EF4-FFF2-40B4-BE49-F238E27FC236}">
                <a16:creationId xmlns:a16="http://schemas.microsoft.com/office/drawing/2014/main" id="{1500A793-C38A-496F-ABF1-0E23A01C7DF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8754" y="167074"/>
            <a:ext cx="1330912" cy="417542"/>
          </a:xfrm>
          <a:prstGeom prst="rect">
            <a:avLst/>
          </a:prstGeom>
        </p:spPr>
      </p:pic>
      <p:sp>
        <p:nvSpPr>
          <p:cNvPr id="10" name="Rectangle 9">
            <a:extLst>
              <a:ext uri="{FF2B5EF4-FFF2-40B4-BE49-F238E27FC236}">
                <a16:creationId xmlns:a16="http://schemas.microsoft.com/office/drawing/2014/main" id="{21DFA5DF-06A3-41CC-B9D1-0EE2B9C0195F}"/>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D169E60-07C8-4293-B26A-CD58973DD611}"/>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7">
            <a:extLst>
              <a:ext uri="{FF2B5EF4-FFF2-40B4-BE49-F238E27FC236}">
                <a16:creationId xmlns:a16="http://schemas.microsoft.com/office/drawing/2014/main" id="{DD8461D5-9C6C-406D-AB60-B0FD7E4BBBF4}"/>
              </a:ext>
            </a:extLst>
          </p:cNvPr>
          <p:cNvSpPr txBox="1">
            <a:spLocks/>
          </p:cNvSpPr>
          <p:nvPr userDrawn="1"/>
        </p:nvSpPr>
        <p:spPr>
          <a:xfrm>
            <a:off x="8554263" y="649507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200" b="1" i="0" u="none" strike="noStrike" kern="1200" cap="none" spc="0" normalizeH="0" baseline="0" noProof="0" smtClean="0">
                <a:ln>
                  <a:noFill/>
                </a:ln>
                <a:solidFill>
                  <a:srgbClr val="E7E6E6">
                    <a:lumMod val="25000"/>
                  </a:srgbClr>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294BA309-52F1-48E0-A081-1E8F29ED101A}"/>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0488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9E17B19-B469-4714-971B-D44932B90F21}"/>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ooter Placeholder 6">
            <a:extLst>
              <a:ext uri="{FF2B5EF4-FFF2-40B4-BE49-F238E27FC236}">
                <a16:creationId xmlns:a16="http://schemas.microsoft.com/office/drawing/2014/main" id="{A7CF63C7-F6E0-4AE9-8676-5A42FDE9A274}"/>
              </a:ext>
            </a:extLst>
          </p:cNvPr>
          <p:cNvSpPr txBox="1">
            <a:spLocks/>
          </p:cNvSpPr>
          <p:nvPr userDrawn="1"/>
        </p:nvSpPr>
        <p:spPr>
          <a:xfrm rot="16200000">
            <a:off x="8455052" y="598278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TechSci Research</a:t>
            </a:r>
          </a:p>
        </p:txBody>
      </p:sp>
      <p:pic>
        <p:nvPicPr>
          <p:cNvPr id="11" name="Picture 10">
            <a:extLst>
              <a:ext uri="{FF2B5EF4-FFF2-40B4-BE49-F238E27FC236}">
                <a16:creationId xmlns:a16="http://schemas.microsoft.com/office/drawing/2014/main" id="{C4538EDE-6FDC-4AAF-A5B1-AADF352EBD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8754" y="167074"/>
            <a:ext cx="1330912" cy="417542"/>
          </a:xfrm>
          <a:prstGeom prst="rect">
            <a:avLst/>
          </a:prstGeom>
        </p:spPr>
      </p:pic>
      <p:sp>
        <p:nvSpPr>
          <p:cNvPr id="12" name="Rectangle 11">
            <a:extLst>
              <a:ext uri="{FF2B5EF4-FFF2-40B4-BE49-F238E27FC236}">
                <a16:creationId xmlns:a16="http://schemas.microsoft.com/office/drawing/2014/main" id="{6BFC13EA-B201-44C5-9F40-EFB969E36B5B}"/>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4E9CEA2-32A5-4807-8E17-D3AD6C9A8E8C}"/>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7">
            <a:extLst>
              <a:ext uri="{FF2B5EF4-FFF2-40B4-BE49-F238E27FC236}">
                <a16:creationId xmlns:a16="http://schemas.microsoft.com/office/drawing/2014/main" id="{84C3DB4E-018D-412F-96EE-FF9A2A899128}"/>
              </a:ext>
            </a:extLst>
          </p:cNvPr>
          <p:cNvSpPr txBox="1">
            <a:spLocks/>
          </p:cNvSpPr>
          <p:nvPr userDrawn="1"/>
        </p:nvSpPr>
        <p:spPr>
          <a:xfrm>
            <a:off x="8554263" y="649507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200" b="1" i="0" u="none" strike="noStrike" kern="1200" cap="none" spc="0" normalizeH="0" baseline="0" noProof="0" smtClean="0">
                <a:ln>
                  <a:noFill/>
                </a:ln>
                <a:solidFill>
                  <a:srgbClr val="E7E6E6">
                    <a:lumMod val="25000"/>
                  </a:srgbClr>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cxnSp>
        <p:nvCxnSpPr>
          <p:cNvPr id="15" name="Straight Connector 14">
            <a:extLst>
              <a:ext uri="{FF2B5EF4-FFF2-40B4-BE49-F238E27FC236}">
                <a16:creationId xmlns:a16="http://schemas.microsoft.com/office/drawing/2014/main" id="{428F02A1-6ADB-4A29-847F-59ED1CCDA7B9}"/>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96528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76A3B7-3DBC-4A6D-B0F9-936B0AA901B9}"/>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oter Placeholder 6">
            <a:extLst>
              <a:ext uri="{FF2B5EF4-FFF2-40B4-BE49-F238E27FC236}">
                <a16:creationId xmlns:a16="http://schemas.microsoft.com/office/drawing/2014/main" id="{EF358A23-4BFB-41E8-86CB-A84FE5DF6201}"/>
              </a:ext>
            </a:extLst>
          </p:cNvPr>
          <p:cNvSpPr txBox="1">
            <a:spLocks/>
          </p:cNvSpPr>
          <p:nvPr userDrawn="1"/>
        </p:nvSpPr>
        <p:spPr>
          <a:xfrm rot="16200000">
            <a:off x="8455052" y="598278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TechSci Research</a:t>
            </a:r>
          </a:p>
        </p:txBody>
      </p:sp>
      <p:pic>
        <p:nvPicPr>
          <p:cNvPr id="9" name="Picture 8">
            <a:extLst>
              <a:ext uri="{FF2B5EF4-FFF2-40B4-BE49-F238E27FC236}">
                <a16:creationId xmlns:a16="http://schemas.microsoft.com/office/drawing/2014/main" id="{C7FAB520-7324-415F-8069-C5B55B02195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8754" y="167074"/>
            <a:ext cx="1330912" cy="417542"/>
          </a:xfrm>
          <a:prstGeom prst="rect">
            <a:avLst/>
          </a:prstGeom>
        </p:spPr>
      </p:pic>
      <p:sp>
        <p:nvSpPr>
          <p:cNvPr id="10" name="Rectangle 9">
            <a:extLst>
              <a:ext uri="{FF2B5EF4-FFF2-40B4-BE49-F238E27FC236}">
                <a16:creationId xmlns:a16="http://schemas.microsoft.com/office/drawing/2014/main" id="{10EB1760-B0C6-416B-9EC9-DE70FBF3D308}"/>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DEFEE98-C22C-4E35-8067-D5F5420257F4}"/>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7">
            <a:extLst>
              <a:ext uri="{FF2B5EF4-FFF2-40B4-BE49-F238E27FC236}">
                <a16:creationId xmlns:a16="http://schemas.microsoft.com/office/drawing/2014/main" id="{08E0B224-029C-4DDE-AA69-B777D0B3309B}"/>
              </a:ext>
            </a:extLst>
          </p:cNvPr>
          <p:cNvSpPr txBox="1">
            <a:spLocks/>
          </p:cNvSpPr>
          <p:nvPr userDrawn="1"/>
        </p:nvSpPr>
        <p:spPr>
          <a:xfrm>
            <a:off x="8554263" y="649507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200" b="1" i="0" u="none" strike="noStrike" kern="1200" cap="none" spc="0" normalizeH="0" baseline="0" noProof="0" smtClean="0">
                <a:ln>
                  <a:noFill/>
                </a:ln>
                <a:solidFill>
                  <a:srgbClr val="E7E6E6">
                    <a:lumMod val="25000"/>
                  </a:srgbClr>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5EE6361D-268E-48E6-9860-B87539DBA25C}"/>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27927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Content writing ">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7117072-5DA1-4737-94DD-102A60DC2E56}"/>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ooter Placeholder 6">
            <a:extLst>
              <a:ext uri="{FF2B5EF4-FFF2-40B4-BE49-F238E27FC236}">
                <a16:creationId xmlns:a16="http://schemas.microsoft.com/office/drawing/2014/main" id="{C2FB759E-CADC-4D69-AD80-2FC444BCB443}"/>
              </a:ext>
            </a:extLst>
          </p:cNvPr>
          <p:cNvSpPr txBox="1">
            <a:spLocks/>
          </p:cNvSpPr>
          <p:nvPr userDrawn="1"/>
        </p:nvSpPr>
        <p:spPr>
          <a:xfrm rot="16200000">
            <a:off x="8455052" y="598278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TechSci Research</a:t>
            </a:r>
          </a:p>
        </p:txBody>
      </p:sp>
      <p:pic>
        <p:nvPicPr>
          <p:cNvPr id="19" name="Picture 18">
            <a:extLst>
              <a:ext uri="{FF2B5EF4-FFF2-40B4-BE49-F238E27FC236}">
                <a16:creationId xmlns:a16="http://schemas.microsoft.com/office/drawing/2014/main" id="{BAD92B8F-6D2A-4FFE-9282-A8FB98FF5DA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8754" y="167074"/>
            <a:ext cx="1330912" cy="417542"/>
          </a:xfrm>
          <a:prstGeom prst="rect">
            <a:avLst/>
          </a:prstGeom>
        </p:spPr>
      </p:pic>
      <p:sp>
        <p:nvSpPr>
          <p:cNvPr id="2" name="Rectangle 1">
            <a:extLst>
              <a:ext uri="{FF2B5EF4-FFF2-40B4-BE49-F238E27FC236}">
                <a16:creationId xmlns:a16="http://schemas.microsoft.com/office/drawing/2014/main" id="{41478CE8-A051-4FC0-9119-7E8CF573C0F5}"/>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EE2FD8CA-A3F5-41A8-AB61-3C7B7EB82276}"/>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7">
            <a:extLst>
              <a:ext uri="{FF2B5EF4-FFF2-40B4-BE49-F238E27FC236}">
                <a16:creationId xmlns:a16="http://schemas.microsoft.com/office/drawing/2014/main" id="{A94BEB44-74B4-4B4B-A4C6-38FAA85681B6}"/>
              </a:ext>
            </a:extLst>
          </p:cNvPr>
          <p:cNvSpPr txBox="1">
            <a:spLocks/>
          </p:cNvSpPr>
          <p:nvPr userDrawn="1"/>
        </p:nvSpPr>
        <p:spPr>
          <a:xfrm>
            <a:off x="8554263" y="649507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200" b="1" i="0" u="none" strike="noStrike" kern="1200" cap="none" spc="0" normalizeH="0" baseline="0" noProof="0" smtClean="0">
                <a:ln>
                  <a:noFill/>
                </a:ln>
                <a:solidFill>
                  <a:srgbClr val="E7E6E6">
                    <a:lumMod val="25000"/>
                  </a:srgbClr>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0E58F240-8508-40CC-8704-A87A007F2C84}"/>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3202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9B0DBE-ECE5-4FC0-816D-43FEAF8392E5}" type="datetimeFigureOut">
              <a:rPr lang="en-US" smtClean="0"/>
              <a:t>9/16/2021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2363E8B-6C23-461B-8BFD-9F4D539CB21C}" type="slidenum">
              <a:rPr lang="en-US" smtClean="0"/>
              <a:t>‹#›</a:t>
            </a:fld>
            <a:endParaRPr lang="en-US" dirty="0"/>
          </a:p>
        </p:txBody>
      </p:sp>
    </p:spTree>
    <p:extLst>
      <p:ext uri="{BB962C8B-B14F-4D97-AF65-F5344CB8AC3E}">
        <p14:creationId xmlns:p14="http://schemas.microsoft.com/office/powerpoint/2010/main" val="21561183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writing ">
    <p:spTree>
      <p:nvGrpSpPr>
        <p:cNvPr id="1" name=""/>
        <p:cNvGrpSpPr/>
        <p:nvPr/>
      </p:nvGrpSpPr>
      <p:grpSpPr>
        <a:xfrm>
          <a:off x="0" y="0"/>
          <a:ext cx="0" cy="0"/>
          <a:chOff x="0" y="0"/>
          <a:chExt cx="0" cy="0"/>
        </a:xfrm>
      </p:grpSpPr>
      <p:sp>
        <p:nvSpPr>
          <p:cNvPr id="29" name="Subtitle 2"/>
          <p:cNvSpPr>
            <a:spLocks noGrp="1"/>
          </p:cNvSpPr>
          <p:nvPr>
            <p:ph type="subTitle" idx="1"/>
          </p:nvPr>
        </p:nvSpPr>
        <p:spPr>
          <a:xfrm>
            <a:off x="925985" y="1178387"/>
            <a:ext cx="6858000" cy="1655762"/>
          </a:xfrm>
          <a:prstGeom prst="rect">
            <a:avLst/>
          </a:prstGeom>
        </p:spPr>
        <p:txBody>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Rectangle 9">
            <a:extLst>
              <a:ext uri="{FF2B5EF4-FFF2-40B4-BE49-F238E27FC236}">
                <a16:creationId xmlns:a16="http://schemas.microsoft.com/office/drawing/2014/main" id="{E0B261AD-037C-4754-BFC9-3C8102F38C4E}"/>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F6BD5DAA-9489-47FF-A203-98144D219ED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68754" y="167074"/>
            <a:ext cx="1330912" cy="417542"/>
          </a:xfrm>
          <a:prstGeom prst="rect">
            <a:avLst/>
          </a:prstGeom>
        </p:spPr>
      </p:pic>
      <p:sp>
        <p:nvSpPr>
          <p:cNvPr id="12" name="Rectangle 11">
            <a:extLst>
              <a:ext uri="{FF2B5EF4-FFF2-40B4-BE49-F238E27FC236}">
                <a16:creationId xmlns:a16="http://schemas.microsoft.com/office/drawing/2014/main" id="{9563FF5B-88D4-4AC2-875B-3FC42D8F14D1}"/>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157690B-DA1B-427C-BB0E-96A2A11384E3}"/>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06B03C64-5FE7-475F-B97F-DEC467ED8A21}"/>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Slide Number Placeholder 7">
            <a:extLst>
              <a:ext uri="{FF2B5EF4-FFF2-40B4-BE49-F238E27FC236}">
                <a16:creationId xmlns:a16="http://schemas.microsoft.com/office/drawing/2014/main" id="{56653EED-7CAF-46F4-B882-41C9E16CB78E}"/>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7" name="Footer Placeholder 6">
            <a:extLst>
              <a:ext uri="{FF2B5EF4-FFF2-40B4-BE49-F238E27FC236}">
                <a16:creationId xmlns:a16="http://schemas.microsoft.com/office/drawing/2014/main" id="{A542822E-96FC-43D3-AEC0-DE33D02CC0D0}"/>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30723207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Content writing ">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CCF742BF-9096-44B8-813D-A6141F60C29F}"/>
              </a:ext>
            </a:extLst>
          </p:cNvPr>
          <p:cNvSpPr>
            <a:spLocks noGrp="1"/>
          </p:cNvSpPr>
          <p:nvPr>
            <p:ph type="body" sz="quarter" idx="14"/>
          </p:nvPr>
        </p:nvSpPr>
        <p:spPr>
          <a:xfrm>
            <a:off x="132586" y="193795"/>
            <a:ext cx="7863840" cy="457200"/>
          </a:xfrm>
          <a:prstGeom prst="rect">
            <a:avLst/>
          </a:prstGeom>
          <a:noFill/>
          <a:ln>
            <a:noFill/>
          </a:ln>
        </p:spPr>
        <p:txBody>
          <a:bodyPr anchor="ctr"/>
          <a:lstStyle>
            <a:lvl1pPr marL="0" indent="0" algn="l">
              <a:buNone/>
              <a:defRPr sz="1200" b="1" spc="300">
                <a:solidFill>
                  <a:schemeClr val="bg2">
                    <a:lumMod val="25000"/>
                  </a:schemeClr>
                </a:solidFill>
                <a:latin typeface="Arial" panose="020B0604020202020204" pitchFamily="34" charset="0"/>
                <a:cs typeface="Arial" panose="020B0604020202020204" pitchFamily="34" charset="0"/>
              </a:defRPr>
            </a:lvl1pPr>
          </a:lstStyle>
          <a:p>
            <a:pPr lvl="0"/>
            <a:r>
              <a:rPr lang="en-US" dirty="0"/>
              <a:t>Edit Master text styles</a:t>
            </a:r>
          </a:p>
        </p:txBody>
      </p:sp>
      <p:sp>
        <p:nvSpPr>
          <p:cNvPr id="14" name="Rectangle 13">
            <a:extLst>
              <a:ext uri="{FF2B5EF4-FFF2-40B4-BE49-F238E27FC236}">
                <a16:creationId xmlns:a16="http://schemas.microsoft.com/office/drawing/2014/main" id="{C9199146-EAEA-4C0E-AF40-9C5596A3BC77}"/>
              </a:ext>
            </a:extLst>
          </p:cNvPr>
          <p:cNvSpPr/>
          <p:nvPr userDrawn="1"/>
        </p:nvSpPr>
        <p:spPr>
          <a:xfrm>
            <a:off x="7086600" y="237384"/>
            <a:ext cx="188134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EE7203DE-513E-432A-A94A-372EFCA21337}"/>
              </a:ext>
            </a:extLst>
          </p:cNvPr>
          <p:cNvSpPr/>
          <p:nvPr userDrawn="1"/>
        </p:nvSpPr>
        <p:spPr>
          <a:xfrm flipV="1">
            <a:off x="-1" y="676907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5F1822C-596C-4207-BBCE-EC0C2455540B}"/>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2C9990D-C637-4817-8DBB-D7FF834DEB7F}"/>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DDF2A376-5C54-46F0-986C-367FF6C40074}"/>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Slide Number Placeholder 7">
            <a:extLst>
              <a:ext uri="{FF2B5EF4-FFF2-40B4-BE49-F238E27FC236}">
                <a16:creationId xmlns:a16="http://schemas.microsoft.com/office/drawing/2014/main" id="{A3F485C6-3776-4E02-A046-7E943BCEFE1F}"/>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pic>
        <p:nvPicPr>
          <p:cNvPr id="11" name="Picture 10" descr="Text&#10;&#10;Description automatically generated">
            <a:extLst>
              <a:ext uri="{FF2B5EF4-FFF2-40B4-BE49-F238E27FC236}">
                <a16:creationId xmlns:a16="http://schemas.microsoft.com/office/drawing/2014/main" id="{994DDA15-1B46-4142-9D38-345F61406D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1272" y="215323"/>
            <a:ext cx="1299193" cy="487923"/>
          </a:xfrm>
          <a:prstGeom prst="rect">
            <a:avLst/>
          </a:prstGeom>
        </p:spPr>
      </p:pic>
    </p:spTree>
    <p:extLst>
      <p:ext uri="{BB962C8B-B14F-4D97-AF65-F5344CB8AC3E}">
        <p14:creationId xmlns:p14="http://schemas.microsoft.com/office/powerpoint/2010/main" val="971307838"/>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9/16/2021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12756891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5450F19-B112-4ABF-8DFD-7CC4C2994E88}"/>
              </a:ext>
            </a:extLst>
          </p:cNvPr>
          <p:cNvSpPr/>
          <p:nvPr userDrawn="1"/>
        </p:nvSpPr>
        <p:spPr>
          <a:xfrm flipH="1">
            <a:off x="4572000" y="1988840"/>
            <a:ext cx="4572000" cy="2880320"/>
          </a:xfrm>
          <a:prstGeom prst="rect">
            <a:avLst/>
          </a:prstGeom>
          <a:solidFill>
            <a:schemeClr val="bg1">
              <a:lumMod val="75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Picture Placeholder 2">
            <a:extLst>
              <a:ext uri="{FF2B5EF4-FFF2-40B4-BE49-F238E27FC236}">
                <a16:creationId xmlns:a16="http://schemas.microsoft.com/office/drawing/2014/main" id="{B3F0BA69-1CAA-4973-B174-2BA8BA1BC146}"/>
              </a:ext>
            </a:extLst>
          </p:cNvPr>
          <p:cNvSpPr>
            <a:spLocks noGrp="1"/>
          </p:cNvSpPr>
          <p:nvPr>
            <p:ph type="pic" idx="13" hasCustomPrompt="1"/>
          </p:nvPr>
        </p:nvSpPr>
        <p:spPr>
          <a:xfrm>
            <a:off x="5408904" y="857250"/>
            <a:ext cx="3338624" cy="5143500"/>
          </a:xfrm>
          <a:prstGeom prst="rect">
            <a:avLst/>
          </a:prstGeom>
          <a:solidFill>
            <a:schemeClr val="bg1">
              <a:lumMod val="95000"/>
            </a:schemeClr>
          </a:solidFill>
          <a:effectLst>
            <a:outerShdw blurRad="63500" sx="102000" sy="102000" algn="ctr" rotWithShape="0">
              <a:prstClr val="black">
                <a:alpha val="40000"/>
              </a:prstClr>
            </a:outerShdw>
          </a:effectLst>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pic>
        <p:nvPicPr>
          <p:cNvPr id="3074" name="Picture 2">
            <a:extLst>
              <a:ext uri="{FF2B5EF4-FFF2-40B4-BE49-F238E27FC236}">
                <a16:creationId xmlns:a16="http://schemas.microsoft.com/office/drawing/2014/main" id="{966A8333-CADF-47CE-A5B4-523D214DCC17}"/>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69360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9AD81FF-D2BC-4BE9-8FA4-EDFEF24B8A04}"/>
              </a:ext>
            </a:extLst>
          </p:cNvPr>
          <p:cNvSpPr/>
          <p:nvPr userDrawn="1"/>
        </p:nvSpPr>
        <p:spPr>
          <a:xfrm>
            <a:off x="0" y="0"/>
            <a:ext cx="9144020" cy="6858000"/>
          </a:xfrm>
          <a:prstGeom prst="rect">
            <a:avLst/>
          </a:prstGeom>
          <a:solidFill>
            <a:schemeClr val="tx2">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911834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1A9A785-103B-4B53-B232-DC2BA94190A7}" type="datetimeFigureOut">
              <a:rPr lang="en-US" smtClean="0"/>
              <a:t>9/16/2021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11129508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A9A785-103B-4B53-B232-DC2BA94190A7}" type="datetimeFigureOut">
              <a:rPr lang="en-US" smtClean="0"/>
              <a:t>9/16/2021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8561326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A9A785-103B-4B53-B232-DC2BA94190A7}" type="datetimeFigureOut">
              <a:rPr lang="en-US" smtClean="0"/>
              <a:t>9/16/2021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5068370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A9A785-103B-4B53-B232-DC2BA94190A7}" type="datetimeFigureOut">
              <a:rPr lang="en-US" smtClean="0"/>
              <a:t>9/16/2021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17189587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A9A785-103B-4B53-B232-DC2BA94190A7}" type="datetimeFigureOut">
              <a:rPr lang="en-US" smtClean="0"/>
              <a:t>9/16/2021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9395043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A9A785-103B-4B53-B232-DC2BA94190A7}" type="datetimeFigureOut">
              <a:rPr lang="en-US" smtClean="0"/>
              <a:t>9/16/2021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639449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A9B0DBE-ECE5-4FC0-816D-43FEAF8392E5}" type="datetimeFigureOut">
              <a:rPr lang="en-US" smtClean="0"/>
              <a:t>9/16/2021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2363E8B-6C23-461B-8BFD-9F4D539CB21C}" type="slidenum">
              <a:rPr lang="en-US" smtClean="0"/>
              <a:t>‹#›</a:t>
            </a:fld>
            <a:endParaRPr lang="en-US" dirty="0"/>
          </a:p>
        </p:txBody>
      </p:sp>
    </p:spTree>
    <p:extLst>
      <p:ext uri="{BB962C8B-B14F-4D97-AF65-F5344CB8AC3E}">
        <p14:creationId xmlns:p14="http://schemas.microsoft.com/office/powerpoint/2010/main" val="318243499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A9A785-103B-4B53-B232-DC2BA94190A7}" type="datetimeFigureOut">
              <a:rPr lang="en-US" smtClean="0"/>
              <a:t>9/16/2021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9648822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9/16/2021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5136968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9/16/2021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1819547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Content writing ">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7AC7A174-2989-4FEC-8BD1-B17717850A09}"/>
              </a:ext>
            </a:extLst>
          </p:cNvPr>
          <p:cNvSpPr>
            <a:spLocks noGrp="1"/>
          </p:cNvSpPr>
          <p:nvPr>
            <p:ph type="body" sz="quarter" idx="14"/>
          </p:nvPr>
        </p:nvSpPr>
        <p:spPr>
          <a:xfrm>
            <a:off x="132586" y="193795"/>
            <a:ext cx="7863840" cy="457200"/>
          </a:xfrm>
          <a:prstGeom prst="rect">
            <a:avLst/>
          </a:prstGeom>
          <a:noFill/>
          <a:ln>
            <a:noFill/>
          </a:ln>
        </p:spPr>
        <p:txBody>
          <a:bodyPr anchor="ctr"/>
          <a:lstStyle>
            <a:lvl1pPr marL="0" indent="0" algn="l">
              <a:buNone/>
              <a:defRPr sz="1200" b="1" spc="300">
                <a:solidFill>
                  <a:schemeClr val="bg2">
                    <a:lumMod val="25000"/>
                  </a:schemeClr>
                </a:solidFill>
                <a:latin typeface="Arial" panose="020B0604020202020204" pitchFamily="34" charset="0"/>
                <a:cs typeface="Arial" panose="020B0604020202020204" pitchFamily="34" charset="0"/>
              </a:defRPr>
            </a:lvl1pPr>
          </a:lstStyle>
          <a:p>
            <a:pPr lvl="0"/>
            <a:r>
              <a:rPr lang="en-US" dirty="0"/>
              <a:t>Edit Master text styles</a:t>
            </a:r>
          </a:p>
        </p:txBody>
      </p:sp>
      <p:sp>
        <p:nvSpPr>
          <p:cNvPr id="2" name="Rectangle 1">
            <a:extLst>
              <a:ext uri="{FF2B5EF4-FFF2-40B4-BE49-F238E27FC236}">
                <a16:creationId xmlns:a16="http://schemas.microsoft.com/office/drawing/2014/main" id="{03721B70-D9E0-4A5E-9ED6-62B25F777BF6}"/>
              </a:ext>
            </a:extLst>
          </p:cNvPr>
          <p:cNvSpPr/>
          <p:nvPr userDrawn="1"/>
        </p:nvSpPr>
        <p:spPr>
          <a:xfrm>
            <a:off x="7086600" y="237384"/>
            <a:ext cx="188134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5D966430-B3F4-4630-8828-8E1A966EEB9E}"/>
              </a:ext>
            </a:extLst>
          </p:cNvPr>
          <p:cNvSpPr/>
          <p:nvPr userDrawn="1"/>
        </p:nvSpPr>
        <p:spPr>
          <a:xfrm flipV="1">
            <a:off x="-1" y="676907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2A1099B3-DAE6-45F3-A52D-A88B8D1290B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0" name="Rectangle 9">
            <a:extLst>
              <a:ext uri="{FF2B5EF4-FFF2-40B4-BE49-F238E27FC236}">
                <a16:creationId xmlns:a16="http://schemas.microsoft.com/office/drawing/2014/main" id="{D7BC888F-1C4B-451A-8224-AAE08EFB6E98}"/>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B13518F-4249-444D-AC35-EEEBB30A89BA}"/>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90F25E3D-1B27-4AA6-A538-F09530FA5709}"/>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Slide Number Placeholder 7">
            <a:extLst>
              <a:ext uri="{FF2B5EF4-FFF2-40B4-BE49-F238E27FC236}">
                <a16:creationId xmlns:a16="http://schemas.microsoft.com/office/drawing/2014/main" id="{8BAD6871-A03B-4547-9158-02555EF5B1B0}"/>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4" name="Footer Placeholder 6">
            <a:extLst>
              <a:ext uri="{FF2B5EF4-FFF2-40B4-BE49-F238E27FC236}">
                <a16:creationId xmlns:a16="http://schemas.microsoft.com/office/drawing/2014/main" id="{A57850A0-3AE8-4321-933B-4C6F031A0E9D}"/>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1156818626"/>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5_Content writing ">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5A0A9FB9-1FC0-4A81-A244-231DFC03426A}"/>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9" name="Rectangle 8">
            <a:extLst>
              <a:ext uri="{FF2B5EF4-FFF2-40B4-BE49-F238E27FC236}">
                <a16:creationId xmlns:a16="http://schemas.microsoft.com/office/drawing/2014/main" id="{A03C46D6-8F2B-443F-BD0E-FE7AE5EC9EC3}"/>
              </a:ext>
            </a:extLst>
          </p:cNvPr>
          <p:cNvSpPr/>
          <p:nvPr userDrawn="1"/>
        </p:nvSpPr>
        <p:spPr>
          <a:xfrm flipV="1">
            <a:off x="-1" y="676907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2A5D9B3D-EEBE-4D57-AE6C-09A806EE67B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2" name="Rectangle 11">
            <a:extLst>
              <a:ext uri="{FF2B5EF4-FFF2-40B4-BE49-F238E27FC236}">
                <a16:creationId xmlns:a16="http://schemas.microsoft.com/office/drawing/2014/main" id="{080A9AD2-DE67-4A35-B926-B0FB2BBDF8A8}"/>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5ACC6F1-4901-4A50-8C9B-5AFF71DFF2ED}"/>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51D700E0-D715-428F-8CB1-AE00B041F82E}"/>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 name="Slide Number Placeholder 7">
            <a:extLst>
              <a:ext uri="{FF2B5EF4-FFF2-40B4-BE49-F238E27FC236}">
                <a16:creationId xmlns:a16="http://schemas.microsoft.com/office/drawing/2014/main" id="{A1D8F9BE-1206-4D38-B8B9-2BE8B5F4B407}"/>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22" name="Footer Placeholder 6">
            <a:extLst>
              <a:ext uri="{FF2B5EF4-FFF2-40B4-BE49-F238E27FC236}">
                <a16:creationId xmlns:a16="http://schemas.microsoft.com/office/drawing/2014/main" id="{9A2046B4-F9AC-4B94-A06C-A1FB67D38AF8}"/>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741318872"/>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Content writing ">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A6797CB-1A88-4BAC-A47D-7A026A7FE3A2}"/>
              </a:ext>
            </a:extLst>
          </p:cNvPr>
          <p:cNvSpPr/>
          <p:nvPr userDrawn="1"/>
        </p:nvSpPr>
        <p:spPr>
          <a:xfrm>
            <a:off x="7086600" y="237384"/>
            <a:ext cx="188134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C6853DC-40F9-45A0-AA16-56F28F3387AB}"/>
              </a:ext>
            </a:extLst>
          </p:cNvPr>
          <p:cNvSpPr/>
          <p:nvPr userDrawn="1"/>
        </p:nvSpPr>
        <p:spPr>
          <a:xfrm flipV="1">
            <a:off x="-1" y="676907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C636A300-9549-45AE-B1B8-292ED23604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9" name="Rectangle 18">
            <a:extLst>
              <a:ext uri="{FF2B5EF4-FFF2-40B4-BE49-F238E27FC236}">
                <a16:creationId xmlns:a16="http://schemas.microsoft.com/office/drawing/2014/main" id="{A875FA53-6E26-46F2-A8AA-C600A0A0E2CA}"/>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8C4875FF-830B-4113-ACF2-8A16EFB8BC1C}"/>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C0F6D3BE-6EC5-4F03-BE5D-1362FE229912}"/>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 name="Slide Number Placeholder 7">
            <a:extLst>
              <a:ext uri="{FF2B5EF4-FFF2-40B4-BE49-F238E27FC236}">
                <a16:creationId xmlns:a16="http://schemas.microsoft.com/office/drawing/2014/main" id="{B4BEEBE1-4630-42FD-B1EA-92EEA3329C53}"/>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23" name="Footer Placeholder 6">
            <a:extLst>
              <a:ext uri="{FF2B5EF4-FFF2-40B4-BE49-F238E27FC236}">
                <a16:creationId xmlns:a16="http://schemas.microsoft.com/office/drawing/2014/main" id="{D4CFAAE3-0B1A-4CDD-8819-C7E0DDA4DDAB}"/>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245882141"/>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80B6984E-510B-4315-839F-29E14D566150}"/>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0" name="Rectangle 9">
            <a:extLst>
              <a:ext uri="{FF2B5EF4-FFF2-40B4-BE49-F238E27FC236}">
                <a16:creationId xmlns:a16="http://schemas.microsoft.com/office/drawing/2014/main" id="{AB508D26-7D77-4A02-90CA-4A65CD125201}"/>
              </a:ext>
            </a:extLst>
          </p:cNvPr>
          <p:cNvSpPr/>
          <p:nvPr userDrawn="1"/>
        </p:nvSpPr>
        <p:spPr>
          <a:xfrm flipV="1">
            <a:off x="-1" y="676907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3E6B63C2-0A96-459C-B83C-56D357EE4EC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7" name="Rectangle 16">
            <a:extLst>
              <a:ext uri="{FF2B5EF4-FFF2-40B4-BE49-F238E27FC236}">
                <a16:creationId xmlns:a16="http://schemas.microsoft.com/office/drawing/2014/main" id="{6250B043-4097-461F-8ADB-0C78762F3FE4}"/>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B97666E-92D5-46B0-9B86-E55BB3E99386}"/>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Connector 21">
            <a:extLst>
              <a:ext uri="{FF2B5EF4-FFF2-40B4-BE49-F238E27FC236}">
                <a16:creationId xmlns:a16="http://schemas.microsoft.com/office/drawing/2014/main" id="{884EB930-B170-4036-9A2E-74BF11856E05}"/>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 name="Slide Number Placeholder 7">
            <a:extLst>
              <a:ext uri="{FF2B5EF4-FFF2-40B4-BE49-F238E27FC236}">
                <a16:creationId xmlns:a16="http://schemas.microsoft.com/office/drawing/2014/main" id="{6224A803-C25F-4A63-B19D-7088DB7D0633}"/>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24" name="Footer Placeholder 6">
            <a:extLst>
              <a:ext uri="{FF2B5EF4-FFF2-40B4-BE49-F238E27FC236}">
                <a16:creationId xmlns:a16="http://schemas.microsoft.com/office/drawing/2014/main" id="{1F6D745B-E56B-41BA-81AE-4DD17AB2CBCA}"/>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4500391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ontent writing ">
    <p:spTree>
      <p:nvGrpSpPr>
        <p:cNvPr id="1" name=""/>
        <p:cNvGrpSpPr/>
        <p:nvPr/>
      </p:nvGrpSpPr>
      <p:grpSpPr>
        <a:xfrm>
          <a:off x="0" y="0"/>
          <a:ext cx="0" cy="0"/>
          <a:chOff x="0" y="0"/>
          <a:chExt cx="0" cy="0"/>
        </a:xfrm>
      </p:grpSpPr>
      <p:sp>
        <p:nvSpPr>
          <p:cNvPr id="29" name="Subtitle 2"/>
          <p:cNvSpPr>
            <a:spLocks noGrp="1"/>
          </p:cNvSpPr>
          <p:nvPr>
            <p:ph type="subTitle" idx="1"/>
          </p:nvPr>
        </p:nvSpPr>
        <p:spPr>
          <a:xfrm>
            <a:off x="925985" y="1178387"/>
            <a:ext cx="6858000" cy="1655762"/>
          </a:xfrm>
          <a:prstGeom prst="rect">
            <a:avLst/>
          </a:prstGeom>
        </p:spPr>
        <p:txBody>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Text Placeholder 3"/>
          <p:cNvSpPr>
            <a:spLocks noGrp="1"/>
          </p:cNvSpPr>
          <p:nvPr>
            <p:ph type="body" sz="quarter" idx="14"/>
          </p:nvPr>
        </p:nvSpPr>
        <p:spPr>
          <a:xfrm>
            <a:off x="164645" y="220698"/>
            <a:ext cx="7863840" cy="457200"/>
          </a:xfrm>
          <a:prstGeom prst="rect">
            <a:avLst/>
          </a:prstGeom>
        </p:spPr>
        <p:txBody>
          <a:bodyPr anchor="ctr">
            <a:normAutofit/>
          </a:bodyPr>
          <a:lstStyle>
            <a:lvl1pPr marL="0" indent="0" algn="l">
              <a:buNone/>
              <a:defRPr sz="1400" b="1" spc="0">
                <a:solidFill>
                  <a:sysClr val="windowText" lastClr="000000"/>
                </a:solidFill>
                <a:latin typeface="Arial" panose="020B0604020202020204" pitchFamily="34" charset="0"/>
                <a:cs typeface="Arial" panose="020B0604020202020204" pitchFamily="34" charset="0"/>
              </a:defRPr>
            </a:lvl1pPr>
          </a:lstStyle>
          <a:p>
            <a:pPr lvl="0"/>
            <a:r>
              <a:rPr lang="en-US" dirty="0"/>
              <a:t>Edit Master text styles</a:t>
            </a:r>
          </a:p>
        </p:txBody>
      </p:sp>
      <p:sp>
        <p:nvSpPr>
          <p:cNvPr id="10" name="Rectangle 9">
            <a:extLst>
              <a:ext uri="{FF2B5EF4-FFF2-40B4-BE49-F238E27FC236}">
                <a16:creationId xmlns:a16="http://schemas.microsoft.com/office/drawing/2014/main" id="{91611D20-A4CD-4003-B7D6-FC797658676E}"/>
              </a:ext>
            </a:extLst>
          </p:cNvPr>
          <p:cNvSpPr/>
          <p:nvPr userDrawn="1"/>
        </p:nvSpPr>
        <p:spPr>
          <a:xfrm flipV="1">
            <a:off x="-1" y="676907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0DCFD6D3-BEC6-4346-84C6-D3C1E911301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3" name="Rectangle 12">
            <a:extLst>
              <a:ext uri="{FF2B5EF4-FFF2-40B4-BE49-F238E27FC236}">
                <a16:creationId xmlns:a16="http://schemas.microsoft.com/office/drawing/2014/main" id="{2D72729C-81BF-4351-A44A-D72F2EDD702E}"/>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4" name="Straight Connector 13">
            <a:extLst>
              <a:ext uri="{FF2B5EF4-FFF2-40B4-BE49-F238E27FC236}">
                <a16:creationId xmlns:a16="http://schemas.microsoft.com/office/drawing/2014/main" id="{522526E5-56F2-4BF8-99FF-8C7956405D04}"/>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Slide Number Placeholder 7">
            <a:extLst>
              <a:ext uri="{FF2B5EF4-FFF2-40B4-BE49-F238E27FC236}">
                <a16:creationId xmlns:a16="http://schemas.microsoft.com/office/drawing/2014/main" id="{E14BCE88-B6AE-4891-B7A1-02A44E135E58}"/>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200" b="1" i="0" u="none" strike="noStrike" kern="1200" cap="none" spc="0" normalizeH="0" baseline="0" noProof="0" smtClean="0">
                <a:ln>
                  <a:noFill/>
                </a:ln>
                <a:solidFill>
                  <a:srgbClr val="E7E6E6">
                    <a:lumMod val="25000"/>
                  </a:srgbClr>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sp>
        <p:nvSpPr>
          <p:cNvPr id="17" name="Footer Placeholder 6">
            <a:extLst>
              <a:ext uri="{FF2B5EF4-FFF2-40B4-BE49-F238E27FC236}">
                <a16:creationId xmlns:a16="http://schemas.microsoft.com/office/drawing/2014/main" id="{8560B079-F9B8-4C41-BE8E-F23A4F7B1541}"/>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TechSci Research</a:t>
            </a:r>
          </a:p>
        </p:txBody>
      </p:sp>
      <p:sp>
        <p:nvSpPr>
          <p:cNvPr id="2" name="Rectangle 1">
            <a:extLst>
              <a:ext uri="{FF2B5EF4-FFF2-40B4-BE49-F238E27FC236}">
                <a16:creationId xmlns:a16="http://schemas.microsoft.com/office/drawing/2014/main" id="{C21212AB-1489-4713-911D-0301A3AF98AE}"/>
              </a:ext>
            </a:extLst>
          </p:cNvPr>
          <p:cNvSpPr/>
          <p:nvPr userDrawn="1"/>
        </p:nvSpPr>
        <p:spPr>
          <a:xfrm>
            <a:off x="0"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787661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9/16/2021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904375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B3F0BA69-1CAA-4973-B174-2BA8BA1BC146}"/>
              </a:ext>
            </a:extLst>
          </p:cNvPr>
          <p:cNvSpPr>
            <a:spLocks noGrp="1"/>
          </p:cNvSpPr>
          <p:nvPr>
            <p:ph type="pic" idx="13" hasCustomPrompt="1"/>
          </p:nvPr>
        </p:nvSpPr>
        <p:spPr>
          <a:xfrm>
            <a:off x="5408904" y="857250"/>
            <a:ext cx="3338624" cy="5143500"/>
          </a:xfrm>
          <a:prstGeom prst="rect">
            <a:avLst/>
          </a:prstGeom>
          <a:solidFill>
            <a:schemeClr val="bg1">
              <a:lumMod val="95000"/>
            </a:schemeClr>
          </a:solidFill>
          <a:effectLst>
            <a:outerShdw blurRad="63500" sx="102000" sy="102000" algn="ctr" rotWithShape="0">
              <a:prstClr val="black">
                <a:alpha val="40000"/>
              </a:prstClr>
            </a:outerShdw>
          </a:effectLst>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Rectangle 4">
            <a:extLst>
              <a:ext uri="{FF2B5EF4-FFF2-40B4-BE49-F238E27FC236}">
                <a16:creationId xmlns:a16="http://schemas.microsoft.com/office/drawing/2014/main" id="{89AD81FF-D2BC-4BE9-8FA4-EDFEF24B8A04}"/>
              </a:ext>
            </a:extLst>
          </p:cNvPr>
          <p:cNvSpPr/>
          <p:nvPr userDrawn="1"/>
        </p:nvSpPr>
        <p:spPr>
          <a:xfrm>
            <a:off x="0" y="0"/>
            <a:ext cx="9144020" cy="6858000"/>
          </a:xfrm>
          <a:prstGeom prst="rect">
            <a:avLst/>
          </a:prstGeom>
          <a:solidFill>
            <a:schemeClr val="tx2">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29853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A9B0DBE-ECE5-4FC0-816D-43FEAF8392E5}" type="datetimeFigureOut">
              <a:rPr lang="en-US" smtClean="0"/>
              <a:t>9/16/2021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2363E8B-6C23-461B-8BFD-9F4D539CB21C}" type="slidenum">
              <a:rPr lang="en-US" smtClean="0"/>
              <a:t>‹#›</a:t>
            </a:fld>
            <a:endParaRPr lang="en-US" dirty="0"/>
          </a:p>
        </p:txBody>
      </p:sp>
    </p:spTree>
    <p:extLst>
      <p:ext uri="{BB962C8B-B14F-4D97-AF65-F5344CB8AC3E}">
        <p14:creationId xmlns:p14="http://schemas.microsoft.com/office/powerpoint/2010/main" val="14204432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1A9A785-103B-4B53-B232-DC2BA94190A7}" type="datetimeFigureOut">
              <a:rPr lang="en-US" smtClean="0"/>
              <a:t>9/16/2021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7509795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A9A785-103B-4B53-B232-DC2BA94190A7}" type="datetimeFigureOut">
              <a:rPr lang="en-US" smtClean="0"/>
              <a:t>9/16/2021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41047873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A9A785-103B-4B53-B232-DC2BA94190A7}" type="datetimeFigureOut">
              <a:rPr lang="en-US" smtClean="0"/>
              <a:t>9/16/2021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63959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A9A785-103B-4B53-B232-DC2BA94190A7}" type="datetimeFigureOut">
              <a:rPr lang="en-US" smtClean="0"/>
              <a:t>9/16/2021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13661766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bg>
      <p:bgRef idx="1001">
        <a:schemeClr val="bg1"/>
      </p:bgRef>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A9A785-103B-4B53-B232-DC2BA94190A7}" type="datetimeFigureOut">
              <a:rPr lang="en-US" smtClean="0"/>
              <a:t>9/16/2021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862904303"/>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A9A785-103B-4B53-B232-DC2BA94190A7}" type="datetimeFigureOut">
              <a:rPr lang="en-US" smtClean="0"/>
              <a:t>9/16/2021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886057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A9A785-103B-4B53-B232-DC2BA94190A7}" type="datetimeFigureOut">
              <a:rPr lang="en-US" smtClean="0"/>
              <a:t>9/16/2021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406140371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9/16/2021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42994891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9/16/2021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2946711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6_Content writing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E60F54-C7BF-4AEC-9E33-746AF15E0ECA}"/>
              </a:ext>
            </a:extLst>
          </p:cNvPr>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p:spPr>
      </p:pic>
      <p:sp>
        <p:nvSpPr>
          <p:cNvPr id="5" name="Text Placeholder 3">
            <a:extLst>
              <a:ext uri="{FF2B5EF4-FFF2-40B4-BE49-F238E27FC236}">
                <a16:creationId xmlns:a16="http://schemas.microsoft.com/office/drawing/2014/main" id="{7AC7A174-2989-4FEC-8BD1-B17717850A09}"/>
              </a:ext>
            </a:extLst>
          </p:cNvPr>
          <p:cNvSpPr>
            <a:spLocks noGrp="1"/>
          </p:cNvSpPr>
          <p:nvPr>
            <p:ph type="body" sz="quarter" idx="14"/>
          </p:nvPr>
        </p:nvSpPr>
        <p:spPr>
          <a:xfrm>
            <a:off x="132586" y="193795"/>
            <a:ext cx="7863840" cy="457200"/>
          </a:xfrm>
          <a:prstGeom prst="rect">
            <a:avLst/>
          </a:prstGeom>
          <a:noFill/>
          <a:ln>
            <a:noFill/>
          </a:ln>
        </p:spPr>
        <p:txBody>
          <a:bodyPr anchor="ctr"/>
          <a:lstStyle>
            <a:lvl1pPr marL="0" indent="0" algn="l">
              <a:buNone/>
              <a:defRPr sz="1200" b="1" spc="300">
                <a:solidFill>
                  <a:schemeClr val="bg2">
                    <a:lumMod val="25000"/>
                  </a:schemeClr>
                </a:solidFill>
                <a:latin typeface="Arial" panose="020B0604020202020204" pitchFamily="34" charset="0"/>
                <a:cs typeface="Arial" panose="020B0604020202020204" pitchFamily="34" charset="0"/>
              </a:defRPr>
            </a:lvl1pPr>
          </a:lstStyle>
          <a:p>
            <a:pPr lvl="0"/>
            <a:r>
              <a:rPr lang="en-US" dirty="0"/>
              <a:t>Edit Master text styles</a:t>
            </a:r>
          </a:p>
        </p:txBody>
      </p:sp>
      <p:sp>
        <p:nvSpPr>
          <p:cNvPr id="6" name="Slide Number Placeholder 7">
            <a:extLst>
              <a:ext uri="{FF2B5EF4-FFF2-40B4-BE49-F238E27FC236}">
                <a16:creationId xmlns:a16="http://schemas.microsoft.com/office/drawing/2014/main" id="{C49F43AD-B4E0-4FA6-9F76-0D300FA52BA5}"/>
              </a:ext>
            </a:extLst>
          </p:cNvPr>
          <p:cNvSpPr txBox="1">
            <a:spLocks/>
          </p:cNvSpPr>
          <p:nvPr userDrawn="1"/>
        </p:nvSpPr>
        <p:spPr>
          <a:xfrm>
            <a:off x="4438650" y="649287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sp>
        <p:nvSpPr>
          <p:cNvPr id="2" name="Rectangle 1">
            <a:extLst>
              <a:ext uri="{FF2B5EF4-FFF2-40B4-BE49-F238E27FC236}">
                <a16:creationId xmlns:a16="http://schemas.microsoft.com/office/drawing/2014/main" id="{03721B70-D9E0-4A5E-9ED6-62B25F777BF6}"/>
              </a:ext>
            </a:extLst>
          </p:cNvPr>
          <p:cNvSpPr/>
          <p:nvPr userDrawn="1"/>
        </p:nvSpPr>
        <p:spPr>
          <a:xfrm>
            <a:off x="7086600" y="237384"/>
            <a:ext cx="188134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6BCCB1D6-54C7-482A-8C9C-BB7FBCF20D1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473329" y="237384"/>
            <a:ext cx="1104107" cy="346387"/>
          </a:xfrm>
          <a:prstGeom prst="rect">
            <a:avLst/>
          </a:prstGeom>
        </p:spPr>
      </p:pic>
    </p:spTree>
    <p:extLst>
      <p:ext uri="{BB962C8B-B14F-4D97-AF65-F5344CB8AC3E}">
        <p14:creationId xmlns:p14="http://schemas.microsoft.com/office/powerpoint/2010/main" val="2645589578"/>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9B0DBE-ECE5-4FC0-816D-43FEAF8392E5}" type="datetimeFigureOut">
              <a:rPr lang="en-US" smtClean="0"/>
              <a:t>9/16/2021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2363E8B-6C23-461B-8BFD-9F4D539CB21C}" type="slidenum">
              <a:rPr lang="en-US" smtClean="0"/>
              <a:t>‹#›</a:t>
            </a:fld>
            <a:endParaRPr lang="en-US" dirty="0"/>
          </a:p>
        </p:txBody>
      </p:sp>
    </p:spTree>
    <p:extLst>
      <p:ext uri="{BB962C8B-B14F-4D97-AF65-F5344CB8AC3E}">
        <p14:creationId xmlns:p14="http://schemas.microsoft.com/office/powerpoint/2010/main" val="178140495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_Content writing ">
    <p:spTree>
      <p:nvGrpSpPr>
        <p:cNvPr id="1" name=""/>
        <p:cNvGrpSpPr/>
        <p:nvPr/>
      </p:nvGrpSpPr>
      <p:grpSpPr>
        <a:xfrm>
          <a:off x="0" y="0"/>
          <a:ext cx="0" cy="0"/>
          <a:chOff x="0" y="0"/>
          <a:chExt cx="0" cy="0"/>
        </a:xfrm>
      </p:grpSpPr>
      <p:pic>
        <p:nvPicPr>
          <p:cNvPr id="22" name="Picture 1" descr="cid:image001.png@01D306E9.A83A3550">
            <a:extLst>
              <a:ext uri="{FF2B5EF4-FFF2-40B4-BE49-F238E27FC236}">
                <a16:creationId xmlns:a16="http://schemas.microsoft.com/office/drawing/2014/main" id="{7B32C2D3-9082-49A7-9238-183A585F2126}"/>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7728515" y="142340"/>
            <a:ext cx="1236188" cy="467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3686199"/>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F3CE6-A900-4480-B8AC-C2E1F55B3D82}"/>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FF5C8526-201C-4A5B-AFEC-32CC79815D1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D109C7E-A281-47AA-9605-59CB899DCDD6}"/>
              </a:ext>
            </a:extLst>
          </p:cNvPr>
          <p:cNvSpPr>
            <a:spLocks noGrp="1"/>
          </p:cNvSpPr>
          <p:nvPr>
            <p:ph type="dt" sz="half" idx="10"/>
          </p:nvPr>
        </p:nvSpPr>
        <p:spPr/>
        <p:txBody>
          <a:bodyPr/>
          <a:lstStyle/>
          <a:p>
            <a:fld id="{B1A9A785-103B-4B53-B232-DC2BA94190A7}" type="datetimeFigureOut">
              <a:rPr lang="en-US" smtClean="0"/>
              <a:t>9/16/2021</a:t>
            </a:fld>
            <a:endParaRPr lang="en-US" dirty="0"/>
          </a:p>
        </p:txBody>
      </p:sp>
      <p:sp>
        <p:nvSpPr>
          <p:cNvPr id="5" name="Footer Placeholder 4">
            <a:extLst>
              <a:ext uri="{FF2B5EF4-FFF2-40B4-BE49-F238E27FC236}">
                <a16:creationId xmlns:a16="http://schemas.microsoft.com/office/drawing/2014/main" id="{DF5F4193-67DC-4A35-8CF7-C4812E402D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DD84B7-2334-4E95-8769-1A680603906E}"/>
              </a:ext>
            </a:extLst>
          </p:cNvPr>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23592551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12DC8-9DB8-4AFD-B5ED-7F8F7B0D6B5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982F1AB-7062-4E80-AB90-DA9226843B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2483B50-58A5-4A7C-9B40-B285370CE8AA}"/>
              </a:ext>
            </a:extLst>
          </p:cNvPr>
          <p:cNvSpPr>
            <a:spLocks noGrp="1"/>
          </p:cNvSpPr>
          <p:nvPr>
            <p:ph type="dt" sz="half" idx="10"/>
          </p:nvPr>
        </p:nvSpPr>
        <p:spPr/>
        <p:txBody>
          <a:bodyPr/>
          <a:lstStyle/>
          <a:p>
            <a:fld id="{B1A9A785-103B-4B53-B232-DC2BA94190A7}" type="datetimeFigureOut">
              <a:rPr lang="en-US" smtClean="0"/>
              <a:t>9/16/2021</a:t>
            </a:fld>
            <a:endParaRPr lang="en-US" dirty="0"/>
          </a:p>
        </p:txBody>
      </p:sp>
      <p:sp>
        <p:nvSpPr>
          <p:cNvPr id="5" name="Footer Placeholder 4">
            <a:extLst>
              <a:ext uri="{FF2B5EF4-FFF2-40B4-BE49-F238E27FC236}">
                <a16:creationId xmlns:a16="http://schemas.microsoft.com/office/drawing/2014/main" id="{EF983D0F-4016-4863-9284-E385FF1C5C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8EE6E2B-5D4D-4252-84C1-C0AA9F9C3291}"/>
              </a:ext>
            </a:extLst>
          </p:cNvPr>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64625568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B5315-E36F-40A8-B9EC-4F1AA67EEAB1}"/>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586B73A-91E8-47FF-9915-E920384ED903}"/>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BCE578-0EF1-4AAB-BFDF-F49018A8A8D9}"/>
              </a:ext>
            </a:extLst>
          </p:cNvPr>
          <p:cNvSpPr>
            <a:spLocks noGrp="1"/>
          </p:cNvSpPr>
          <p:nvPr>
            <p:ph type="dt" sz="half" idx="10"/>
          </p:nvPr>
        </p:nvSpPr>
        <p:spPr/>
        <p:txBody>
          <a:bodyPr/>
          <a:lstStyle/>
          <a:p>
            <a:fld id="{B1A9A785-103B-4B53-B232-DC2BA94190A7}" type="datetimeFigureOut">
              <a:rPr lang="en-US" smtClean="0"/>
              <a:t>9/16/2021</a:t>
            </a:fld>
            <a:endParaRPr lang="en-US" dirty="0"/>
          </a:p>
        </p:txBody>
      </p:sp>
      <p:sp>
        <p:nvSpPr>
          <p:cNvPr id="5" name="Footer Placeholder 4">
            <a:extLst>
              <a:ext uri="{FF2B5EF4-FFF2-40B4-BE49-F238E27FC236}">
                <a16:creationId xmlns:a16="http://schemas.microsoft.com/office/drawing/2014/main" id="{01672498-B3B1-4088-AEDC-C36B62F9D14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1E0619F-3C25-4EE6-8D5E-5D7D6D6B63AB}"/>
              </a:ext>
            </a:extLst>
          </p:cNvPr>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14812751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7A920-BAFA-4617-89E5-AA72A8BF5B9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15797C7-7422-44F3-9A88-45C6271A5264}"/>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70CB511-07E2-4DA6-B25A-35F0A5C5F044}"/>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99015BB-ADCC-48D5-871C-F5773D5919C3}"/>
              </a:ext>
            </a:extLst>
          </p:cNvPr>
          <p:cNvSpPr>
            <a:spLocks noGrp="1"/>
          </p:cNvSpPr>
          <p:nvPr>
            <p:ph type="dt" sz="half" idx="10"/>
          </p:nvPr>
        </p:nvSpPr>
        <p:spPr/>
        <p:txBody>
          <a:bodyPr/>
          <a:lstStyle/>
          <a:p>
            <a:fld id="{B1A9A785-103B-4B53-B232-DC2BA94190A7}" type="datetimeFigureOut">
              <a:rPr lang="en-US" smtClean="0"/>
              <a:t>9/16/2021</a:t>
            </a:fld>
            <a:endParaRPr lang="en-US" dirty="0"/>
          </a:p>
        </p:txBody>
      </p:sp>
      <p:sp>
        <p:nvSpPr>
          <p:cNvPr id="6" name="Footer Placeholder 5">
            <a:extLst>
              <a:ext uri="{FF2B5EF4-FFF2-40B4-BE49-F238E27FC236}">
                <a16:creationId xmlns:a16="http://schemas.microsoft.com/office/drawing/2014/main" id="{5EC618AB-4901-4FFF-A167-BA4117F4FB1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CE2AA42-66D9-4BFB-A527-4F7352A2E21F}"/>
              </a:ext>
            </a:extLst>
          </p:cNvPr>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69162070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6CBBD-C440-4020-85FE-256FFB3A19E5}"/>
              </a:ext>
            </a:extLst>
          </p:cNvPr>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54068E0-F3FF-4CB9-95F3-495D6D86E3B3}"/>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4A679DBD-95E4-47F7-94C8-8768C09A95FD}"/>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1E24C04-FC30-42DD-A2DF-3298065A7041}"/>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7F428D67-85A1-4AF5-8063-C6E0B7D23E7B}"/>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F65AE81-F5BB-4AF8-8F4B-E7DFA4400921}"/>
              </a:ext>
            </a:extLst>
          </p:cNvPr>
          <p:cNvSpPr>
            <a:spLocks noGrp="1"/>
          </p:cNvSpPr>
          <p:nvPr>
            <p:ph type="dt" sz="half" idx="10"/>
          </p:nvPr>
        </p:nvSpPr>
        <p:spPr/>
        <p:txBody>
          <a:bodyPr/>
          <a:lstStyle/>
          <a:p>
            <a:fld id="{B1A9A785-103B-4B53-B232-DC2BA94190A7}" type="datetimeFigureOut">
              <a:rPr lang="en-US" smtClean="0"/>
              <a:t>9/16/2021</a:t>
            </a:fld>
            <a:endParaRPr lang="en-US" dirty="0"/>
          </a:p>
        </p:txBody>
      </p:sp>
      <p:sp>
        <p:nvSpPr>
          <p:cNvPr id="8" name="Footer Placeholder 7">
            <a:extLst>
              <a:ext uri="{FF2B5EF4-FFF2-40B4-BE49-F238E27FC236}">
                <a16:creationId xmlns:a16="http://schemas.microsoft.com/office/drawing/2014/main" id="{9B638903-93F4-4E1E-BDC4-89E6AEA039FD}"/>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9F3EF75-866A-4230-BBD0-98C27D7B7F7A}"/>
              </a:ext>
            </a:extLst>
          </p:cNvPr>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55614241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70B7A-5981-49EE-B271-7225E0E6927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37D582E-D94F-4080-B83A-CDF53A08970E}"/>
              </a:ext>
            </a:extLst>
          </p:cNvPr>
          <p:cNvSpPr>
            <a:spLocks noGrp="1"/>
          </p:cNvSpPr>
          <p:nvPr>
            <p:ph type="dt" sz="half" idx="10"/>
          </p:nvPr>
        </p:nvSpPr>
        <p:spPr/>
        <p:txBody>
          <a:bodyPr/>
          <a:lstStyle/>
          <a:p>
            <a:fld id="{B1A9A785-103B-4B53-B232-DC2BA94190A7}" type="datetimeFigureOut">
              <a:rPr lang="en-US" smtClean="0"/>
              <a:t>9/16/2021</a:t>
            </a:fld>
            <a:endParaRPr lang="en-US" dirty="0"/>
          </a:p>
        </p:txBody>
      </p:sp>
      <p:sp>
        <p:nvSpPr>
          <p:cNvPr id="4" name="Footer Placeholder 3">
            <a:extLst>
              <a:ext uri="{FF2B5EF4-FFF2-40B4-BE49-F238E27FC236}">
                <a16:creationId xmlns:a16="http://schemas.microsoft.com/office/drawing/2014/main" id="{2129B1DD-1360-4CA9-87CA-646B9C6BE52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BA5368A-75E3-4320-993C-6208D82890A4}"/>
              </a:ext>
            </a:extLst>
          </p:cNvPr>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406974100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E128F9-9B5C-4D3D-85CE-B1791E8BD539}"/>
              </a:ext>
            </a:extLst>
          </p:cNvPr>
          <p:cNvSpPr>
            <a:spLocks noGrp="1"/>
          </p:cNvSpPr>
          <p:nvPr>
            <p:ph type="dt" sz="half" idx="10"/>
          </p:nvPr>
        </p:nvSpPr>
        <p:spPr/>
        <p:txBody>
          <a:bodyPr/>
          <a:lstStyle/>
          <a:p>
            <a:fld id="{72D8EC17-F727-491A-B9C7-796ABC0BCF66}" type="datetimeFigureOut">
              <a:rPr lang="en-IN" smtClean="0"/>
              <a:t>16-09-2021</a:t>
            </a:fld>
            <a:endParaRPr lang="en-IN" dirty="0"/>
          </a:p>
        </p:txBody>
      </p:sp>
      <p:sp>
        <p:nvSpPr>
          <p:cNvPr id="3" name="Footer Placeholder 2">
            <a:extLst>
              <a:ext uri="{FF2B5EF4-FFF2-40B4-BE49-F238E27FC236}">
                <a16:creationId xmlns:a16="http://schemas.microsoft.com/office/drawing/2014/main" id="{C905DB56-7A63-4198-81A8-AA66A8E7BEDA}"/>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F627D8F1-76D6-40C8-BAA4-AC55453D2F23}"/>
              </a:ext>
            </a:extLst>
          </p:cNvPr>
          <p:cNvSpPr>
            <a:spLocks noGrp="1"/>
          </p:cNvSpPr>
          <p:nvPr>
            <p:ph type="sldNum" sz="quarter" idx="12"/>
          </p:nvPr>
        </p:nvSpPr>
        <p:spPr/>
        <p:txBody>
          <a:bodyPr/>
          <a:lstStyle/>
          <a:p>
            <a:fld id="{C66EE33E-7BB9-49C9-BC6A-74EE3A2F23C6}" type="slidenum">
              <a:rPr lang="en-IN" smtClean="0"/>
              <a:t>‹#›</a:t>
            </a:fld>
            <a:endParaRPr lang="en-IN" dirty="0"/>
          </a:p>
        </p:txBody>
      </p:sp>
      <p:sp>
        <p:nvSpPr>
          <p:cNvPr id="5" name="Rectangle 4">
            <a:extLst>
              <a:ext uri="{FF2B5EF4-FFF2-40B4-BE49-F238E27FC236}">
                <a16:creationId xmlns:a16="http://schemas.microsoft.com/office/drawing/2014/main" id="{C6195D61-00FA-4EEA-AE60-20FB85E92CAE}"/>
              </a:ext>
            </a:extLst>
          </p:cNvPr>
          <p:cNvSpPr/>
          <p:nvPr userDrawn="1"/>
        </p:nvSpPr>
        <p:spPr>
          <a:xfrm flipV="1">
            <a:off x="-1" y="6705068"/>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20178F90-8708-4BFC-8AE2-1BE9A10ABCE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48786"/>
            <a:ext cx="1330912" cy="417542"/>
          </a:xfrm>
          <a:prstGeom prst="rect">
            <a:avLst/>
          </a:prstGeom>
        </p:spPr>
      </p:pic>
      <p:sp>
        <p:nvSpPr>
          <p:cNvPr id="7" name="Rectangle 6">
            <a:extLst>
              <a:ext uri="{FF2B5EF4-FFF2-40B4-BE49-F238E27FC236}">
                <a16:creationId xmlns:a16="http://schemas.microsoft.com/office/drawing/2014/main" id="{ABF6C5F1-287F-4A05-99DC-F0FC6CC67E01}"/>
              </a:ext>
            </a:extLst>
          </p:cNvPr>
          <p:cNvSpPr/>
          <p:nvPr userDrawn="1"/>
        </p:nvSpPr>
        <p:spPr>
          <a:xfrm>
            <a:off x="0" y="-18288"/>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A9EFC8B-EBDC-447E-BE0A-552FC34FF53B}"/>
              </a:ext>
            </a:extLst>
          </p:cNvPr>
          <p:cNvSpPr/>
          <p:nvPr userDrawn="1"/>
        </p:nvSpPr>
        <p:spPr>
          <a:xfrm>
            <a:off x="8544757" y="6580662"/>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2FB8BDE3-6985-4BCC-839A-E9CF056D96FF}"/>
              </a:ext>
            </a:extLst>
          </p:cNvPr>
          <p:cNvCxnSpPr>
            <a:cxnSpLocks/>
          </p:cNvCxnSpPr>
          <p:nvPr userDrawn="1"/>
        </p:nvCxnSpPr>
        <p:spPr>
          <a:xfrm>
            <a:off x="0" y="642528"/>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Slide Number Placeholder 7">
            <a:extLst>
              <a:ext uri="{FF2B5EF4-FFF2-40B4-BE49-F238E27FC236}">
                <a16:creationId xmlns:a16="http://schemas.microsoft.com/office/drawing/2014/main" id="{C771A3B1-C942-4138-8C94-772742B2728F}"/>
              </a:ext>
            </a:extLst>
          </p:cNvPr>
          <p:cNvSpPr txBox="1">
            <a:spLocks/>
          </p:cNvSpPr>
          <p:nvPr userDrawn="1"/>
        </p:nvSpPr>
        <p:spPr>
          <a:xfrm>
            <a:off x="8605062" y="649007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1" name="Footer Placeholder 6">
            <a:extLst>
              <a:ext uri="{FF2B5EF4-FFF2-40B4-BE49-F238E27FC236}">
                <a16:creationId xmlns:a16="http://schemas.microsoft.com/office/drawing/2014/main" id="{A9912752-53B2-4041-A83D-D2CAE3A951F9}"/>
              </a:ext>
            </a:extLst>
          </p:cNvPr>
          <p:cNvSpPr txBox="1">
            <a:spLocks/>
          </p:cNvSpPr>
          <p:nvPr userDrawn="1"/>
        </p:nvSpPr>
        <p:spPr>
          <a:xfrm rot="16200000">
            <a:off x="8455052" y="5994477"/>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55751774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176A-FD44-4902-B448-3D925D2FBDF9}"/>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E8BF202-D1B7-462B-A4A2-760035630813}"/>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96A38B-727A-453E-A4F1-2F82CACD1D6F}"/>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552F7A8-C0D8-4EFE-B914-B7AB3BFF642F}"/>
              </a:ext>
            </a:extLst>
          </p:cNvPr>
          <p:cNvSpPr>
            <a:spLocks noGrp="1"/>
          </p:cNvSpPr>
          <p:nvPr>
            <p:ph type="dt" sz="half" idx="10"/>
          </p:nvPr>
        </p:nvSpPr>
        <p:spPr/>
        <p:txBody>
          <a:bodyPr/>
          <a:lstStyle/>
          <a:p>
            <a:fld id="{B1A9A785-103B-4B53-B232-DC2BA94190A7}" type="datetimeFigureOut">
              <a:rPr lang="en-US" smtClean="0"/>
              <a:t>9/16/2021</a:t>
            </a:fld>
            <a:endParaRPr lang="en-US" dirty="0"/>
          </a:p>
        </p:txBody>
      </p:sp>
      <p:sp>
        <p:nvSpPr>
          <p:cNvPr id="6" name="Footer Placeholder 5">
            <a:extLst>
              <a:ext uri="{FF2B5EF4-FFF2-40B4-BE49-F238E27FC236}">
                <a16:creationId xmlns:a16="http://schemas.microsoft.com/office/drawing/2014/main" id="{28A83A0A-3243-4CC9-84EA-2D7AA12341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EFD622A-8353-445C-A62D-95C5C747C2E8}"/>
              </a:ext>
            </a:extLst>
          </p:cNvPr>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62334681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A13FF-73E7-4C75-B3C5-4F31073C71A1}"/>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CF47604-8995-4AF1-95C7-929340DA2E3D}"/>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dirty="0"/>
          </a:p>
        </p:txBody>
      </p:sp>
      <p:sp>
        <p:nvSpPr>
          <p:cNvPr id="4" name="Text Placeholder 3">
            <a:extLst>
              <a:ext uri="{FF2B5EF4-FFF2-40B4-BE49-F238E27FC236}">
                <a16:creationId xmlns:a16="http://schemas.microsoft.com/office/drawing/2014/main" id="{99C14EB5-10BB-49D0-B897-9CDC5C7437C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181D83C-7190-42A4-9ECA-195D5E0C3A39}"/>
              </a:ext>
            </a:extLst>
          </p:cNvPr>
          <p:cNvSpPr>
            <a:spLocks noGrp="1"/>
          </p:cNvSpPr>
          <p:nvPr>
            <p:ph type="dt" sz="half" idx="10"/>
          </p:nvPr>
        </p:nvSpPr>
        <p:spPr/>
        <p:txBody>
          <a:bodyPr/>
          <a:lstStyle/>
          <a:p>
            <a:fld id="{B1A9A785-103B-4B53-B232-DC2BA94190A7}" type="datetimeFigureOut">
              <a:rPr lang="en-US" smtClean="0"/>
              <a:t>9/16/2021</a:t>
            </a:fld>
            <a:endParaRPr lang="en-US" dirty="0"/>
          </a:p>
        </p:txBody>
      </p:sp>
      <p:sp>
        <p:nvSpPr>
          <p:cNvPr id="6" name="Footer Placeholder 5">
            <a:extLst>
              <a:ext uri="{FF2B5EF4-FFF2-40B4-BE49-F238E27FC236}">
                <a16:creationId xmlns:a16="http://schemas.microsoft.com/office/drawing/2014/main" id="{D3D87D4F-2EB1-44D2-8FCC-82BBB59F8D8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1031C92-0D40-47A6-BF34-4144F051DA57}"/>
              </a:ext>
            </a:extLst>
          </p:cNvPr>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763818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A9B0DBE-ECE5-4FC0-816D-43FEAF8392E5}" type="datetimeFigureOut">
              <a:rPr lang="en-US" smtClean="0"/>
              <a:t>9/16/2021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2363E8B-6C23-461B-8BFD-9F4D539CB21C}" type="slidenum">
              <a:rPr lang="en-US" smtClean="0"/>
              <a:t>‹#›</a:t>
            </a:fld>
            <a:endParaRPr lang="en-US" dirty="0"/>
          </a:p>
        </p:txBody>
      </p:sp>
    </p:spTree>
    <p:extLst>
      <p:ext uri="{BB962C8B-B14F-4D97-AF65-F5344CB8AC3E}">
        <p14:creationId xmlns:p14="http://schemas.microsoft.com/office/powerpoint/2010/main" val="334293729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22BA1-4A88-4825-ABF5-B00298349C5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1FD89DC-1BCC-4304-97FF-CB0A42CCE8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3204A7B-91C4-4AF3-8BFE-EBDE8EA301D0}"/>
              </a:ext>
            </a:extLst>
          </p:cNvPr>
          <p:cNvSpPr>
            <a:spLocks noGrp="1"/>
          </p:cNvSpPr>
          <p:nvPr>
            <p:ph type="dt" sz="half" idx="10"/>
          </p:nvPr>
        </p:nvSpPr>
        <p:spPr/>
        <p:txBody>
          <a:bodyPr/>
          <a:lstStyle/>
          <a:p>
            <a:fld id="{B1A9A785-103B-4B53-B232-DC2BA94190A7}" type="datetimeFigureOut">
              <a:rPr lang="en-US" smtClean="0"/>
              <a:t>9/16/2021</a:t>
            </a:fld>
            <a:endParaRPr lang="en-US" dirty="0"/>
          </a:p>
        </p:txBody>
      </p:sp>
      <p:sp>
        <p:nvSpPr>
          <p:cNvPr id="5" name="Footer Placeholder 4">
            <a:extLst>
              <a:ext uri="{FF2B5EF4-FFF2-40B4-BE49-F238E27FC236}">
                <a16:creationId xmlns:a16="http://schemas.microsoft.com/office/drawing/2014/main" id="{07113D1F-A88B-4E21-AF16-E973F3852C4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DCA9EE-7CAB-4920-AB70-6219921843AC}"/>
              </a:ext>
            </a:extLst>
          </p:cNvPr>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48078687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C509D3-991F-49E0-B4AE-A405A3212B2D}"/>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D2890AB-C861-4D62-B5C7-BF0D9D02A02B}"/>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2741AE1-505D-4030-A035-3472BB2AD338}"/>
              </a:ext>
            </a:extLst>
          </p:cNvPr>
          <p:cNvSpPr>
            <a:spLocks noGrp="1"/>
          </p:cNvSpPr>
          <p:nvPr>
            <p:ph type="dt" sz="half" idx="10"/>
          </p:nvPr>
        </p:nvSpPr>
        <p:spPr/>
        <p:txBody>
          <a:bodyPr/>
          <a:lstStyle/>
          <a:p>
            <a:fld id="{B1A9A785-103B-4B53-B232-DC2BA94190A7}" type="datetimeFigureOut">
              <a:rPr lang="en-US" smtClean="0"/>
              <a:t>9/16/2021</a:t>
            </a:fld>
            <a:endParaRPr lang="en-US" dirty="0"/>
          </a:p>
        </p:txBody>
      </p:sp>
      <p:sp>
        <p:nvSpPr>
          <p:cNvPr id="5" name="Footer Placeholder 4">
            <a:extLst>
              <a:ext uri="{FF2B5EF4-FFF2-40B4-BE49-F238E27FC236}">
                <a16:creationId xmlns:a16="http://schemas.microsoft.com/office/drawing/2014/main" id="{B26C3B7C-97F9-4C75-AB2E-00CDC4E0371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ADFE796-DB9D-4B51-AF1C-E7CDFAAA82FB}"/>
              </a:ext>
            </a:extLst>
          </p:cNvPr>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51139413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5_Content writing ">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92E208C-AFEE-428B-8D62-98E6919AAE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15" name="Rectangle 14">
            <a:extLst>
              <a:ext uri="{FF2B5EF4-FFF2-40B4-BE49-F238E27FC236}">
                <a16:creationId xmlns:a16="http://schemas.microsoft.com/office/drawing/2014/main" id="{F1D4176D-CDAE-4615-B977-AEA78F7D710C}"/>
              </a:ext>
            </a:extLst>
          </p:cNvPr>
          <p:cNvSpPr/>
          <p:nvPr userDrawn="1"/>
        </p:nvSpPr>
        <p:spPr>
          <a:xfrm>
            <a:off x="0"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3">
            <a:extLst>
              <a:ext uri="{FF2B5EF4-FFF2-40B4-BE49-F238E27FC236}">
                <a16:creationId xmlns:a16="http://schemas.microsoft.com/office/drawing/2014/main" id="{5A0A9FB9-1FC0-4A81-A244-231DFC03426A}"/>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7" name="Rectangle 16">
            <a:extLst>
              <a:ext uri="{FF2B5EF4-FFF2-40B4-BE49-F238E27FC236}">
                <a16:creationId xmlns:a16="http://schemas.microsoft.com/office/drawing/2014/main" id="{5170A081-2CD4-42C2-83F7-1BDF218E888C}"/>
              </a:ext>
            </a:extLst>
          </p:cNvPr>
          <p:cNvSpPr/>
          <p:nvPr userDrawn="1"/>
        </p:nvSpPr>
        <p:spPr>
          <a:xfrm>
            <a:off x="8743567" y="6515545"/>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900B4527-B56E-473D-ACE2-854F941525D2}"/>
              </a:ext>
            </a:extLst>
          </p:cNvPr>
          <p:cNvCxnSpPr>
            <a:cxnSpLocks/>
          </p:cNvCxnSpPr>
          <p:nvPr userDrawn="1"/>
        </p:nvCxnSpPr>
        <p:spPr>
          <a:xfrm>
            <a:off x="0"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BC86366-2D3A-415A-ACF9-C17A2441416F}"/>
              </a:ext>
            </a:extLst>
          </p:cNvPr>
          <p:cNvSpPr/>
          <p:nvPr userDrawn="1"/>
        </p:nvSpPr>
        <p:spPr>
          <a:xfrm flipV="1">
            <a:off x="0"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Rectangle 11">
            <a:extLst>
              <a:ext uri="{FF2B5EF4-FFF2-40B4-BE49-F238E27FC236}">
                <a16:creationId xmlns:a16="http://schemas.microsoft.com/office/drawing/2014/main" id="{C578B5D0-791E-4394-98F3-8B56A6B1B4A9}"/>
              </a:ext>
            </a:extLst>
          </p:cNvPr>
          <p:cNvSpPr/>
          <p:nvPr userDrawn="1"/>
        </p:nvSpPr>
        <p:spPr>
          <a:xfrm>
            <a:off x="8544758" y="6598952"/>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3" name="Slide Number Placeholder 7">
            <a:extLst>
              <a:ext uri="{FF2B5EF4-FFF2-40B4-BE49-F238E27FC236}">
                <a16:creationId xmlns:a16="http://schemas.microsoft.com/office/drawing/2014/main" id="{34FD4092-2588-4B31-89CC-472793EEEB64}"/>
              </a:ext>
            </a:extLst>
          </p:cNvPr>
          <p:cNvSpPr txBox="1">
            <a:spLocks/>
          </p:cNvSpPr>
          <p:nvPr userDrawn="1"/>
        </p:nvSpPr>
        <p:spPr>
          <a:xfrm>
            <a:off x="8605063" y="650836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200" smtClean="0">
                <a:solidFill>
                  <a:schemeClr val="bg2">
                    <a:lumMod val="25000"/>
                  </a:schemeClr>
                </a:solidFill>
              </a:rPr>
              <a:pPr/>
              <a:t>‹#›</a:t>
            </a:fld>
            <a:endParaRPr lang="en-US" sz="1200" dirty="0">
              <a:solidFill>
                <a:schemeClr val="bg2">
                  <a:lumMod val="25000"/>
                </a:schemeClr>
              </a:solidFill>
            </a:endParaRPr>
          </a:p>
        </p:txBody>
      </p:sp>
      <p:sp>
        <p:nvSpPr>
          <p:cNvPr id="20" name="Footer Placeholder 6">
            <a:extLst>
              <a:ext uri="{FF2B5EF4-FFF2-40B4-BE49-F238E27FC236}">
                <a16:creationId xmlns:a16="http://schemas.microsoft.com/office/drawing/2014/main" id="{D1ACCFCA-D502-454D-9C8E-79C28B7A89F7}"/>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1680498186"/>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114B7D-4D49-497D-BD72-3AB148307F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7" name="Text Placeholder 3">
            <a:extLst>
              <a:ext uri="{FF2B5EF4-FFF2-40B4-BE49-F238E27FC236}">
                <a16:creationId xmlns:a16="http://schemas.microsoft.com/office/drawing/2014/main" id="{41E637C9-4CE2-46ED-B577-0059C391F9BD}"/>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8" name="Rectangle 7">
            <a:extLst>
              <a:ext uri="{FF2B5EF4-FFF2-40B4-BE49-F238E27FC236}">
                <a16:creationId xmlns:a16="http://schemas.microsoft.com/office/drawing/2014/main" id="{E6C53CB9-3CDF-45DC-B3F3-F0350A3062C8}"/>
              </a:ext>
            </a:extLst>
          </p:cNvPr>
          <p:cNvSpPr/>
          <p:nvPr userDrawn="1"/>
        </p:nvSpPr>
        <p:spPr>
          <a:xfrm>
            <a:off x="8743567" y="6515545"/>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28605F55-22AB-49FA-9AB9-5439F5AFFAF5}"/>
              </a:ext>
            </a:extLst>
          </p:cNvPr>
          <p:cNvCxnSpPr>
            <a:cxnSpLocks/>
          </p:cNvCxnSpPr>
          <p:nvPr userDrawn="1"/>
        </p:nvCxnSpPr>
        <p:spPr>
          <a:xfrm>
            <a:off x="0"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2E7B51B-D906-4AA8-AFCB-4FF19FCFEA8B}"/>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D52B50C-63BA-4F81-A971-1F9B6140EC1B}"/>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CE75AF3-88C7-4BBA-8B2E-2FBDBEF99458}"/>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7">
            <a:extLst>
              <a:ext uri="{FF2B5EF4-FFF2-40B4-BE49-F238E27FC236}">
                <a16:creationId xmlns:a16="http://schemas.microsoft.com/office/drawing/2014/main" id="{A44D408D-AF0E-4BFE-9475-4CEFCE7275D8}"/>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8" name="Footer Placeholder 6">
            <a:extLst>
              <a:ext uri="{FF2B5EF4-FFF2-40B4-BE49-F238E27FC236}">
                <a16:creationId xmlns:a16="http://schemas.microsoft.com/office/drawing/2014/main" id="{A51E1033-6A0D-46B9-AECD-6A31CAB04281}"/>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148834918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5450F19-B112-4ABF-8DFD-7CC4C2994E88}"/>
              </a:ext>
            </a:extLst>
          </p:cNvPr>
          <p:cNvSpPr/>
          <p:nvPr userDrawn="1"/>
        </p:nvSpPr>
        <p:spPr>
          <a:xfrm flipH="1">
            <a:off x="4572000" y="1988840"/>
            <a:ext cx="4572000" cy="2880320"/>
          </a:xfrm>
          <a:prstGeom prst="rect">
            <a:avLst/>
          </a:prstGeom>
          <a:solidFill>
            <a:schemeClr val="bg1">
              <a:lumMod val="75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Picture Placeholder 2">
            <a:extLst>
              <a:ext uri="{FF2B5EF4-FFF2-40B4-BE49-F238E27FC236}">
                <a16:creationId xmlns:a16="http://schemas.microsoft.com/office/drawing/2014/main" id="{B3F0BA69-1CAA-4973-B174-2BA8BA1BC146}"/>
              </a:ext>
            </a:extLst>
          </p:cNvPr>
          <p:cNvSpPr>
            <a:spLocks noGrp="1"/>
          </p:cNvSpPr>
          <p:nvPr>
            <p:ph type="pic" idx="13" hasCustomPrompt="1"/>
          </p:nvPr>
        </p:nvSpPr>
        <p:spPr>
          <a:xfrm>
            <a:off x="5408904" y="857250"/>
            <a:ext cx="3338624" cy="5143500"/>
          </a:xfrm>
          <a:prstGeom prst="rect">
            <a:avLst/>
          </a:prstGeom>
          <a:solidFill>
            <a:schemeClr val="bg1">
              <a:lumMod val="95000"/>
            </a:schemeClr>
          </a:solidFill>
          <a:effectLst>
            <a:outerShdw blurRad="63500" sx="102000" sy="102000" algn="ctr" rotWithShape="0">
              <a:prstClr val="black">
                <a:alpha val="40000"/>
              </a:prstClr>
            </a:outerShdw>
          </a:effectLst>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pic>
        <p:nvPicPr>
          <p:cNvPr id="2" name="Picture 1">
            <a:extLst>
              <a:ext uri="{FF2B5EF4-FFF2-40B4-BE49-F238E27FC236}">
                <a16:creationId xmlns:a16="http://schemas.microsoft.com/office/drawing/2014/main" id="{886C5A34-2B98-4108-A9B8-DED832B2FA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96441"/>
            <a:ext cx="9144000" cy="6954441"/>
          </a:xfrm>
          <a:prstGeom prst="rect">
            <a:avLst/>
          </a:prstGeom>
        </p:spPr>
      </p:pic>
      <p:sp>
        <p:nvSpPr>
          <p:cNvPr id="5" name="Rectangle 4">
            <a:extLst>
              <a:ext uri="{FF2B5EF4-FFF2-40B4-BE49-F238E27FC236}">
                <a16:creationId xmlns:a16="http://schemas.microsoft.com/office/drawing/2014/main" id="{89AD81FF-D2BC-4BE9-8FA4-EDFEF24B8A04}"/>
              </a:ext>
            </a:extLst>
          </p:cNvPr>
          <p:cNvSpPr/>
          <p:nvPr userDrawn="1"/>
        </p:nvSpPr>
        <p:spPr>
          <a:xfrm>
            <a:off x="-20" y="-96442"/>
            <a:ext cx="9144020" cy="6954441"/>
          </a:xfrm>
          <a:prstGeom prst="rect">
            <a:avLst/>
          </a:prstGeom>
          <a:solidFill>
            <a:schemeClr val="tx2">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5487004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272DB4-A212-4CBE-A731-54D9D140164F}"/>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54BB1E7D-CA68-4BE8-AFA0-DC685767C58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0" name="Rectangle 9">
            <a:extLst>
              <a:ext uri="{FF2B5EF4-FFF2-40B4-BE49-F238E27FC236}">
                <a16:creationId xmlns:a16="http://schemas.microsoft.com/office/drawing/2014/main" id="{272490FA-F050-411C-933E-2737BE1EA902}"/>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47DC6069-EA26-4FD9-B3F5-DBECD419C0BC}"/>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Slide Number Placeholder 7">
            <a:extLst>
              <a:ext uri="{FF2B5EF4-FFF2-40B4-BE49-F238E27FC236}">
                <a16:creationId xmlns:a16="http://schemas.microsoft.com/office/drawing/2014/main" id="{9B023791-B391-4C51-ABBB-4354C04A2CEA}"/>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6" name="Footer Placeholder 6">
            <a:extLst>
              <a:ext uri="{FF2B5EF4-FFF2-40B4-BE49-F238E27FC236}">
                <a16:creationId xmlns:a16="http://schemas.microsoft.com/office/drawing/2014/main" id="{E5B5EDB5-DF98-487B-B44F-9FE51067EB3E}"/>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
        <p:nvSpPr>
          <p:cNvPr id="2" name="Rectangle 1">
            <a:extLst>
              <a:ext uri="{FF2B5EF4-FFF2-40B4-BE49-F238E27FC236}">
                <a16:creationId xmlns:a16="http://schemas.microsoft.com/office/drawing/2014/main" id="{D4632B04-6C6E-49C1-83A5-FCAEA3708951}"/>
              </a:ext>
            </a:extLst>
          </p:cNvPr>
          <p:cNvSpPr/>
          <p:nvPr userDrawn="1"/>
        </p:nvSpPr>
        <p:spPr>
          <a:xfrm>
            <a:off x="0"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194609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6_Content writing ">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7AC7A174-2989-4FEC-8BD1-B17717850A09}"/>
              </a:ext>
            </a:extLst>
          </p:cNvPr>
          <p:cNvSpPr>
            <a:spLocks noGrp="1"/>
          </p:cNvSpPr>
          <p:nvPr>
            <p:ph type="body" sz="quarter" idx="14"/>
          </p:nvPr>
        </p:nvSpPr>
        <p:spPr>
          <a:xfrm>
            <a:off x="132586" y="193795"/>
            <a:ext cx="7863840" cy="457200"/>
          </a:xfrm>
          <a:prstGeom prst="rect">
            <a:avLst/>
          </a:prstGeom>
          <a:noFill/>
          <a:ln>
            <a:noFill/>
          </a:ln>
        </p:spPr>
        <p:txBody>
          <a:bodyPr anchor="ctr"/>
          <a:lstStyle>
            <a:lvl1pPr marL="0" indent="0" algn="l">
              <a:buNone/>
              <a:defRPr sz="1200" b="1" spc="300">
                <a:solidFill>
                  <a:schemeClr val="bg2">
                    <a:lumMod val="25000"/>
                  </a:schemeClr>
                </a:solidFill>
                <a:latin typeface="Arial" panose="020B0604020202020204" pitchFamily="34" charset="0"/>
                <a:cs typeface="Arial" panose="020B0604020202020204" pitchFamily="34" charset="0"/>
              </a:defRPr>
            </a:lvl1pPr>
          </a:lstStyle>
          <a:p>
            <a:pPr lvl="0"/>
            <a:r>
              <a:rPr lang="en-US" dirty="0"/>
              <a:t>Edit Master text styles</a:t>
            </a:r>
          </a:p>
        </p:txBody>
      </p:sp>
      <p:sp>
        <p:nvSpPr>
          <p:cNvPr id="2" name="Rectangle 1">
            <a:extLst>
              <a:ext uri="{FF2B5EF4-FFF2-40B4-BE49-F238E27FC236}">
                <a16:creationId xmlns:a16="http://schemas.microsoft.com/office/drawing/2014/main" id="{03721B70-D9E0-4A5E-9ED6-62B25F777BF6}"/>
              </a:ext>
            </a:extLst>
          </p:cNvPr>
          <p:cNvSpPr/>
          <p:nvPr userDrawn="1"/>
        </p:nvSpPr>
        <p:spPr>
          <a:xfrm>
            <a:off x="7086600" y="237384"/>
            <a:ext cx="188134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6BCCB1D6-54C7-482A-8C9C-BB7FBCF20D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473329" y="237384"/>
            <a:ext cx="1104107" cy="346387"/>
          </a:xfrm>
          <a:prstGeom prst="rect">
            <a:avLst/>
          </a:prstGeom>
        </p:spPr>
      </p:pic>
      <p:sp>
        <p:nvSpPr>
          <p:cNvPr id="8" name="Rectangle 7">
            <a:extLst>
              <a:ext uri="{FF2B5EF4-FFF2-40B4-BE49-F238E27FC236}">
                <a16:creationId xmlns:a16="http://schemas.microsoft.com/office/drawing/2014/main" id="{3F8B2904-E98B-4840-93D1-CC8C68474A57}"/>
              </a:ext>
            </a:extLst>
          </p:cNvPr>
          <p:cNvSpPr/>
          <p:nvPr userDrawn="1"/>
        </p:nvSpPr>
        <p:spPr>
          <a:xfrm flipV="1">
            <a:off x="0"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 name="Rectangle 8">
            <a:extLst>
              <a:ext uri="{FF2B5EF4-FFF2-40B4-BE49-F238E27FC236}">
                <a16:creationId xmlns:a16="http://schemas.microsoft.com/office/drawing/2014/main" id="{80CD5CEA-157A-4F55-93F6-FE63D4753217}"/>
              </a:ext>
            </a:extLst>
          </p:cNvPr>
          <p:cNvSpPr/>
          <p:nvPr userDrawn="1"/>
        </p:nvSpPr>
        <p:spPr>
          <a:xfrm>
            <a:off x="8544758" y="6598952"/>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Slide Number Placeholder 7">
            <a:extLst>
              <a:ext uri="{FF2B5EF4-FFF2-40B4-BE49-F238E27FC236}">
                <a16:creationId xmlns:a16="http://schemas.microsoft.com/office/drawing/2014/main" id="{FA0A3998-D26C-4E9D-ACCB-FA07708BCB1C}"/>
              </a:ext>
            </a:extLst>
          </p:cNvPr>
          <p:cNvSpPr txBox="1">
            <a:spLocks/>
          </p:cNvSpPr>
          <p:nvPr userDrawn="1"/>
        </p:nvSpPr>
        <p:spPr>
          <a:xfrm>
            <a:off x="8605063" y="650836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200" smtClean="0">
                <a:solidFill>
                  <a:schemeClr val="bg2">
                    <a:lumMod val="25000"/>
                  </a:schemeClr>
                </a:solidFill>
              </a:rPr>
              <a:pPr/>
              <a:t>‹#›</a:t>
            </a:fld>
            <a:endParaRPr lang="en-US" sz="1200" dirty="0">
              <a:solidFill>
                <a:schemeClr val="bg2">
                  <a:lumMod val="25000"/>
                </a:schemeClr>
              </a:solidFill>
            </a:endParaRPr>
          </a:p>
        </p:txBody>
      </p:sp>
      <p:sp>
        <p:nvSpPr>
          <p:cNvPr id="11" name="Footer Placeholder 6">
            <a:extLst>
              <a:ext uri="{FF2B5EF4-FFF2-40B4-BE49-F238E27FC236}">
                <a16:creationId xmlns:a16="http://schemas.microsoft.com/office/drawing/2014/main" id="{3FC54610-5197-44E5-AD26-CC511DB0A208}"/>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1978588617"/>
      </p:ext>
    </p:extLst>
  </p:cSld>
  <p:clrMapOvr>
    <a:overrideClrMapping bg1="lt1" tx1="dk1" bg2="lt2" tx2="dk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2_Content writing ">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A6797CB-1A88-4BAC-A47D-7A026A7FE3A2}"/>
              </a:ext>
            </a:extLst>
          </p:cNvPr>
          <p:cNvSpPr/>
          <p:nvPr userDrawn="1"/>
        </p:nvSpPr>
        <p:spPr>
          <a:xfrm>
            <a:off x="7086600" y="237384"/>
            <a:ext cx="188134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AE0A4C-1B27-4F6B-906D-E1CD4C333EA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473329" y="237384"/>
            <a:ext cx="1104107" cy="346387"/>
          </a:xfrm>
          <a:prstGeom prst="rect">
            <a:avLst/>
          </a:prstGeom>
        </p:spPr>
      </p:pic>
      <p:sp>
        <p:nvSpPr>
          <p:cNvPr id="10" name="Rectangle 9">
            <a:extLst>
              <a:ext uri="{FF2B5EF4-FFF2-40B4-BE49-F238E27FC236}">
                <a16:creationId xmlns:a16="http://schemas.microsoft.com/office/drawing/2014/main" id="{E35182BC-DDA5-4EDC-B447-8273E31ADD1A}"/>
              </a:ext>
            </a:extLst>
          </p:cNvPr>
          <p:cNvSpPr/>
          <p:nvPr userDrawn="1"/>
        </p:nvSpPr>
        <p:spPr>
          <a:xfrm flipV="1">
            <a:off x="0"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Rectangle 10">
            <a:extLst>
              <a:ext uri="{FF2B5EF4-FFF2-40B4-BE49-F238E27FC236}">
                <a16:creationId xmlns:a16="http://schemas.microsoft.com/office/drawing/2014/main" id="{8C0D8543-0C4A-4286-BF97-0D6C841D3595}"/>
              </a:ext>
            </a:extLst>
          </p:cNvPr>
          <p:cNvSpPr/>
          <p:nvPr userDrawn="1"/>
        </p:nvSpPr>
        <p:spPr>
          <a:xfrm>
            <a:off x="8544758" y="6598952"/>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Slide Number Placeholder 7">
            <a:extLst>
              <a:ext uri="{FF2B5EF4-FFF2-40B4-BE49-F238E27FC236}">
                <a16:creationId xmlns:a16="http://schemas.microsoft.com/office/drawing/2014/main" id="{46D925A5-DB56-41D7-A199-1EAC6D105FF0}"/>
              </a:ext>
            </a:extLst>
          </p:cNvPr>
          <p:cNvSpPr txBox="1">
            <a:spLocks/>
          </p:cNvSpPr>
          <p:nvPr userDrawn="1"/>
        </p:nvSpPr>
        <p:spPr>
          <a:xfrm>
            <a:off x="8605063" y="650836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200" smtClean="0">
                <a:solidFill>
                  <a:schemeClr val="bg2">
                    <a:lumMod val="25000"/>
                  </a:schemeClr>
                </a:solidFill>
              </a:rPr>
              <a:pPr/>
              <a:t>‹#›</a:t>
            </a:fld>
            <a:endParaRPr lang="en-US" sz="1200" dirty="0">
              <a:solidFill>
                <a:schemeClr val="bg2">
                  <a:lumMod val="25000"/>
                </a:schemeClr>
              </a:solidFill>
            </a:endParaRPr>
          </a:p>
        </p:txBody>
      </p:sp>
      <p:sp>
        <p:nvSpPr>
          <p:cNvPr id="13" name="Footer Placeholder 6">
            <a:extLst>
              <a:ext uri="{FF2B5EF4-FFF2-40B4-BE49-F238E27FC236}">
                <a16:creationId xmlns:a16="http://schemas.microsoft.com/office/drawing/2014/main" id="{4A37587C-5862-4E7F-B4AD-C7997BE54826}"/>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3586111812"/>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0A1979E-00F7-4B84-98A3-8B6EA0E72C7B}"/>
              </a:ext>
            </a:extLst>
          </p:cNvPr>
          <p:cNvSpPr/>
          <p:nvPr userDrawn="1"/>
        </p:nvSpPr>
        <p:spPr>
          <a:xfrm>
            <a:off x="0" y="109687"/>
            <a:ext cx="7416800" cy="485495"/>
          </a:xfrm>
          <a:prstGeom prst="rect">
            <a:avLst/>
          </a:prstGeom>
          <a:solidFill>
            <a:srgbClr val="A7C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picture containing object, indoor&#10;&#10;Description generated with high confidence">
            <a:extLst>
              <a:ext uri="{FF2B5EF4-FFF2-40B4-BE49-F238E27FC236}">
                <a16:creationId xmlns:a16="http://schemas.microsoft.com/office/drawing/2014/main" id="{86CF0F51-BCC2-4E8E-B565-3B5F6AC1865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573282" y="109688"/>
            <a:ext cx="1429534" cy="441856"/>
          </a:xfrm>
          <a:prstGeom prst="rect">
            <a:avLst/>
          </a:prstGeom>
        </p:spPr>
      </p:pic>
      <p:sp>
        <p:nvSpPr>
          <p:cNvPr id="24" name="Title Placeholder 16">
            <a:extLst>
              <a:ext uri="{FF2B5EF4-FFF2-40B4-BE49-F238E27FC236}">
                <a16:creationId xmlns:a16="http://schemas.microsoft.com/office/drawing/2014/main" id="{A9C45C3E-DC63-4E18-AFBC-D26B62CC2D8A}"/>
              </a:ext>
            </a:extLst>
          </p:cNvPr>
          <p:cNvSpPr>
            <a:spLocks noGrp="1"/>
          </p:cNvSpPr>
          <p:nvPr>
            <p:ph type="title"/>
          </p:nvPr>
        </p:nvSpPr>
        <p:spPr>
          <a:xfrm>
            <a:off x="14202" y="121779"/>
            <a:ext cx="7896476" cy="4613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1200" b="1" kern="1200" spc="300" dirty="0">
                <a:solidFill>
                  <a:schemeClr val="bg1"/>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25" name="Slide Number Placeholder 5">
            <a:extLst>
              <a:ext uri="{FF2B5EF4-FFF2-40B4-BE49-F238E27FC236}">
                <a16:creationId xmlns:a16="http://schemas.microsoft.com/office/drawing/2014/main" id="{DC2DEE87-8988-4DC7-B922-9C76881FEE0E}"/>
              </a:ext>
            </a:extLst>
          </p:cNvPr>
          <p:cNvSpPr>
            <a:spLocks noGrp="1"/>
          </p:cNvSpPr>
          <p:nvPr>
            <p:ph type="sldNum" sz="quarter" idx="12"/>
          </p:nvPr>
        </p:nvSpPr>
        <p:spPr>
          <a:xfrm>
            <a:off x="8631307" y="6470646"/>
            <a:ext cx="512693" cy="433518"/>
          </a:xfrm>
          <a:prstGeom prst="rect">
            <a:avLst/>
          </a:prstGeom>
        </p:spPr>
        <p:txBody>
          <a:bodyPr anchor="ctr"/>
          <a:lstStyle>
            <a:lvl1pPr algn="ctr">
              <a:defRPr sz="1200" b="1">
                <a:solidFill>
                  <a:schemeClr val="bg2">
                    <a:lumMod val="25000"/>
                  </a:schemeClr>
                </a:solidFill>
              </a:defRPr>
            </a:lvl1pPr>
          </a:lstStyle>
          <a:p>
            <a:fld id="{71524312-86C7-4F05-8EA3-7DC8FEE2FD1D}" type="slidenum">
              <a:rPr lang="en-US" smtClean="0"/>
              <a:pPr/>
              <a:t>‹#›</a:t>
            </a:fld>
            <a:endParaRPr lang="en-US" dirty="0"/>
          </a:p>
        </p:txBody>
      </p:sp>
      <p:sp>
        <p:nvSpPr>
          <p:cNvPr id="26" name="Footer Placeholder 4">
            <a:extLst>
              <a:ext uri="{FF2B5EF4-FFF2-40B4-BE49-F238E27FC236}">
                <a16:creationId xmlns:a16="http://schemas.microsoft.com/office/drawing/2014/main" id="{A9711214-613C-4265-96DE-F01452FA6863}"/>
              </a:ext>
            </a:extLst>
          </p:cNvPr>
          <p:cNvSpPr>
            <a:spLocks noGrp="1"/>
          </p:cNvSpPr>
          <p:nvPr>
            <p:ph type="ftr" sz="quarter" idx="11"/>
          </p:nvPr>
        </p:nvSpPr>
        <p:spPr>
          <a:xfrm>
            <a:off x="7658305" y="6582956"/>
            <a:ext cx="971550" cy="208898"/>
          </a:xfrm>
          <a:prstGeom prst="rect">
            <a:avLst/>
          </a:prstGeom>
        </p:spPr>
        <p:txBody>
          <a:bodyPr anchor="ctr"/>
          <a:lstStyle>
            <a:lvl1pPr marL="0" algn="ctr" defTabSz="914400" rtl="0" eaLnBrk="1" latinLnBrk="0" hangingPunct="1">
              <a:defRPr lang="en-US" sz="600" kern="1200" smtClean="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stStyle>
          <a:p>
            <a:r>
              <a:rPr lang="en-IN" dirty="0"/>
              <a:t>© TechSci Research</a:t>
            </a:r>
          </a:p>
        </p:txBody>
      </p:sp>
      <p:sp>
        <p:nvSpPr>
          <p:cNvPr id="27" name="Subtitle 2">
            <a:extLst>
              <a:ext uri="{FF2B5EF4-FFF2-40B4-BE49-F238E27FC236}">
                <a16:creationId xmlns:a16="http://schemas.microsoft.com/office/drawing/2014/main" id="{7C99BFEB-2A24-4AC6-9640-40A5EB940840}"/>
              </a:ext>
            </a:extLst>
          </p:cNvPr>
          <p:cNvSpPr>
            <a:spLocks noGrp="1"/>
          </p:cNvSpPr>
          <p:nvPr>
            <p:ph type="subTitle" idx="1"/>
          </p:nvPr>
        </p:nvSpPr>
        <p:spPr>
          <a:xfrm>
            <a:off x="334618" y="1243151"/>
            <a:ext cx="6858000" cy="1655762"/>
          </a:xfrm>
          <a:prstGeom prst="rect">
            <a:avLst/>
          </a:prstGeom>
        </p:spPr>
        <p:txBody>
          <a:bodyPr/>
          <a:lstStyle>
            <a:lvl1pPr marL="171450" indent="-171450" algn="just" defTabSz="914400" rtl="0" eaLnBrk="1" latinLnBrk="0" hangingPunct="1">
              <a:lnSpc>
                <a:spcPct val="200000"/>
              </a:lnSpc>
              <a:spcBef>
                <a:spcPts val="1000"/>
              </a:spcBef>
              <a:buFont typeface="Arial" panose="020B0604020202020204" pitchFamily="34" charset="0"/>
              <a:buChar char="•"/>
              <a:defRPr lang="en-US" sz="1000" kern="12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02973893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C28C22-BD72-4435-9F97-BCE9A6D0C0F9}"/>
              </a:ext>
            </a:extLst>
          </p:cNvPr>
          <p:cNvSpPr/>
          <p:nvPr userDrawn="1"/>
        </p:nvSpPr>
        <p:spPr>
          <a:xfrm>
            <a:off x="0" y="166255"/>
            <a:ext cx="7384473" cy="461310"/>
          </a:xfrm>
          <a:prstGeom prst="rect">
            <a:avLst/>
          </a:prstGeom>
          <a:solidFill>
            <a:srgbClr val="A4C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Placeholder 16">
            <a:extLst>
              <a:ext uri="{FF2B5EF4-FFF2-40B4-BE49-F238E27FC236}">
                <a16:creationId xmlns:a16="http://schemas.microsoft.com/office/drawing/2014/main" id="{0CC90654-147A-4C9F-B5AE-F0F81BA98E02}"/>
              </a:ext>
            </a:extLst>
          </p:cNvPr>
          <p:cNvSpPr>
            <a:spLocks noGrp="1"/>
          </p:cNvSpPr>
          <p:nvPr>
            <p:ph type="title"/>
          </p:nvPr>
        </p:nvSpPr>
        <p:spPr>
          <a:xfrm>
            <a:off x="123825" y="196771"/>
            <a:ext cx="6640285" cy="461310"/>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lang="en-US" sz="1200" b="1" kern="1200" spc="300" dirty="0">
                <a:solidFill>
                  <a:schemeClr val="bg1"/>
                </a:solidFill>
                <a:latin typeface="Arial" panose="020B0604020202020204" pitchFamily="34" charset="0"/>
                <a:ea typeface="+mj-ea"/>
                <a:cs typeface="Arial" panose="020B0604020202020204" pitchFamily="34" charset="0"/>
              </a:defRPr>
            </a:lvl1pPr>
          </a:lstStyle>
          <a:p>
            <a:r>
              <a:rPr lang="en-US" dirty="0"/>
              <a:t>Click to edit Master title style</a:t>
            </a:r>
          </a:p>
        </p:txBody>
      </p:sp>
      <p:pic>
        <p:nvPicPr>
          <p:cNvPr id="14" name="Picture 13" descr="cid:image002.png@01D2F982.F4FD4770">
            <a:extLst>
              <a:ext uri="{FF2B5EF4-FFF2-40B4-BE49-F238E27FC236}">
                <a16:creationId xmlns:a16="http://schemas.microsoft.com/office/drawing/2014/main" id="{A3751954-6E86-43FA-AEE1-EC8E0F9BD18E}"/>
              </a:ext>
            </a:extLst>
          </p:cNvPr>
          <p:cNvPicPr/>
          <p:nvPr userDrawn="1"/>
        </p:nvPicPr>
        <p:blipFill>
          <a:blip r:embed="rId2">
            <a:extLst>
              <a:ext uri="{28A0092B-C50C-407E-A947-70E740481C1C}">
                <a14:useLocalDpi xmlns:a14="http://schemas.microsoft.com/office/drawing/2010/main"/>
              </a:ext>
            </a:extLst>
          </a:blip>
          <a:srcRect/>
          <a:stretch>
            <a:fillRect/>
          </a:stretch>
        </p:blipFill>
        <p:spPr bwMode="auto">
          <a:xfrm>
            <a:off x="7606146" y="110835"/>
            <a:ext cx="1417491" cy="498762"/>
          </a:xfrm>
          <a:prstGeom prst="rect">
            <a:avLst/>
          </a:prstGeom>
          <a:noFill/>
          <a:ln>
            <a:noFill/>
          </a:ln>
        </p:spPr>
      </p:pic>
      <p:sp>
        <p:nvSpPr>
          <p:cNvPr id="3" name="Rectangle 2">
            <a:extLst>
              <a:ext uri="{FF2B5EF4-FFF2-40B4-BE49-F238E27FC236}">
                <a16:creationId xmlns:a16="http://schemas.microsoft.com/office/drawing/2014/main" id="{DC7A2EBC-398A-4004-9540-257F3C766D3A}"/>
              </a:ext>
            </a:extLst>
          </p:cNvPr>
          <p:cNvSpPr/>
          <p:nvPr userDrawn="1"/>
        </p:nvSpPr>
        <p:spPr>
          <a:xfrm>
            <a:off x="8782303" y="6657945"/>
            <a:ext cx="289538" cy="200055"/>
          </a:xfrm>
          <a:prstGeom prst="rect">
            <a:avLst/>
          </a:prstGeom>
          <a:solidFill>
            <a:srgbClr val="A4C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lide Number Placeholder 5">
            <a:extLst>
              <a:ext uri="{FF2B5EF4-FFF2-40B4-BE49-F238E27FC236}">
                <a16:creationId xmlns:a16="http://schemas.microsoft.com/office/drawing/2014/main" id="{F0688DEA-14AF-485F-8E33-B914956AE8C9}"/>
              </a:ext>
            </a:extLst>
          </p:cNvPr>
          <p:cNvSpPr txBox="1">
            <a:spLocks/>
          </p:cNvSpPr>
          <p:nvPr userDrawn="1"/>
        </p:nvSpPr>
        <p:spPr>
          <a:xfrm>
            <a:off x="8670725" y="6541213"/>
            <a:ext cx="512693" cy="433518"/>
          </a:xfrm>
          <a:prstGeom prst="rect">
            <a:avLst/>
          </a:prstGeom>
        </p:spPr>
        <p:txBody>
          <a:bodyPr anchor="ctr"/>
          <a:lstStyle>
            <a:defPPr>
              <a:defRPr lang="en-US"/>
            </a:defPPr>
            <a:lvl1pPr marL="0" algn="ctr" defTabSz="457200" rtl="0" eaLnBrk="1" latinLnBrk="0" hangingPunct="1">
              <a:defRPr sz="1100" kern="1200">
                <a:solidFill>
                  <a:srgbClr val="002060"/>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1524312-86C7-4F05-8EA3-7DC8FEE2FD1D}" type="slidenum">
              <a:rPr lang="en-US" smtClean="0">
                <a:solidFill>
                  <a:sysClr val="windowText" lastClr="000000"/>
                </a:solidFill>
              </a:rPr>
              <a:pPr/>
              <a:t>‹#›</a:t>
            </a:fld>
            <a:endParaRPr lang="en-US" dirty="0">
              <a:solidFill>
                <a:sysClr val="windowText" lastClr="000000"/>
              </a:solidFill>
            </a:endParaRPr>
          </a:p>
        </p:txBody>
      </p:sp>
      <p:sp>
        <p:nvSpPr>
          <p:cNvPr id="5" name="TextBox 4">
            <a:extLst>
              <a:ext uri="{FF2B5EF4-FFF2-40B4-BE49-F238E27FC236}">
                <a16:creationId xmlns:a16="http://schemas.microsoft.com/office/drawing/2014/main" id="{BEFCD1D6-4564-451A-A127-4AA08D55AE56}"/>
              </a:ext>
            </a:extLst>
          </p:cNvPr>
          <p:cNvSpPr txBox="1"/>
          <p:nvPr userDrawn="1"/>
        </p:nvSpPr>
        <p:spPr>
          <a:xfrm>
            <a:off x="-14514" y="6638701"/>
            <a:ext cx="1886857" cy="338554"/>
          </a:xfrm>
          <a:prstGeom prst="rect">
            <a:avLst/>
          </a:prstGeom>
          <a:noFill/>
        </p:spPr>
        <p:txBody>
          <a:bodyPr wrap="square" rtlCol="0">
            <a:spAutoFit/>
          </a:bodyPr>
          <a:lstStyle/>
          <a:p>
            <a:r>
              <a:rPr lang="en-US" sz="800" dirty="0"/>
              <a:t>© TechSci Research</a:t>
            </a:r>
          </a:p>
          <a:p>
            <a:endParaRPr lang="en-US" sz="800" dirty="0"/>
          </a:p>
        </p:txBody>
      </p:sp>
    </p:spTree>
    <p:extLst>
      <p:ext uri="{BB962C8B-B14F-4D97-AF65-F5344CB8AC3E}">
        <p14:creationId xmlns:p14="http://schemas.microsoft.com/office/powerpoint/2010/main" val="1023250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A2B8B7-CD66-48BD-9317-7DED58480F11}"/>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oter Placeholder 6">
            <a:extLst>
              <a:ext uri="{FF2B5EF4-FFF2-40B4-BE49-F238E27FC236}">
                <a16:creationId xmlns:a16="http://schemas.microsoft.com/office/drawing/2014/main" id="{0BFF7D13-AB87-4DFA-A406-72C4751E208C}"/>
              </a:ext>
            </a:extLst>
          </p:cNvPr>
          <p:cNvSpPr txBox="1">
            <a:spLocks/>
          </p:cNvSpPr>
          <p:nvPr userDrawn="1"/>
        </p:nvSpPr>
        <p:spPr>
          <a:xfrm rot="16200000">
            <a:off x="8455052" y="598278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TechSci Research</a:t>
            </a:r>
          </a:p>
        </p:txBody>
      </p:sp>
      <p:sp>
        <p:nvSpPr>
          <p:cNvPr id="10" name="Rectangle 9">
            <a:extLst>
              <a:ext uri="{FF2B5EF4-FFF2-40B4-BE49-F238E27FC236}">
                <a16:creationId xmlns:a16="http://schemas.microsoft.com/office/drawing/2014/main" id="{CC099041-D39F-489D-880E-EFB0DB78C74B}"/>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0FEA484-C107-4DEA-8F29-32E37EC3A3C4}"/>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7">
            <a:extLst>
              <a:ext uri="{FF2B5EF4-FFF2-40B4-BE49-F238E27FC236}">
                <a16:creationId xmlns:a16="http://schemas.microsoft.com/office/drawing/2014/main" id="{C0BDEB34-61E3-45A4-8727-BDAC8E0E8EFF}"/>
              </a:ext>
            </a:extLst>
          </p:cNvPr>
          <p:cNvSpPr txBox="1">
            <a:spLocks/>
          </p:cNvSpPr>
          <p:nvPr userDrawn="1"/>
        </p:nvSpPr>
        <p:spPr>
          <a:xfrm>
            <a:off x="8554263" y="649507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200" b="1" i="0" u="none" strike="noStrike" kern="1200" cap="none" spc="0" normalizeH="0" baseline="0" noProof="0" smtClean="0">
                <a:ln>
                  <a:noFill/>
                </a:ln>
                <a:solidFill>
                  <a:srgbClr val="E7E6E6">
                    <a:lumMod val="25000"/>
                  </a:srgbClr>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1659B079-DC93-4AE9-A3ED-D40F83378085}"/>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2" name="Picture 11" descr="Text&#10;&#10;Description automatically generated">
            <a:extLst>
              <a:ext uri="{FF2B5EF4-FFF2-40B4-BE49-F238E27FC236}">
                <a16:creationId xmlns:a16="http://schemas.microsoft.com/office/drawing/2014/main" id="{D861A68F-F22B-42F2-86E7-438D0B10D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1272" y="215323"/>
            <a:ext cx="1299193" cy="487923"/>
          </a:xfrm>
          <a:prstGeom prst="rect">
            <a:avLst/>
          </a:prstGeom>
        </p:spPr>
      </p:pic>
    </p:spTree>
    <p:extLst>
      <p:ext uri="{BB962C8B-B14F-4D97-AF65-F5344CB8AC3E}">
        <p14:creationId xmlns:p14="http://schemas.microsoft.com/office/powerpoint/2010/main" val="220610199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Content writing ">
    <p:bg>
      <p:bgRef idx="1001">
        <a:schemeClr val="bg1"/>
      </p:bgRef>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782F2C4A-0FDE-46AC-9BC4-6B5F9D1D4864}"/>
              </a:ext>
            </a:extLst>
          </p:cNvPr>
          <p:cNvSpPr/>
          <p:nvPr userDrawn="1"/>
        </p:nvSpPr>
        <p:spPr>
          <a:xfrm>
            <a:off x="0" y="842704"/>
            <a:ext cx="170207" cy="601529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EBB3293-9C7F-4A23-91DE-5D9960E1C169}"/>
              </a:ext>
            </a:extLst>
          </p:cNvPr>
          <p:cNvSpPr/>
          <p:nvPr userDrawn="1"/>
        </p:nvSpPr>
        <p:spPr>
          <a:xfrm>
            <a:off x="-1" y="424525"/>
            <a:ext cx="9144001" cy="468285"/>
          </a:xfrm>
          <a:prstGeom prst="rect">
            <a:avLst/>
          </a:prstGeom>
          <a:solidFill>
            <a:srgbClr val="A7D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itle Placeholder 16">
            <a:extLst>
              <a:ext uri="{FF2B5EF4-FFF2-40B4-BE49-F238E27FC236}">
                <a16:creationId xmlns:a16="http://schemas.microsoft.com/office/drawing/2014/main" id="{7A484578-2C63-46CE-8A64-F34DA1D12F9E}"/>
              </a:ext>
            </a:extLst>
          </p:cNvPr>
          <p:cNvSpPr>
            <a:spLocks noGrp="1"/>
          </p:cNvSpPr>
          <p:nvPr>
            <p:ph type="title"/>
          </p:nvPr>
        </p:nvSpPr>
        <p:spPr>
          <a:xfrm>
            <a:off x="996611" y="424525"/>
            <a:ext cx="6862693" cy="4613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1200" b="1" kern="1200" spc="300" dirty="0">
                <a:solidFill>
                  <a:schemeClr val="bg1"/>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37" name="Subtitle 2">
            <a:extLst>
              <a:ext uri="{FF2B5EF4-FFF2-40B4-BE49-F238E27FC236}">
                <a16:creationId xmlns:a16="http://schemas.microsoft.com/office/drawing/2014/main" id="{6E885002-D4D4-4C58-A8FE-B491242D52D6}"/>
              </a:ext>
            </a:extLst>
          </p:cNvPr>
          <p:cNvSpPr>
            <a:spLocks noGrp="1"/>
          </p:cNvSpPr>
          <p:nvPr>
            <p:ph type="subTitle" idx="1"/>
          </p:nvPr>
        </p:nvSpPr>
        <p:spPr>
          <a:xfrm>
            <a:off x="334618" y="1243151"/>
            <a:ext cx="6858000" cy="1655762"/>
          </a:xfrm>
          <a:prstGeom prst="rect">
            <a:avLst/>
          </a:prstGeom>
        </p:spPr>
        <p:txBody>
          <a:bodyPr/>
          <a:lstStyle>
            <a:lvl1pPr marL="171450" indent="-171450" algn="just" defTabSz="914400" rtl="0" eaLnBrk="1" latinLnBrk="0" hangingPunct="1">
              <a:lnSpc>
                <a:spcPct val="200000"/>
              </a:lnSpc>
              <a:spcBef>
                <a:spcPts val="1000"/>
              </a:spcBef>
              <a:buFont typeface="Arial" panose="020B0604020202020204" pitchFamily="34" charset="0"/>
              <a:buChar char="•"/>
              <a:defRPr lang="en-US" sz="1000" kern="120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38" name="Picture 37">
            <a:extLst>
              <a:ext uri="{FF2B5EF4-FFF2-40B4-BE49-F238E27FC236}">
                <a16:creationId xmlns:a16="http://schemas.microsoft.com/office/drawing/2014/main" id="{A48CCFB0-B614-450A-933C-4DE7A2EED4F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420880"/>
            <a:ext cx="737202" cy="457573"/>
          </a:xfrm>
          <a:prstGeom prst="rect">
            <a:avLst/>
          </a:prstGeom>
        </p:spPr>
      </p:pic>
      <p:sp>
        <p:nvSpPr>
          <p:cNvPr id="39" name="Rectangle 38">
            <a:extLst>
              <a:ext uri="{FF2B5EF4-FFF2-40B4-BE49-F238E27FC236}">
                <a16:creationId xmlns:a16="http://schemas.microsoft.com/office/drawing/2014/main" id="{AA2001AD-B626-4C95-BAD1-070B8B27D674}"/>
              </a:ext>
            </a:extLst>
          </p:cNvPr>
          <p:cNvSpPr/>
          <p:nvPr userDrawn="1"/>
        </p:nvSpPr>
        <p:spPr>
          <a:xfrm>
            <a:off x="7750629" y="419013"/>
            <a:ext cx="1393371" cy="4793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 name="Picture 6" descr="cid:image002.png@01D2F982.F4FD4770">
            <a:extLst>
              <a:ext uri="{FF2B5EF4-FFF2-40B4-BE49-F238E27FC236}">
                <a16:creationId xmlns:a16="http://schemas.microsoft.com/office/drawing/2014/main" id="{2E9EC796-AEA6-40E4-BC62-E36F8E1A3BB1}"/>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7822473" y="458044"/>
            <a:ext cx="1249681" cy="401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Rectangle 40">
            <a:extLst>
              <a:ext uri="{FF2B5EF4-FFF2-40B4-BE49-F238E27FC236}">
                <a16:creationId xmlns:a16="http://schemas.microsoft.com/office/drawing/2014/main" id="{4778D4A2-3792-4AF3-A725-5441FE47B0F0}"/>
              </a:ext>
            </a:extLst>
          </p:cNvPr>
          <p:cNvSpPr/>
          <p:nvPr userDrawn="1"/>
        </p:nvSpPr>
        <p:spPr>
          <a:xfrm>
            <a:off x="0" y="6667500"/>
            <a:ext cx="170207" cy="190500"/>
          </a:xfrm>
          <a:prstGeom prst="rect">
            <a:avLst/>
          </a:prstGeom>
          <a:solidFill>
            <a:srgbClr val="A7D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Slide Number Placeholder 5">
            <a:extLst>
              <a:ext uri="{FF2B5EF4-FFF2-40B4-BE49-F238E27FC236}">
                <a16:creationId xmlns:a16="http://schemas.microsoft.com/office/drawing/2014/main" id="{5176B90C-4117-4D27-A207-5455D8EB0A29}"/>
              </a:ext>
            </a:extLst>
          </p:cNvPr>
          <p:cNvSpPr>
            <a:spLocks noGrp="1"/>
          </p:cNvSpPr>
          <p:nvPr>
            <p:ph type="sldNum" sz="quarter" idx="12"/>
          </p:nvPr>
        </p:nvSpPr>
        <p:spPr>
          <a:xfrm>
            <a:off x="-171244" y="6545991"/>
            <a:ext cx="512693" cy="433518"/>
          </a:xfrm>
          <a:prstGeom prst="rect">
            <a:avLst/>
          </a:prstGeom>
        </p:spPr>
        <p:txBody>
          <a:bodyPr anchor="ctr"/>
          <a:lstStyle>
            <a:lvl1pPr algn="ctr">
              <a:defRPr sz="900">
                <a:solidFill>
                  <a:schemeClr val="bg1"/>
                </a:solidFill>
              </a:defRPr>
            </a:lvl1pPr>
          </a:lstStyle>
          <a:p>
            <a:fld id="{71524312-86C7-4F05-8EA3-7DC8FEE2FD1D}" type="slidenum">
              <a:rPr lang="en-US" smtClean="0"/>
              <a:pPr/>
              <a:t>‹#›</a:t>
            </a:fld>
            <a:endParaRPr lang="en-US" dirty="0"/>
          </a:p>
        </p:txBody>
      </p:sp>
      <p:sp>
        <p:nvSpPr>
          <p:cNvPr id="44" name="Footer Placeholder 2">
            <a:extLst>
              <a:ext uri="{FF2B5EF4-FFF2-40B4-BE49-F238E27FC236}">
                <a16:creationId xmlns:a16="http://schemas.microsoft.com/office/drawing/2014/main" id="{DE362C68-7702-4C49-BD87-E0E07DE86BB9}"/>
              </a:ext>
            </a:extLst>
          </p:cNvPr>
          <p:cNvSpPr>
            <a:spLocks noGrp="1"/>
          </p:cNvSpPr>
          <p:nvPr>
            <p:ph type="ftr" sz="quarter" idx="11"/>
          </p:nvPr>
        </p:nvSpPr>
        <p:spPr>
          <a:xfrm>
            <a:off x="8146323" y="6667500"/>
            <a:ext cx="1232807" cy="187598"/>
          </a:xfrm>
          <a:prstGeom prst="rect">
            <a:avLst/>
          </a:prstGeom>
        </p:spPr>
        <p:txBody>
          <a:bodyPr/>
          <a:lstStyle>
            <a:lvl1pPr>
              <a:defRPr sz="800"/>
            </a:lvl1pPr>
          </a:lstStyle>
          <a:p>
            <a:r>
              <a:rPr lang="en-IN" dirty="0"/>
              <a:t>© TechSci Research</a:t>
            </a:r>
          </a:p>
        </p:txBody>
      </p:sp>
    </p:spTree>
    <p:extLst>
      <p:ext uri="{BB962C8B-B14F-4D97-AF65-F5344CB8AC3E}">
        <p14:creationId xmlns:p14="http://schemas.microsoft.com/office/powerpoint/2010/main" val="4165090604"/>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FBA3F1B-5FC1-4195-B283-FA7A5C5B3D90}"/>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C7BB28CF-0E71-44A1-97D2-9F7E5EDBB2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9" name="Rectangle 8">
            <a:extLst>
              <a:ext uri="{FF2B5EF4-FFF2-40B4-BE49-F238E27FC236}">
                <a16:creationId xmlns:a16="http://schemas.microsoft.com/office/drawing/2014/main" id="{F72326B4-B3B2-4D15-A2AB-DB1022046586}"/>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205A775-17FE-4C1F-A161-1A719545F3E1}"/>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969AECF4-BD35-4AC8-8BF0-753D0647F7B3}"/>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Slide Number Placeholder 7">
            <a:extLst>
              <a:ext uri="{FF2B5EF4-FFF2-40B4-BE49-F238E27FC236}">
                <a16:creationId xmlns:a16="http://schemas.microsoft.com/office/drawing/2014/main" id="{E202E38A-5812-43DD-83EB-0D7EA5D9F823}"/>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8" name="Footer Placeholder 6">
            <a:extLst>
              <a:ext uri="{FF2B5EF4-FFF2-40B4-BE49-F238E27FC236}">
                <a16:creationId xmlns:a16="http://schemas.microsoft.com/office/drawing/2014/main" id="{78A01AEE-3EB7-440D-81E6-C9DF36AB8F13}"/>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136086849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EF693F-BD9D-45A1-A75B-585A0D05A091}"/>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4EEC2A79-B844-4077-95FB-FEE7CF8882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1" name="Rectangle 10">
            <a:extLst>
              <a:ext uri="{FF2B5EF4-FFF2-40B4-BE49-F238E27FC236}">
                <a16:creationId xmlns:a16="http://schemas.microsoft.com/office/drawing/2014/main" id="{7BFCFA2F-72CB-473C-8DEF-2588056CE3F5}"/>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2E90034-184A-43D9-BDB8-D77EBD9B7855}"/>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C39A6CBA-526E-4A6A-BBC8-8603F9C75528}"/>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lide Number Placeholder 7">
            <a:extLst>
              <a:ext uri="{FF2B5EF4-FFF2-40B4-BE49-F238E27FC236}">
                <a16:creationId xmlns:a16="http://schemas.microsoft.com/office/drawing/2014/main" id="{740B78B0-D436-4653-98F8-D7F539D48419}"/>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5" name="Footer Placeholder 6">
            <a:extLst>
              <a:ext uri="{FF2B5EF4-FFF2-40B4-BE49-F238E27FC236}">
                <a16:creationId xmlns:a16="http://schemas.microsoft.com/office/drawing/2014/main" id="{C0387FCE-BCC6-4BD3-AC80-BCB5883B237A}"/>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199067838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F7C0E37-E47A-494E-988A-177CC3ED1028}"/>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A98C9043-BCBE-40A6-840F-19169B524E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9" name="Rectangle 8">
            <a:extLst>
              <a:ext uri="{FF2B5EF4-FFF2-40B4-BE49-F238E27FC236}">
                <a16:creationId xmlns:a16="http://schemas.microsoft.com/office/drawing/2014/main" id="{EF48600B-62C5-4A67-81B3-2653A95BA5E1}"/>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2591AFC-B186-4C20-B2B3-CBC5FAA0A34B}"/>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7">
            <a:extLst>
              <a:ext uri="{FF2B5EF4-FFF2-40B4-BE49-F238E27FC236}">
                <a16:creationId xmlns:a16="http://schemas.microsoft.com/office/drawing/2014/main" id="{E2681C59-B6A9-4A4E-BA22-196232FD7D1B}"/>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3" name="Footer Placeholder 6">
            <a:extLst>
              <a:ext uri="{FF2B5EF4-FFF2-40B4-BE49-F238E27FC236}">
                <a16:creationId xmlns:a16="http://schemas.microsoft.com/office/drawing/2014/main" id="{B28FFAA4-5A33-4F41-A8D1-0AD50D20A561}"/>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14" name="Straight Connector 13">
            <a:extLst>
              <a:ext uri="{FF2B5EF4-FFF2-40B4-BE49-F238E27FC236}">
                <a16:creationId xmlns:a16="http://schemas.microsoft.com/office/drawing/2014/main" id="{F095ECC3-010A-49B7-8F03-DA6CBB46E026}"/>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116356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7_Content writing ">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EE7916-36B0-4258-8A74-29F77CF6CA0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10" name="Rectangle 9">
            <a:extLst>
              <a:ext uri="{FF2B5EF4-FFF2-40B4-BE49-F238E27FC236}">
                <a16:creationId xmlns:a16="http://schemas.microsoft.com/office/drawing/2014/main" id="{844B87D0-AFDE-4678-B349-1AE3EEF99F36}"/>
              </a:ext>
            </a:extLst>
          </p:cNvPr>
          <p:cNvSpPr/>
          <p:nvPr userDrawn="1"/>
        </p:nvSpPr>
        <p:spPr>
          <a:xfrm>
            <a:off x="0"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ext Placeholder 3">
            <a:extLst>
              <a:ext uri="{FF2B5EF4-FFF2-40B4-BE49-F238E27FC236}">
                <a16:creationId xmlns:a16="http://schemas.microsoft.com/office/drawing/2014/main" id="{7AC7A174-2989-4FEC-8BD1-B17717850A09}"/>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1" name="Rectangle 10">
            <a:extLst>
              <a:ext uri="{FF2B5EF4-FFF2-40B4-BE49-F238E27FC236}">
                <a16:creationId xmlns:a16="http://schemas.microsoft.com/office/drawing/2014/main" id="{7B7243E8-0460-4688-83E0-7CCFF91F81A6}"/>
              </a:ext>
            </a:extLst>
          </p:cNvPr>
          <p:cNvSpPr/>
          <p:nvPr userDrawn="1"/>
        </p:nvSpPr>
        <p:spPr>
          <a:xfrm>
            <a:off x="8743567" y="6515545"/>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AC78F8D4-D16E-47FE-90C4-A0E3B91056AC}"/>
              </a:ext>
            </a:extLst>
          </p:cNvPr>
          <p:cNvCxnSpPr>
            <a:cxnSpLocks/>
          </p:cNvCxnSpPr>
          <p:nvPr userDrawn="1"/>
        </p:nvCxnSpPr>
        <p:spPr>
          <a:xfrm>
            <a:off x="0"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Footer Placeholder 6">
            <a:extLst>
              <a:ext uri="{FF2B5EF4-FFF2-40B4-BE49-F238E27FC236}">
                <a16:creationId xmlns:a16="http://schemas.microsoft.com/office/drawing/2014/main" id="{9AC21F29-8CF0-48FA-A98C-31DA65F239A3}"/>
              </a:ext>
            </a:extLst>
          </p:cNvPr>
          <p:cNvSpPr txBox="1">
            <a:spLocks/>
          </p:cNvSpPr>
          <p:nvPr userDrawn="1"/>
        </p:nvSpPr>
        <p:spPr>
          <a:xfrm>
            <a:off x="7584564" y="6714312"/>
            <a:ext cx="1335797"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 TechSci Research</a:t>
            </a:r>
          </a:p>
        </p:txBody>
      </p:sp>
      <p:sp>
        <p:nvSpPr>
          <p:cNvPr id="17" name="Slide Number Placeholder 7">
            <a:extLst>
              <a:ext uri="{FF2B5EF4-FFF2-40B4-BE49-F238E27FC236}">
                <a16:creationId xmlns:a16="http://schemas.microsoft.com/office/drawing/2014/main" id="{4B4C839F-F979-4182-89F3-354020129C20}"/>
              </a:ext>
            </a:extLst>
          </p:cNvPr>
          <p:cNvSpPr txBox="1">
            <a:spLocks/>
          </p:cNvSpPr>
          <p:nvPr userDrawn="1"/>
        </p:nvSpPr>
        <p:spPr>
          <a:xfrm>
            <a:off x="8733621" y="6567689"/>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1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BA593A93-42A4-4E65-9F27-608408B34FDA}"/>
              </a:ext>
            </a:extLst>
          </p:cNvPr>
          <p:cNvSpPr/>
          <p:nvPr userDrawn="1"/>
        </p:nvSpPr>
        <p:spPr>
          <a:xfrm>
            <a:off x="-2" y="6667166"/>
            <a:ext cx="9144001" cy="19083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Footer Placeholder 6">
            <a:extLst>
              <a:ext uri="{FF2B5EF4-FFF2-40B4-BE49-F238E27FC236}">
                <a16:creationId xmlns:a16="http://schemas.microsoft.com/office/drawing/2014/main" id="{4A87684A-9220-4642-A6A1-F455B709770C}"/>
              </a:ext>
            </a:extLst>
          </p:cNvPr>
          <p:cNvSpPr txBox="1">
            <a:spLocks/>
          </p:cNvSpPr>
          <p:nvPr userDrawn="1"/>
        </p:nvSpPr>
        <p:spPr>
          <a:xfrm>
            <a:off x="6435" y="6692196"/>
            <a:ext cx="971521" cy="140773"/>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 TechSci Research</a:t>
            </a:r>
          </a:p>
        </p:txBody>
      </p:sp>
      <p:sp>
        <p:nvSpPr>
          <p:cNvPr id="20" name="Slide Number Placeholder 7">
            <a:extLst>
              <a:ext uri="{FF2B5EF4-FFF2-40B4-BE49-F238E27FC236}">
                <a16:creationId xmlns:a16="http://schemas.microsoft.com/office/drawing/2014/main" id="{1C51125D-2FD2-48C6-B067-489EBCFF9DC6}"/>
              </a:ext>
            </a:extLst>
          </p:cNvPr>
          <p:cNvSpPr txBox="1">
            <a:spLocks/>
          </p:cNvSpPr>
          <p:nvPr userDrawn="1"/>
        </p:nvSpPr>
        <p:spPr>
          <a:xfrm>
            <a:off x="8742494" y="6548951"/>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1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2568543"/>
      </p:ext>
    </p:extLst>
  </p:cSld>
  <p:clrMapOvr>
    <a:overrideClrMapping bg1="lt1" tx1="dk1" bg2="lt2" tx2="dk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_Content writing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721B70-D9E0-4A5E-9ED6-62B25F777BF6}"/>
              </a:ext>
            </a:extLst>
          </p:cNvPr>
          <p:cNvSpPr/>
          <p:nvPr userDrawn="1"/>
        </p:nvSpPr>
        <p:spPr>
          <a:xfrm>
            <a:off x="7086600" y="237384"/>
            <a:ext cx="188134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64423E6-2D64-4C66-AD33-30E01A42F4E0}"/>
              </a:ext>
            </a:extLst>
          </p:cNvPr>
          <p:cNvSpPr/>
          <p:nvPr userDrawn="1"/>
        </p:nvSpPr>
        <p:spPr>
          <a:xfrm>
            <a:off x="0" y="6664204"/>
            <a:ext cx="9158990" cy="2087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570623D6-7C30-44D5-8F3B-FF674D886E8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10" name="Text Placeholder 3">
            <a:extLst>
              <a:ext uri="{FF2B5EF4-FFF2-40B4-BE49-F238E27FC236}">
                <a16:creationId xmlns:a16="http://schemas.microsoft.com/office/drawing/2014/main" id="{89243A44-E9E2-4EF1-9D1C-485444061CDC}"/>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1" name="Rectangle 10">
            <a:extLst>
              <a:ext uri="{FF2B5EF4-FFF2-40B4-BE49-F238E27FC236}">
                <a16:creationId xmlns:a16="http://schemas.microsoft.com/office/drawing/2014/main" id="{BA568F90-F7B7-4E61-BFFE-763D43D00395}"/>
              </a:ext>
            </a:extLst>
          </p:cNvPr>
          <p:cNvSpPr/>
          <p:nvPr userDrawn="1"/>
        </p:nvSpPr>
        <p:spPr>
          <a:xfrm>
            <a:off x="8743567" y="6515545"/>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7">
            <a:extLst>
              <a:ext uri="{FF2B5EF4-FFF2-40B4-BE49-F238E27FC236}">
                <a16:creationId xmlns:a16="http://schemas.microsoft.com/office/drawing/2014/main" id="{77746580-311D-499E-9252-9C6CB1A76157}"/>
              </a:ext>
            </a:extLst>
          </p:cNvPr>
          <p:cNvSpPr txBox="1">
            <a:spLocks/>
          </p:cNvSpPr>
          <p:nvPr userDrawn="1"/>
        </p:nvSpPr>
        <p:spPr>
          <a:xfrm>
            <a:off x="8679472" y="655364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cxnSp>
        <p:nvCxnSpPr>
          <p:cNvPr id="13" name="Straight Connector 12">
            <a:extLst>
              <a:ext uri="{FF2B5EF4-FFF2-40B4-BE49-F238E27FC236}">
                <a16:creationId xmlns:a16="http://schemas.microsoft.com/office/drawing/2014/main" id="{5CEAC2D4-96E4-4624-9307-4F80AC306725}"/>
              </a:ext>
            </a:extLst>
          </p:cNvPr>
          <p:cNvCxnSpPr>
            <a:cxnSpLocks/>
          </p:cNvCxnSpPr>
          <p:nvPr userDrawn="1"/>
        </p:nvCxnSpPr>
        <p:spPr>
          <a:xfrm>
            <a:off x="0"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7946229"/>
      </p:ext>
    </p:extLst>
  </p:cSld>
  <p:clrMapOvr>
    <a:overrideClrMapping bg1="lt1" tx1="dk1" bg2="lt2" tx2="dk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9_Content writing ">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F50BD1-987A-4DD5-8C1F-E82E92170730}"/>
              </a:ext>
            </a:extLst>
          </p:cNvPr>
          <p:cNvSpPr/>
          <p:nvPr userDrawn="1"/>
        </p:nvSpPr>
        <p:spPr>
          <a:xfrm>
            <a:off x="0" y="6664204"/>
            <a:ext cx="9158990" cy="2087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6EEE7916-36B0-4258-8A74-29F77CF6CA0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10" name="Rectangle 9">
            <a:extLst>
              <a:ext uri="{FF2B5EF4-FFF2-40B4-BE49-F238E27FC236}">
                <a16:creationId xmlns:a16="http://schemas.microsoft.com/office/drawing/2014/main" id="{844B87D0-AFDE-4678-B349-1AE3EEF99F36}"/>
              </a:ext>
            </a:extLst>
          </p:cNvPr>
          <p:cNvSpPr/>
          <p:nvPr userDrawn="1"/>
        </p:nvSpPr>
        <p:spPr>
          <a:xfrm>
            <a:off x="0"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3">
            <a:extLst>
              <a:ext uri="{FF2B5EF4-FFF2-40B4-BE49-F238E27FC236}">
                <a16:creationId xmlns:a16="http://schemas.microsoft.com/office/drawing/2014/main" id="{7AC7A174-2989-4FEC-8BD1-B17717850A09}"/>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1" name="Rectangle 10">
            <a:extLst>
              <a:ext uri="{FF2B5EF4-FFF2-40B4-BE49-F238E27FC236}">
                <a16:creationId xmlns:a16="http://schemas.microsoft.com/office/drawing/2014/main" id="{7B7243E8-0460-4688-83E0-7CCFF91F81A6}"/>
              </a:ext>
            </a:extLst>
          </p:cNvPr>
          <p:cNvSpPr/>
          <p:nvPr userDrawn="1"/>
        </p:nvSpPr>
        <p:spPr>
          <a:xfrm>
            <a:off x="8743567" y="6515545"/>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7">
            <a:extLst>
              <a:ext uri="{FF2B5EF4-FFF2-40B4-BE49-F238E27FC236}">
                <a16:creationId xmlns:a16="http://schemas.microsoft.com/office/drawing/2014/main" id="{C49F43AD-B4E0-4FA6-9F76-0D300FA52BA5}"/>
              </a:ext>
            </a:extLst>
          </p:cNvPr>
          <p:cNvSpPr txBox="1">
            <a:spLocks/>
          </p:cNvSpPr>
          <p:nvPr userDrawn="1"/>
        </p:nvSpPr>
        <p:spPr>
          <a:xfrm>
            <a:off x="8679472" y="655364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cxnSp>
        <p:nvCxnSpPr>
          <p:cNvPr id="12" name="Straight Connector 11">
            <a:extLst>
              <a:ext uri="{FF2B5EF4-FFF2-40B4-BE49-F238E27FC236}">
                <a16:creationId xmlns:a16="http://schemas.microsoft.com/office/drawing/2014/main" id="{AC78F8D4-D16E-47FE-90C4-A0E3B91056AC}"/>
              </a:ext>
            </a:extLst>
          </p:cNvPr>
          <p:cNvCxnSpPr>
            <a:cxnSpLocks/>
          </p:cNvCxnSpPr>
          <p:nvPr userDrawn="1"/>
        </p:nvCxnSpPr>
        <p:spPr>
          <a:xfrm>
            <a:off x="0"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686764"/>
      </p:ext>
    </p:extLst>
  </p:cSld>
  <p:clrMapOvr>
    <a:overrideClrMapping bg1="lt1" tx1="dk1" bg2="lt2" tx2="dk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0_Content writing ">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EB69AD1-A7F0-4B5E-8719-CC86072C7A0C}"/>
              </a:ext>
            </a:extLst>
          </p:cNvPr>
          <p:cNvSpPr/>
          <p:nvPr userDrawn="1"/>
        </p:nvSpPr>
        <p:spPr>
          <a:xfrm>
            <a:off x="0" y="6664204"/>
            <a:ext cx="9158990" cy="2087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992E208C-AFEE-428B-8D62-98E6919AAE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15" name="Rectangle 14">
            <a:extLst>
              <a:ext uri="{FF2B5EF4-FFF2-40B4-BE49-F238E27FC236}">
                <a16:creationId xmlns:a16="http://schemas.microsoft.com/office/drawing/2014/main" id="{F1D4176D-CDAE-4615-B977-AEA78F7D710C}"/>
              </a:ext>
            </a:extLst>
          </p:cNvPr>
          <p:cNvSpPr/>
          <p:nvPr userDrawn="1"/>
        </p:nvSpPr>
        <p:spPr>
          <a:xfrm>
            <a:off x="0"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3">
            <a:extLst>
              <a:ext uri="{FF2B5EF4-FFF2-40B4-BE49-F238E27FC236}">
                <a16:creationId xmlns:a16="http://schemas.microsoft.com/office/drawing/2014/main" id="{5A0A9FB9-1FC0-4A81-A244-231DFC03426A}"/>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7" name="Rectangle 16">
            <a:extLst>
              <a:ext uri="{FF2B5EF4-FFF2-40B4-BE49-F238E27FC236}">
                <a16:creationId xmlns:a16="http://schemas.microsoft.com/office/drawing/2014/main" id="{5170A081-2CD4-42C2-83F7-1BDF218E888C}"/>
              </a:ext>
            </a:extLst>
          </p:cNvPr>
          <p:cNvSpPr/>
          <p:nvPr userDrawn="1"/>
        </p:nvSpPr>
        <p:spPr>
          <a:xfrm>
            <a:off x="8743567" y="6515545"/>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lide Number Placeholder 7">
            <a:extLst>
              <a:ext uri="{FF2B5EF4-FFF2-40B4-BE49-F238E27FC236}">
                <a16:creationId xmlns:a16="http://schemas.microsoft.com/office/drawing/2014/main" id="{DAB0CC45-65C1-4330-8B7B-E233943D2F2B}"/>
              </a:ext>
            </a:extLst>
          </p:cNvPr>
          <p:cNvSpPr txBox="1">
            <a:spLocks/>
          </p:cNvSpPr>
          <p:nvPr userDrawn="1"/>
        </p:nvSpPr>
        <p:spPr>
          <a:xfrm>
            <a:off x="8679472" y="655364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cxnSp>
        <p:nvCxnSpPr>
          <p:cNvPr id="19" name="Straight Connector 18">
            <a:extLst>
              <a:ext uri="{FF2B5EF4-FFF2-40B4-BE49-F238E27FC236}">
                <a16:creationId xmlns:a16="http://schemas.microsoft.com/office/drawing/2014/main" id="{900B4527-B56E-473D-ACE2-854F941525D2}"/>
              </a:ext>
            </a:extLst>
          </p:cNvPr>
          <p:cNvCxnSpPr>
            <a:cxnSpLocks/>
          </p:cNvCxnSpPr>
          <p:nvPr userDrawn="1"/>
        </p:nvCxnSpPr>
        <p:spPr>
          <a:xfrm>
            <a:off x="0"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4337121"/>
      </p:ext>
    </p:extLst>
  </p:cSld>
  <p:clrMapOvr>
    <a:overrideClrMapping bg1="lt1" tx1="dk1" bg2="lt2" tx2="dk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3_Content writing ">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DD9556-6081-4BCE-9A8A-D0D3B04DF828}"/>
              </a:ext>
            </a:extLst>
          </p:cNvPr>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 y="0"/>
            <a:ext cx="9144000" cy="6858000"/>
          </a:xfrm>
          <a:prstGeom prst="rect">
            <a:avLst/>
          </a:prstGeom>
          <a:noFill/>
          <a:ln>
            <a:noFill/>
          </a:ln>
        </p:spPr>
      </p:pic>
      <p:sp>
        <p:nvSpPr>
          <p:cNvPr id="7" name="Slide Number Placeholder 7">
            <a:extLst>
              <a:ext uri="{FF2B5EF4-FFF2-40B4-BE49-F238E27FC236}">
                <a16:creationId xmlns:a16="http://schemas.microsoft.com/office/drawing/2014/main" id="{6864CC1D-6FA4-4B61-9FB6-31F15740FDF7}"/>
              </a:ext>
            </a:extLst>
          </p:cNvPr>
          <p:cNvSpPr txBox="1">
            <a:spLocks/>
          </p:cNvSpPr>
          <p:nvPr userDrawn="1"/>
        </p:nvSpPr>
        <p:spPr>
          <a:xfrm>
            <a:off x="4438650" y="649287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sp>
        <p:nvSpPr>
          <p:cNvPr id="8" name="Rectangle 7">
            <a:extLst>
              <a:ext uri="{FF2B5EF4-FFF2-40B4-BE49-F238E27FC236}">
                <a16:creationId xmlns:a16="http://schemas.microsoft.com/office/drawing/2014/main" id="{AA6797CB-1A88-4BAC-A47D-7A026A7FE3A2}"/>
              </a:ext>
            </a:extLst>
          </p:cNvPr>
          <p:cNvSpPr/>
          <p:nvPr userDrawn="1"/>
        </p:nvSpPr>
        <p:spPr>
          <a:xfrm>
            <a:off x="7086600" y="237384"/>
            <a:ext cx="188134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AE0A4C-1B27-4F6B-906D-E1CD4C333EA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73329" y="237384"/>
            <a:ext cx="1104107" cy="346387"/>
          </a:xfrm>
          <a:prstGeom prst="rect">
            <a:avLst/>
          </a:prstGeom>
        </p:spPr>
      </p:pic>
    </p:spTree>
    <p:extLst>
      <p:ext uri="{BB962C8B-B14F-4D97-AF65-F5344CB8AC3E}">
        <p14:creationId xmlns:p14="http://schemas.microsoft.com/office/powerpoint/2010/main" val="2131617485"/>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E635BA-C786-47F1-86BB-223E41434C00}"/>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374339C5-E2DB-4A1C-8B1C-83267FB84AF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4" name="Rectangle 3">
            <a:extLst>
              <a:ext uri="{FF2B5EF4-FFF2-40B4-BE49-F238E27FC236}">
                <a16:creationId xmlns:a16="http://schemas.microsoft.com/office/drawing/2014/main" id="{27646CBD-A45C-4736-92B6-FCE049F05C63}"/>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E1134CBD-05EB-4EB3-9BE9-33B0F080B48F}"/>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7AC76BAA-7A44-4761-81FD-C373E95D612B}"/>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Slide Number Placeholder 7">
            <a:extLst>
              <a:ext uri="{FF2B5EF4-FFF2-40B4-BE49-F238E27FC236}">
                <a16:creationId xmlns:a16="http://schemas.microsoft.com/office/drawing/2014/main" id="{8C2C044B-31E0-4789-B3B9-72955E3EA641}"/>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8" name="Footer Placeholder 6">
            <a:extLst>
              <a:ext uri="{FF2B5EF4-FFF2-40B4-BE49-F238E27FC236}">
                <a16:creationId xmlns:a16="http://schemas.microsoft.com/office/drawing/2014/main" id="{7C68C189-1A79-4B5C-9E2E-5E31BF234956}"/>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12985297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A9B0DBE-ECE5-4FC0-816D-43FEAF8392E5}" type="datetimeFigureOut">
              <a:rPr lang="en-US" smtClean="0"/>
              <a:t>9/16/2021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2363E8B-6C23-461B-8BFD-9F4D539CB21C}" type="slidenum">
              <a:rPr lang="en-US" smtClean="0"/>
              <a:t>‹#›</a:t>
            </a:fld>
            <a:endParaRPr lang="en-US" dirty="0"/>
          </a:p>
        </p:txBody>
      </p:sp>
    </p:spTree>
    <p:extLst>
      <p:ext uri="{BB962C8B-B14F-4D97-AF65-F5344CB8AC3E}">
        <p14:creationId xmlns:p14="http://schemas.microsoft.com/office/powerpoint/2010/main" val="260492466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CEBE1F-B801-4137-BE9E-F9D59F9D9A2B}"/>
              </a:ext>
            </a:extLst>
          </p:cNvPr>
          <p:cNvSpPr/>
          <p:nvPr userDrawn="1"/>
        </p:nvSpPr>
        <p:spPr>
          <a:xfrm>
            <a:off x="0" y="6664204"/>
            <a:ext cx="9158990" cy="2087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AB9D1D33-0FFA-48F9-938D-A6B8FDAA2ED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11" name="Rectangle 10">
            <a:extLst>
              <a:ext uri="{FF2B5EF4-FFF2-40B4-BE49-F238E27FC236}">
                <a16:creationId xmlns:a16="http://schemas.microsoft.com/office/drawing/2014/main" id="{A15960B1-ECA1-4236-BD85-A39F88ACAA25}"/>
              </a:ext>
            </a:extLst>
          </p:cNvPr>
          <p:cNvSpPr/>
          <p:nvPr userDrawn="1"/>
        </p:nvSpPr>
        <p:spPr>
          <a:xfrm>
            <a:off x="0"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3">
            <a:extLst>
              <a:ext uri="{FF2B5EF4-FFF2-40B4-BE49-F238E27FC236}">
                <a16:creationId xmlns:a16="http://schemas.microsoft.com/office/drawing/2014/main" id="{01AD2769-79E6-43E5-9B5C-F5A8853EB541}"/>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3" name="Rectangle 12">
            <a:extLst>
              <a:ext uri="{FF2B5EF4-FFF2-40B4-BE49-F238E27FC236}">
                <a16:creationId xmlns:a16="http://schemas.microsoft.com/office/drawing/2014/main" id="{C74FA046-01BB-471F-9390-238D81B17585}"/>
              </a:ext>
            </a:extLst>
          </p:cNvPr>
          <p:cNvSpPr/>
          <p:nvPr userDrawn="1"/>
        </p:nvSpPr>
        <p:spPr>
          <a:xfrm>
            <a:off x="8743567" y="6515545"/>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7">
            <a:extLst>
              <a:ext uri="{FF2B5EF4-FFF2-40B4-BE49-F238E27FC236}">
                <a16:creationId xmlns:a16="http://schemas.microsoft.com/office/drawing/2014/main" id="{2E91B93B-0018-4C88-8C62-615F2BA60A9E}"/>
              </a:ext>
            </a:extLst>
          </p:cNvPr>
          <p:cNvSpPr txBox="1">
            <a:spLocks/>
          </p:cNvSpPr>
          <p:nvPr userDrawn="1"/>
        </p:nvSpPr>
        <p:spPr>
          <a:xfrm>
            <a:off x="8679472" y="655364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cxnSp>
        <p:nvCxnSpPr>
          <p:cNvPr id="15" name="Straight Connector 14">
            <a:extLst>
              <a:ext uri="{FF2B5EF4-FFF2-40B4-BE49-F238E27FC236}">
                <a16:creationId xmlns:a16="http://schemas.microsoft.com/office/drawing/2014/main" id="{CEF2307C-40FD-4498-84E7-E42A04434C2E}"/>
              </a:ext>
            </a:extLst>
          </p:cNvPr>
          <p:cNvCxnSpPr>
            <a:cxnSpLocks/>
          </p:cNvCxnSpPr>
          <p:nvPr userDrawn="1"/>
        </p:nvCxnSpPr>
        <p:spPr>
          <a:xfrm>
            <a:off x="0"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036451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87C30F-314E-4726-901A-3B843E1287EA}"/>
              </a:ext>
            </a:extLst>
          </p:cNvPr>
          <p:cNvSpPr/>
          <p:nvPr userDrawn="1"/>
        </p:nvSpPr>
        <p:spPr>
          <a:xfrm>
            <a:off x="0" y="6664204"/>
            <a:ext cx="9158990" cy="2087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B10550ED-56D9-4AF8-9E6B-B64048AD1E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11" name="Rectangle 10">
            <a:extLst>
              <a:ext uri="{FF2B5EF4-FFF2-40B4-BE49-F238E27FC236}">
                <a16:creationId xmlns:a16="http://schemas.microsoft.com/office/drawing/2014/main" id="{823B2FF5-208C-4193-9DB6-0F4349A713D5}"/>
              </a:ext>
            </a:extLst>
          </p:cNvPr>
          <p:cNvSpPr/>
          <p:nvPr userDrawn="1"/>
        </p:nvSpPr>
        <p:spPr>
          <a:xfrm>
            <a:off x="0"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3">
            <a:extLst>
              <a:ext uri="{FF2B5EF4-FFF2-40B4-BE49-F238E27FC236}">
                <a16:creationId xmlns:a16="http://schemas.microsoft.com/office/drawing/2014/main" id="{95DF5610-B237-4DC8-B32D-BC92B509738A}"/>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3" name="Rectangle 12">
            <a:extLst>
              <a:ext uri="{FF2B5EF4-FFF2-40B4-BE49-F238E27FC236}">
                <a16:creationId xmlns:a16="http://schemas.microsoft.com/office/drawing/2014/main" id="{E2676D14-773F-4870-AFA4-B9DF50910014}"/>
              </a:ext>
            </a:extLst>
          </p:cNvPr>
          <p:cNvSpPr/>
          <p:nvPr userDrawn="1"/>
        </p:nvSpPr>
        <p:spPr>
          <a:xfrm>
            <a:off x="8743567" y="6515545"/>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7">
            <a:extLst>
              <a:ext uri="{FF2B5EF4-FFF2-40B4-BE49-F238E27FC236}">
                <a16:creationId xmlns:a16="http://schemas.microsoft.com/office/drawing/2014/main" id="{3F71C838-C8FA-494B-B4B1-6E531723D6F0}"/>
              </a:ext>
            </a:extLst>
          </p:cNvPr>
          <p:cNvSpPr txBox="1">
            <a:spLocks/>
          </p:cNvSpPr>
          <p:nvPr userDrawn="1"/>
        </p:nvSpPr>
        <p:spPr>
          <a:xfrm>
            <a:off x="8679472" y="655364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cxnSp>
        <p:nvCxnSpPr>
          <p:cNvPr id="15" name="Straight Connector 14">
            <a:extLst>
              <a:ext uri="{FF2B5EF4-FFF2-40B4-BE49-F238E27FC236}">
                <a16:creationId xmlns:a16="http://schemas.microsoft.com/office/drawing/2014/main" id="{3167787C-FF0C-4A03-9D4E-C76726061193}"/>
              </a:ext>
            </a:extLst>
          </p:cNvPr>
          <p:cNvCxnSpPr>
            <a:cxnSpLocks/>
          </p:cNvCxnSpPr>
          <p:nvPr userDrawn="1"/>
        </p:nvCxnSpPr>
        <p:spPr>
          <a:xfrm>
            <a:off x="0"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961985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5450F19-B112-4ABF-8DFD-7CC4C2994E88}"/>
              </a:ext>
            </a:extLst>
          </p:cNvPr>
          <p:cNvSpPr/>
          <p:nvPr userDrawn="1"/>
        </p:nvSpPr>
        <p:spPr>
          <a:xfrm flipH="1">
            <a:off x="4572000" y="1988840"/>
            <a:ext cx="4572000" cy="2880320"/>
          </a:xfrm>
          <a:prstGeom prst="rect">
            <a:avLst/>
          </a:prstGeom>
          <a:solidFill>
            <a:schemeClr val="bg1">
              <a:lumMod val="75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Picture Placeholder 2">
            <a:extLst>
              <a:ext uri="{FF2B5EF4-FFF2-40B4-BE49-F238E27FC236}">
                <a16:creationId xmlns:a16="http://schemas.microsoft.com/office/drawing/2014/main" id="{B3F0BA69-1CAA-4973-B174-2BA8BA1BC146}"/>
              </a:ext>
            </a:extLst>
          </p:cNvPr>
          <p:cNvSpPr>
            <a:spLocks noGrp="1"/>
          </p:cNvSpPr>
          <p:nvPr>
            <p:ph type="pic" idx="13" hasCustomPrompt="1"/>
          </p:nvPr>
        </p:nvSpPr>
        <p:spPr>
          <a:xfrm>
            <a:off x="5408905" y="857250"/>
            <a:ext cx="3338624" cy="5143500"/>
          </a:xfrm>
          <a:prstGeom prst="rect">
            <a:avLst/>
          </a:prstGeom>
          <a:solidFill>
            <a:schemeClr val="bg1">
              <a:lumMod val="95000"/>
            </a:schemeClr>
          </a:solidFill>
          <a:effectLst>
            <a:outerShdw blurRad="63500" sx="102000" sy="102000" algn="ctr" rotWithShape="0">
              <a:prstClr val="black">
                <a:alpha val="40000"/>
              </a:prstClr>
            </a:outerShdw>
          </a:effectLst>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pic>
        <p:nvPicPr>
          <p:cNvPr id="2" name="Picture 1">
            <a:extLst>
              <a:ext uri="{FF2B5EF4-FFF2-40B4-BE49-F238E27FC236}">
                <a16:creationId xmlns:a16="http://schemas.microsoft.com/office/drawing/2014/main" id="{886C5A34-2B98-4108-A9B8-DED832B2FA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96441"/>
            <a:ext cx="9144000" cy="6954441"/>
          </a:xfrm>
          <a:prstGeom prst="rect">
            <a:avLst/>
          </a:prstGeom>
        </p:spPr>
      </p:pic>
      <p:sp>
        <p:nvSpPr>
          <p:cNvPr id="5" name="Rectangle 4">
            <a:extLst>
              <a:ext uri="{FF2B5EF4-FFF2-40B4-BE49-F238E27FC236}">
                <a16:creationId xmlns:a16="http://schemas.microsoft.com/office/drawing/2014/main" id="{89AD81FF-D2BC-4BE9-8FA4-EDFEF24B8A04}"/>
              </a:ext>
            </a:extLst>
          </p:cNvPr>
          <p:cNvSpPr/>
          <p:nvPr userDrawn="1"/>
        </p:nvSpPr>
        <p:spPr>
          <a:xfrm>
            <a:off x="-20" y="-96442"/>
            <a:ext cx="9144020" cy="6954441"/>
          </a:xfrm>
          <a:prstGeom prst="rect">
            <a:avLst/>
          </a:prstGeom>
          <a:solidFill>
            <a:schemeClr val="tx2">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350540664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1134CBD-05EB-4EB3-9BE9-33B0F080B48F}"/>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7D4C13E-C1CD-4DCF-B721-4DD0E6DBEF2D}"/>
              </a:ext>
            </a:extLst>
          </p:cNvPr>
          <p:cNvSpPr/>
          <p:nvPr userDrawn="1"/>
        </p:nvSpPr>
        <p:spPr>
          <a:xfrm>
            <a:off x="0"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C8826E3-6C62-4D63-AA58-EC102280BDBE}"/>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E8B107A8-A15C-4F36-AB40-9DCBB040A39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6" name="Rectangle 15">
            <a:extLst>
              <a:ext uri="{FF2B5EF4-FFF2-40B4-BE49-F238E27FC236}">
                <a16:creationId xmlns:a16="http://schemas.microsoft.com/office/drawing/2014/main" id="{A7BDE695-4530-4FC7-B13A-27F4104EA650}"/>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6FDE36B5-2317-420B-89A4-EBCE3DE9EA13}"/>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Slide Number Placeholder 7">
            <a:extLst>
              <a:ext uri="{FF2B5EF4-FFF2-40B4-BE49-F238E27FC236}">
                <a16:creationId xmlns:a16="http://schemas.microsoft.com/office/drawing/2014/main" id="{4FF92F30-5136-4257-B92A-EB004B339739}"/>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9" name="Footer Placeholder 6">
            <a:extLst>
              <a:ext uri="{FF2B5EF4-FFF2-40B4-BE49-F238E27FC236}">
                <a16:creationId xmlns:a16="http://schemas.microsoft.com/office/drawing/2014/main" id="{714E391F-A72C-4FF5-B2E1-897D8C930C6F}"/>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98486449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23_Content writing ">
    <p:spTree>
      <p:nvGrpSpPr>
        <p:cNvPr id="1" name=""/>
        <p:cNvGrpSpPr/>
        <p:nvPr/>
      </p:nvGrpSpPr>
      <p:grpSpPr>
        <a:xfrm>
          <a:off x="0" y="0"/>
          <a:ext cx="0" cy="0"/>
          <a:chOff x="0" y="0"/>
          <a:chExt cx="0" cy="0"/>
        </a:xfrm>
      </p:grpSpPr>
      <p:sp>
        <p:nvSpPr>
          <p:cNvPr id="29" name="Subtitle 2"/>
          <p:cNvSpPr>
            <a:spLocks noGrp="1"/>
          </p:cNvSpPr>
          <p:nvPr>
            <p:ph type="subTitle" idx="1"/>
          </p:nvPr>
        </p:nvSpPr>
        <p:spPr>
          <a:xfrm>
            <a:off x="925985" y="1178387"/>
            <a:ext cx="6858000" cy="1655762"/>
          </a:xfrm>
          <a:prstGeom prst="rect">
            <a:avLst/>
          </a:prstGeom>
        </p:spPr>
        <p:txBody>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Rectangle 9">
            <a:extLst>
              <a:ext uri="{FF2B5EF4-FFF2-40B4-BE49-F238E27FC236}">
                <a16:creationId xmlns:a16="http://schemas.microsoft.com/office/drawing/2014/main" id="{20F43F97-1503-4EE7-BB6F-6968763A03CF}"/>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73337D4D-A96E-4271-AC31-9DF3AE96D79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68754" y="167074"/>
            <a:ext cx="1330912" cy="417542"/>
          </a:xfrm>
          <a:prstGeom prst="rect">
            <a:avLst/>
          </a:prstGeom>
        </p:spPr>
      </p:pic>
      <p:sp>
        <p:nvSpPr>
          <p:cNvPr id="12" name="Rectangle 11">
            <a:extLst>
              <a:ext uri="{FF2B5EF4-FFF2-40B4-BE49-F238E27FC236}">
                <a16:creationId xmlns:a16="http://schemas.microsoft.com/office/drawing/2014/main" id="{E8C62353-EE27-4B5C-9990-D9F17AC35230}"/>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C63C001-62B7-4F1C-9DC4-35F0A6B861FF}"/>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3DDED632-D805-4B94-A914-DAF3E8794AD1}"/>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Slide Number Placeholder 7">
            <a:extLst>
              <a:ext uri="{FF2B5EF4-FFF2-40B4-BE49-F238E27FC236}">
                <a16:creationId xmlns:a16="http://schemas.microsoft.com/office/drawing/2014/main" id="{F974EDE3-FA71-481A-87B3-FD1B9CA946ED}"/>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7" name="Footer Placeholder 6">
            <a:extLst>
              <a:ext uri="{FF2B5EF4-FFF2-40B4-BE49-F238E27FC236}">
                <a16:creationId xmlns:a16="http://schemas.microsoft.com/office/drawing/2014/main" id="{2BEDA8F4-23DC-464E-A5EF-5DBCE0694AF8}"/>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42391330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488F58C-BE88-432F-91CD-CF616A101EAC}"/>
              </a:ext>
            </a:extLst>
          </p:cNvPr>
          <p:cNvSpPr/>
          <p:nvPr userDrawn="1"/>
        </p:nvSpPr>
        <p:spPr>
          <a:xfrm>
            <a:off x="8743567" y="6515547"/>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10">
            <a:extLst>
              <a:ext uri="{FF2B5EF4-FFF2-40B4-BE49-F238E27FC236}">
                <a16:creationId xmlns:a16="http://schemas.microsoft.com/office/drawing/2014/main" id="{45ECC445-F68C-4E70-85D5-0DCF0E50D46A}"/>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71D77045-C73E-489D-B662-567237CB110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8754" y="167074"/>
            <a:ext cx="1330912" cy="417542"/>
          </a:xfrm>
          <a:prstGeom prst="rect">
            <a:avLst/>
          </a:prstGeom>
        </p:spPr>
      </p:pic>
      <p:sp>
        <p:nvSpPr>
          <p:cNvPr id="19" name="Rectangle 18">
            <a:extLst>
              <a:ext uri="{FF2B5EF4-FFF2-40B4-BE49-F238E27FC236}">
                <a16:creationId xmlns:a16="http://schemas.microsoft.com/office/drawing/2014/main" id="{8EB95077-45CA-48E5-A7CF-970BD2CFB4D3}"/>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CB8BD00A-647C-4269-B94C-49E78200997F}"/>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5A382DB8-5F62-4707-ACAC-7A4C24F32771}"/>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 name="Slide Number Placeholder 7">
            <a:extLst>
              <a:ext uri="{FF2B5EF4-FFF2-40B4-BE49-F238E27FC236}">
                <a16:creationId xmlns:a16="http://schemas.microsoft.com/office/drawing/2014/main" id="{A7CA9144-059C-4209-BC97-D3A202B3B199}"/>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23" name="Footer Placeholder 6">
            <a:extLst>
              <a:ext uri="{FF2B5EF4-FFF2-40B4-BE49-F238E27FC236}">
                <a16:creationId xmlns:a16="http://schemas.microsoft.com/office/drawing/2014/main" id="{BF8748E6-2BAC-45BC-87A5-BE69CBD60782}"/>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2581950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A9B0DBE-ECE5-4FC0-816D-43FEAF8392E5}" type="datetimeFigureOut">
              <a:rPr lang="en-US" smtClean="0"/>
              <a:t>9/16/2021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2363E8B-6C23-461B-8BFD-9F4D539CB21C}" type="slidenum">
              <a:rPr lang="en-US" smtClean="0"/>
              <a:t>‹#›</a:t>
            </a:fld>
            <a:endParaRPr lang="en-US" dirty="0"/>
          </a:p>
        </p:txBody>
      </p:sp>
    </p:spTree>
    <p:extLst>
      <p:ext uri="{BB962C8B-B14F-4D97-AF65-F5344CB8AC3E}">
        <p14:creationId xmlns:p14="http://schemas.microsoft.com/office/powerpoint/2010/main" val="3495037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theme" Target="../theme/theme2.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image" Target="../media/image6.png"/><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theme" Target="../theme/theme4.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8"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9B0DBE-ECE5-4FC0-816D-43FEAF8392E5}" type="datetimeFigureOut">
              <a:rPr lang="en-US" smtClean="0"/>
              <a:t>9/16/2021</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363E8B-6C23-461B-8BFD-9F4D539CB21C}" type="slidenum">
              <a:rPr lang="en-US" smtClean="0"/>
              <a:t>‹#›</a:t>
            </a:fld>
            <a:endParaRPr lang="en-US" dirty="0"/>
          </a:p>
        </p:txBody>
      </p:sp>
    </p:spTree>
    <p:extLst>
      <p:ext uri="{BB962C8B-B14F-4D97-AF65-F5344CB8AC3E}">
        <p14:creationId xmlns:p14="http://schemas.microsoft.com/office/powerpoint/2010/main" val="242974322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3" r:id="rId20"/>
    <p:sldLayoutId id="2147483890"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A9A785-103B-4B53-B232-DC2BA94190A7}" type="datetimeFigureOut">
              <a:rPr lang="en-US" smtClean="0"/>
              <a:t>9/16/2021</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E97586-85E7-4DA0-AF2C-A0841FA48D10}" type="slidenum">
              <a:rPr lang="en-US" smtClean="0"/>
              <a:t>‹#›</a:t>
            </a:fld>
            <a:endParaRPr lang="en-US" dirty="0"/>
          </a:p>
        </p:txBody>
      </p:sp>
    </p:spTree>
    <p:extLst>
      <p:ext uri="{BB962C8B-B14F-4D97-AF65-F5344CB8AC3E}">
        <p14:creationId xmlns:p14="http://schemas.microsoft.com/office/powerpoint/2010/main" val="1071584588"/>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8" r:id="rId13"/>
    <p:sldLayoutId id="2147483769" r:id="rId14"/>
    <p:sldLayoutId id="2147483770" r:id="rId15"/>
    <p:sldLayoutId id="214748377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t="-17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A9A785-103B-4B53-B232-DC2BA94190A7}" type="datetimeFigureOut">
              <a:rPr lang="en-US" smtClean="0"/>
              <a:t>9/16/2021</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E97586-85E7-4DA0-AF2C-A0841FA48D10}" type="slidenum">
              <a:rPr lang="en-US" smtClean="0"/>
              <a:t>‹#›</a:t>
            </a:fld>
            <a:endParaRPr lang="en-US" dirty="0"/>
          </a:p>
        </p:txBody>
      </p:sp>
    </p:spTree>
    <p:extLst>
      <p:ext uri="{BB962C8B-B14F-4D97-AF65-F5344CB8AC3E}">
        <p14:creationId xmlns:p14="http://schemas.microsoft.com/office/powerpoint/2010/main" val="717120528"/>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3C46CA-BC95-481C-ACA8-3C0B70CEB648}"/>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EDB7D3C-1037-4F75-907A-2EBDDCF0A3D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9EE68DE-91B6-48AA-BC9A-76C6028D300C}"/>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1A9A785-103B-4B53-B232-DC2BA94190A7}" type="datetimeFigureOut">
              <a:rPr lang="en-US" smtClean="0"/>
              <a:t>9/16/2021</a:t>
            </a:fld>
            <a:endParaRPr lang="en-US" dirty="0"/>
          </a:p>
        </p:txBody>
      </p:sp>
      <p:sp>
        <p:nvSpPr>
          <p:cNvPr id="5" name="Footer Placeholder 4">
            <a:extLst>
              <a:ext uri="{FF2B5EF4-FFF2-40B4-BE49-F238E27FC236}">
                <a16:creationId xmlns:a16="http://schemas.microsoft.com/office/drawing/2014/main" id="{CE47AB8C-36D0-4E17-95CE-193A04262E8A}"/>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A863461-80D0-4E03-BCA4-56D1048DDE17}"/>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CE97586-85E7-4DA0-AF2C-A0841FA48D10}" type="slidenum">
              <a:rPr lang="en-US" smtClean="0"/>
              <a:t>‹#›</a:t>
            </a:fld>
            <a:endParaRPr lang="en-US" dirty="0"/>
          </a:p>
        </p:txBody>
      </p:sp>
    </p:spTree>
    <p:extLst>
      <p:ext uri="{BB962C8B-B14F-4D97-AF65-F5344CB8AC3E}">
        <p14:creationId xmlns:p14="http://schemas.microsoft.com/office/powerpoint/2010/main" val="2730347318"/>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6" r:id="rId12"/>
    <p:sldLayoutId id="2147483867" r:id="rId13"/>
    <p:sldLayoutId id="2147483868" r:id="rId14"/>
    <p:sldLayoutId id="2147483869" r:id="rId15"/>
    <p:sldLayoutId id="2147483870" r:id="rId16"/>
    <p:sldLayoutId id="2147483871" r:id="rId17"/>
    <p:sldLayoutId id="2147483872" r:id="rId18"/>
    <p:sldLayoutId id="2147483873" r:id="rId19"/>
    <p:sldLayoutId id="2147483874" r:id="rId20"/>
    <p:sldLayoutId id="2147483875" r:id="rId21"/>
    <p:sldLayoutId id="2147483876" r:id="rId22"/>
    <p:sldLayoutId id="2147483877" r:id="rId23"/>
    <p:sldLayoutId id="2147483878" r:id="rId24"/>
    <p:sldLayoutId id="2147483879" r:id="rId25"/>
    <p:sldLayoutId id="2147483880" r:id="rId26"/>
    <p:sldLayoutId id="2147483881" r:id="rId27"/>
    <p:sldLayoutId id="2147483882" r:id="rId28"/>
    <p:sldLayoutId id="2147483883" r:id="rId29"/>
    <p:sldLayoutId id="2147483884" r:id="rId30"/>
    <p:sldLayoutId id="2147483885" r:id="rId31"/>
    <p:sldLayoutId id="2147483886" r:id="rId32"/>
    <p:sldLayoutId id="2147483887" r:id="rId33"/>
    <p:sldLayoutId id="2147483888" r:id="rId34"/>
    <p:sldLayoutId id="2147483889" r:id="rId3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xml"/><Relationship Id="rId1" Type="http://schemas.openxmlformats.org/officeDocument/2006/relationships/slideLayout" Target="../slideLayouts/slideLayout44.xml"/><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chart" Target="../charts/chart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chart" Target="../charts/chart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chart" Target="../charts/chart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chart" Target="../charts/chart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chart" Target="../charts/chart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chart" Target="../charts/chart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chart" Target="../charts/chart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chart" Target="../charts/chart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chart" Target="../charts/chart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chart" Target="../charts/chart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chart" Target="../charts/chart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chart" Target="../charts/chart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chart" Target="../charts/chart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chart" Target="../charts/chart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chart" Target="../charts/chart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chart" Target="../charts/chart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chart" Target="../charts/chart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2" Type="http://schemas.openxmlformats.org/officeDocument/2006/relationships/chart" Target="../charts/chart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chart" Target="../charts/chart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chart" Target="../charts/chart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chart" Target="../charts/chart4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chart" Target="../charts/chart4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chart" Target="../charts/chart4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chart" Target="../charts/chart4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chart" Target="../charts/chart4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2" Type="http://schemas.openxmlformats.org/officeDocument/2006/relationships/chart" Target="../charts/chart4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chart" Target="../charts/chart4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chart" Target="../charts/chart4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2" Type="http://schemas.openxmlformats.org/officeDocument/2006/relationships/chart" Target="../charts/chart48.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chart" Target="../charts/chart49.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chart" Target="../charts/chart50.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chart" Target="../charts/chart51.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2" Type="http://schemas.openxmlformats.org/officeDocument/2006/relationships/chart" Target="../charts/chart5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0.xml.rels><?xml version="1.0" encoding="UTF-8" standalone="yes"?>
<Relationships xmlns="http://schemas.openxmlformats.org/package/2006/relationships"><Relationship Id="rId2" Type="http://schemas.openxmlformats.org/officeDocument/2006/relationships/chart" Target="../charts/chart53.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chart" Target="../charts/chart54.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chart" Target="../charts/chart55.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8" Type="http://schemas.openxmlformats.org/officeDocument/2006/relationships/image" Target="../media/image28.jpeg"/><Relationship Id="rId13" Type="http://schemas.openxmlformats.org/officeDocument/2006/relationships/image" Target="../media/image33.jpeg"/><Relationship Id="rId3" Type="http://schemas.openxmlformats.org/officeDocument/2006/relationships/image" Target="../media/image23.jpeg"/><Relationship Id="rId7" Type="http://schemas.openxmlformats.org/officeDocument/2006/relationships/image" Target="../media/image27.jpeg"/><Relationship Id="rId12" Type="http://schemas.openxmlformats.org/officeDocument/2006/relationships/image" Target="../media/image32.jpeg"/><Relationship Id="rId2" Type="http://schemas.openxmlformats.org/officeDocument/2006/relationships/image" Target="../media/image22.jpeg"/><Relationship Id="rId1" Type="http://schemas.openxmlformats.org/officeDocument/2006/relationships/slideLayout" Target="../slideLayouts/slideLayout63.xml"/><Relationship Id="rId6" Type="http://schemas.openxmlformats.org/officeDocument/2006/relationships/image" Target="../media/image26.jpeg"/><Relationship Id="rId11" Type="http://schemas.openxmlformats.org/officeDocument/2006/relationships/image" Target="../media/image31.jpeg"/><Relationship Id="rId5" Type="http://schemas.openxmlformats.org/officeDocument/2006/relationships/image" Target="../media/image25.jpeg"/><Relationship Id="rId10" Type="http://schemas.openxmlformats.org/officeDocument/2006/relationships/image" Target="../media/image30.jpeg"/><Relationship Id="rId4" Type="http://schemas.openxmlformats.org/officeDocument/2006/relationships/image" Target="../media/image24.jpeg"/><Relationship Id="rId9" Type="http://schemas.openxmlformats.org/officeDocument/2006/relationships/image" Target="../media/image29.jpeg"/></Relationships>
</file>

<file path=ppt/slides/_rels/slide64.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26" Type="http://schemas.openxmlformats.org/officeDocument/2006/relationships/image" Target="../media/image58.png"/><Relationship Id="rId3" Type="http://schemas.openxmlformats.org/officeDocument/2006/relationships/image" Target="../media/image35.jpeg"/><Relationship Id="rId21" Type="http://schemas.openxmlformats.org/officeDocument/2006/relationships/image" Target="../media/image53.png"/><Relationship Id="rId7" Type="http://schemas.openxmlformats.org/officeDocument/2006/relationships/image" Target="../media/image39.jpeg"/><Relationship Id="rId12" Type="http://schemas.openxmlformats.org/officeDocument/2006/relationships/image" Target="../media/image44.jpeg"/><Relationship Id="rId17" Type="http://schemas.openxmlformats.org/officeDocument/2006/relationships/image" Target="../media/image49.jpeg"/><Relationship Id="rId25" Type="http://schemas.openxmlformats.org/officeDocument/2006/relationships/image" Target="../media/image57.png"/><Relationship Id="rId2" Type="http://schemas.openxmlformats.org/officeDocument/2006/relationships/image" Target="../media/image34.jpeg"/><Relationship Id="rId16" Type="http://schemas.openxmlformats.org/officeDocument/2006/relationships/image" Target="../media/image48.png"/><Relationship Id="rId20" Type="http://schemas.openxmlformats.org/officeDocument/2006/relationships/image" Target="../media/image52.png"/><Relationship Id="rId29" Type="http://schemas.openxmlformats.org/officeDocument/2006/relationships/image" Target="../media/image61.jpeg"/><Relationship Id="rId1" Type="http://schemas.openxmlformats.org/officeDocument/2006/relationships/slideLayout" Target="../slideLayouts/slideLayout62.xml"/><Relationship Id="rId6" Type="http://schemas.openxmlformats.org/officeDocument/2006/relationships/image" Target="../media/image38.jpeg"/><Relationship Id="rId11" Type="http://schemas.openxmlformats.org/officeDocument/2006/relationships/image" Target="../media/image43.png"/><Relationship Id="rId24" Type="http://schemas.openxmlformats.org/officeDocument/2006/relationships/image" Target="../media/image56.png"/><Relationship Id="rId5" Type="http://schemas.openxmlformats.org/officeDocument/2006/relationships/image" Target="../media/image37.jpeg"/><Relationship Id="rId15" Type="http://schemas.openxmlformats.org/officeDocument/2006/relationships/image" Target="../media/image47.png"/><Relationship Id="rId23" Type="http://schemas.openxmlformats.org/officeDocument/2006/relationships/image" Target="../media/image55.jpeg"/><Relationship Id="rId28" Type="http://schemas.openxmlformats.org/officeDocument/2006/relationships/image" Target="../media/image60.jpeg"/><Relationship Id="rId10" Type="http://schemas.openxmlformats.org/officeDocument/2006/relationships/image" Target="../media/image42.jpeg"/><Relationship Id="rId19" Type="http://schemas.openxmlformats.org/officeDocument/2006/relationships/image" Target="../media/image51.png"/><Relationship Id="rId31" Type="http://schemas.openxmlformats.org/officeDocument/2006/relationships/image" Target="../media/image63.jpe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 Id="rId22" Type="http://schemas.openxmlformats.org/officeDocument/2006/relationships/image" Target="../media/image54.png"/><Relationship Id="rId27" Type="http://schemas.openxmlformats.org/officeDocument/2006/relationships/image" Target="../media/image59.png"/><Relationship Id="rId30" Type="http://schemas.openxmlformats.org/officeDocument/2006/relationships/image" Target="../media/image62.png"/></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factory, sky, building, outdoor&#10;&#10;Description automatically generated">
            <a:extLst>
              <a:ext uri="{FF2B5EF4-FFF2-40B4-BE49-F238E27FC236}">
                <a16:creationId xmlns:a16="http://schemas.microsoft.com/office/drawing/2014/main" id="{314E84D7-497A-44FE-8618-49B0B6CA05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52" y="-30210"/>
            <a:ext cx="9144000" cy="6017439"/>
          </a:xfrm>
          <a:prstGeom prst="rect">
            <a:avLst/>
          </a:prstGeom>
        </p:spPr>
      </p:pic>
      <p:sp>
        <p:nvSpPr>
          <p:cNvPr id="3" name="Rectangle 2">
            <a:extLst>
              <a:ext uri="{FF2B5EF4-FFF2-40B4-BE49-F238E27FC236}">
                <a16:creationId xmlns:a16="http://schemas.microsoft.com/office/drawing/2014/main" id="{8FF51218-A93D-40A4-A8C3-938F61F6EC1B}"/>
              </a:ext>
            </a:extLst>
          </p:cNvPr>
          <p:cNvSpPr/>
          <p:nvPr/>
        </p:nvSpPr>
        <p:spPr>
          <a:xfrm>
            <a:off x="0" y="5958840"/>
            <a:ext cx="9144000" cy="891666"/>
          </a:xfrm>
          <a:prstGeom prst="rect">
            <a:avLst/>
          </a:prstGeom>
          <a:solidFill>
            <a:schemeClr val="bg1"/>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DD677109-8D7E-4B06-AE3C-01741BED53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8945" y="6163508"/>
            <a:ext cx="1891371" cy="593937"/>
          </a:xfrm>
          <a:prstGeom prst="rect">
            <a:avLst/>
          </a:prstGeom>
        </p:spPr>
      </p:pic>
      <p:grpSp>
        <p:nvGrpSpPr>
          <p:cNvPr id="4" name="Group 3">
            <a:extLst>
              <a:ext uri="{FF2B5EF4-FFF2-40B4-BE49-F238E27FC236}">
                <a16:creationId xmlns:a16="http://schemas.microsoft.com/office/drawing/2014/main" id="{96E29BFF-AA1E-43A6-BF90-3F92051E930D}"/>
              </a:ext>
            </a:extLst>
          </p:cNvPr>
          <p:cNvGrpSpPr/>
          <p:nvPr/>
        </p:nvGrpSpPr>
        <p:grpSpPr>
          <a:xfrm>
            <a:off x="32433" y="6406020"/>
            <a:ext cx="6788632" cy="430195"/>
            <a:chOff x="111945" y="6406020"/>
            <a:chExt cx="6788632" cy="430195"/>
          </a:xfrm>
        </p:grpSpPr>
        <p:sp>
          <p:nvSpPr>
            <p:cNvPr id="16" name="TextBox 15">
              <a:extLst>
                <a:ext uri="{FF2B5EF4-FFF2-40B4-BE49-F238E27FC236}">
                  <a16:creationId xmlns:a16="http://schemas.microsoft.com/office/drawing/2014/main" id="{0821E692-0F38-428F-A3A7-73502A3C8CA3}"/>
                </a:ext>
              </a:extLst>
            </p:cNvPr>
            <p:cNvSpPr txBox="1"/>
            <p:nvPr/>
          </p:nvSpPr>
          <p:spPr>
            <a:xfrm>
              <a:off x="3036470" y="6549756"/>
              <a:ext cx="3864107" cy="25391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300" normalizeH="0" baseline="0" noProof="0" dirty="0">
                  <a:ln>
                    <a:noFill/>
                  </a:ln>
                  <a:solidFill>
                    <a:srgbClr val="44546A">
                      <a:lumMod val="50000"/>
                    </a:srgbClr>
                  </a:solidFill>
                  <a:effectLst/>
                  <a:uLnTx/>
                  <a:uFillTx/>
                  <a:latin typeface="Montserrat" panose="02000505000000020004" pitchFamily="2" charset="0"/>
                  <a:ea typeface="Verdana" panose="020B0604030504040204" pitchFamily="34" charset="0"/>
                  <a:cs typeface="Arial" panose="020B0604020202020204" pitchFamily="34" charset="0"/>
                </a:rPr>
                <a:t>MARKET INTELLIGENCE . CONSULTING</a:t>
              </a:r>
            </a:p>
          </p:txBody>
        </p:sp>
        <p:sp>
          <p:nvSpPr>
            <p:cNvPr id="18" name="TextBox 17">
              <a:extLst>
                <a:ext uri="{FF2B5EF4-FFF2-40B4-BE49-F238E27FC236}">
                  <a16:creationId xmlns:a16="http://schemas.microsoft.com/office/drawing/2014/main" id="{F3AD2103-A81D-4E70-9352-AB2513DCF813}"/>
                </a:ext>
              </a:extLst>
            </p:cNvPr>
            <p:cNvSpPr txBox="1"/>
            <p:nvPr/>
          </p:nvSpPr>
          <p:spPr>
            <a:xfrm>
              <a:off x="125973" y="6406020"/>
              <a:ext cx="3320515" cy="25391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44546A">
                      <a:lumMod val="50000"/>
                    </a:srgbClr>
                  </a:solidFill>
                  <a:effectLst/>
                  <a:uLnTx/>
                  <a:uFillTx/>
                  <a:latin typeface="Montserrat" panose="02000505000000020004" pitchFamily="2" charset="0"/>
                  <a:ea typeface="Verdana" panose="020B0604030504040204" pitchFamily="34" charset="0"/>
                  <a:cs typeface="Arial" panose="020B0604020202020204" pitchFamily="34" charset="0"/>
                </a:rPr>
                <a:t>www.techsciresearch.com</a:t>
              </a:r>
            </a:p>
          </p:txBody>
        </p:sp>
        <p:sp>
          <p:nvSpPr>
            <p:cNvPr id="12" name="TextBox 11">
              <a:extLst>
                <a:ext uri="{FF2B5EF4-FFF2-40B4-BE49-F238E27FC236}">
                  <a16:creationId xmlns:a16="http://schemas.microsoft.com/office/drawing/2014/main" id="{704F88B3-DE60-4CD3-B454-5BFDFFE911E7}"/>
                </a:ext>
              </a:extLst>
            </p:cNvPr>
            <p:cNvSpPr txBox="1"/>
            <p:nvPr/>
          </p:nvSpPr>
          <p:spPr>
            <a:xfrm>
              <a:off x="111945" y="6582299"/>
              <a:ext cx="3320515" cy="25391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50" b="1" i="0" u="none" strike="noStrike" kern="1200" cap="none" spc="0" normalizeH="0" baseline="0" noProof="0" dirty="0">
                <a:ln>
                  <a:noFill/>
                </a:ln>
                <a:solidFill>
                  <a:srgbClr val="44546A">
                    <a:lumMod val="50000"/>
                  </a:srgbClr>
                </a:solidFill>
                <a:effectLst/>
                <a:uLnTx/>
                <a:uFillTx/>
                <a:latin typeface="Montserrat" panose="02000505000000020004" pitchFamily="2" charset="0"/>
                <a:ea typeface="Verdana" panose="020B0604030504040204" pitchFamily="34" charset="0"/>
                <a:cs typeface="Arial" panose="020B0604020202020204" pitchFamily="34" charset="0"/>
              </a:endParaRPr>
            </a:p>
          </p:txBody>
        </p:sp>
      </p:grpSp>
      <p:sp>
        <p:nvSpPr>
          <p:cNvPr id="14" name="TextBox 13">
            <a:extLst>
              <a:ext uri="{FF2B5EF4-FFF2-40B4-BE49-F238E27FC236}">
                <a16:creationId xmlns:a16="http://schemas.microsoft.com/office/drawing/2014/main" id="{D035B458-48F7-452F-88AB-6579364D17D3}"/>
              </a:ext>
            </a:extLst>
          </p:cNvPr>
          <p:cNvSpPr txBox="1"/>
          <p:nvPr/>
        </p:nvSpPr>
        <p:spPr>
          <a:xfrm>
            <a:off x="190500" y="522995"/>
            <a:ext cx="8489674" cy="1010533"/>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white"/>
                </a:solidFill>
                <a:effectLst/>
                <a:uLnTx/>
                <a:uFillTx/>
                <a:latin typeface="Helvetica" pitchFamily="2" charset="0"/>
                <a:ea typeface="Roboto" pitchFamily="2" charset="0"/>
                <a:cs typeface="Arial" panose="020B0604020202020204" pitchFamily="34" charset="0"/>
              </a:rPr>
              <a:t>INDIA PPHP </a:t>
            </a:r>
            <a:r>
              <a:rPr lang="en-IN" sz="2400" b="1" dirty="0">
                <a:solidFill>
                  <a:prstClr val="white"/>
                </a:solidFill>
                <a:latin typeface="Helvetica" pitchFamily="2" charset="0"/>
                <a:ea typeface="Roboto" pitchFamily="2" charset="0"/>
                <a:cs typeface="Arial" panose="020B0604020202020204" pitchFamily="34" charset="0"/>
              </a:rPr>
              <a:t>AND PPCP </a:t>
            </a:r>
            <a:r>
              <a:rPr kumimoji="0" lang="en-IN" sz="2400" b="1" i="0" u="none" strike="noStrike" kern="1200" cap="none" spc="0" normalizeH="0" baseline="0" noProof="0" dirty="0">
                <a:ln>
                  <a:noFill/>
                </a:ln>
                <a:solidFill>
                  <a:prstClr val="white"/>
                </a:solidFill>
                <a:effectLst/>
                <a:uLnTx/>
                <a:uFillTx/>
                <a:latin typeface="Helvetica" pitchFamily="2" charset="0"/>
                <a:ea typeface="Roboto" pitchFamily="2" charset="0"/>
                <a:cs typeface="Arial" panose="020B0604020202020204" pitchFamily="34" charset="0"/>
              </a:rPr>
              <a:t>MARKET</a:t>
            </a: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Helvetica" pitchFamily="2" charset="0"/>
                <a:ea typeface="Roboto" pitchFamily="2" charset="0"/>
                <a:cs typeface="Arial" panose="020B0604020202020204" pitchFamily="34" charset="0"/>
              </a:rPr>
              <a:t> FORECAST &amp; OPPORTUNITIES</a:t>
            </a:r>
          </a:p>
        </p:txBody>
      </p:sp>
      <p:sp>
        <p:nvSpPr>
          <p:cNvPr id="15" name="Rectangle 14">
            <a:extLst>
              <a:ext uri="{FF2B5EF4-FFF2-40B4-BE49-F238E27FC236}">
                <a16:creationId xmlns:a16="http://schemas.microsoft.com/office/drawing/2014/main" id="{9315DBED-27C6-4900-96D4-63D8451D362F}"/>
              </a:ext>
            </a:extLst>
          </p:cNvPr>
          <p:cNvSpPr/>
          <p:nvPr/>
        </p:nvSpPr>
        <p:spPr>
          <a:xfrm>
            <a:off x="190500" y="143536"/>
            <a:ext cx="4149147" cy="52322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Helvetica" pitchFamily="2" charset="0"/>
                <a:ea typeface="Roboto" pitchFamily="2" charset="0"/>
                <a:cs typeface="Arial" panose="020B0604020202020204" pitchFamily="34" charset="0"/>
              </a:rPr>
              <a:t>2015 – 2030</a:t>
            </a:r>
          </a:p>
        </p:txBody>
      </p:sp>
    </p:spTree>
    <p:extLst>
      <p:ext uri="{BB962C8B-B14F-4D97-AF65-F5344CB8AC3E}">
        <p14:creationId xmlns:p14="http://schemas.microsoft.com/office/powerpoint/2010/main" val="3201424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6093882-BD00-4B41-8145-9BDF8D98A1CE}"/>
              </a:ext>
            </a:extLst>
          </p:cNvPr>
          <p:cNvSpPr txBox="1">
            <a:spLocks/>
          </p:cNvSpPr>
          <p:nvPr/>
        </p:nvSpPr>
        <p:spPr>
          <a:xfrm>
            <a:off x="92563" y="229085"/>
            <a:ext cx="8921930" cy="28777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200" b="1" dirty="0">
                <a:latin typeface="Verdana" panose="020B0604030504040204" pitchFamily="34" charset="0"/>
                <a:ea typeface="Verdana" panose="020B0604030504040204" pitchFamily="34" charset="0"/>
                <a:cs typeface="Verdana" panose="020B0604030504040204" pitchFamily="34" charset="0"/>
              </a:rPr>
              <a:t>East India</a:t>
            </a:r>
            <a:r>
              <a:rPr kumimoji="0" lang="en-IN" sz="12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Polypropylene </a:t>
            </a:r>
            <a:r>
              <a:rPr lang="en-IN" sz="1200" b="1" dirty="0">
                <a:latin typeface="Verdana" panose="020B0604030504040204" pitchFamily="34" charset="0"/>
                <a:ea typeface="Verdana" panose="020B0604030504040204" pitchFamily="34" charset="0"/>
                <a:cs typeface="Verdana" panose="020B0604030504040204" pitchFamily="34" charset="0"/>
              </a:rPr>
              <a:t>Production</a:t>
            </a:r>
            <a:r>
              <a:rPr kumimoji="0" lang="en-IN" sz="12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by Company, By Volume (Thousand Tonnes )</a:t>
            </a:r>
          </a:p>
        </p:txBody>
      </p:sp>
      <p:sp>
        <p:nvSpPr>
          <p:cNvPr id="3" name="TextBox 2">
            <a:extLst>
              <a:ext uri="{FF2B5EF4-FFF2-40B4-BE49-F238E27FC236}">
                <a16:creationId xmlns:a16="http://schemas.microsoft.com/office/drawing/2014/main" id="{38AB1E6A-8C0B-45AC-ACF8-5A7C3810084A}"/>
              </a:ext>
            </a:extLst>
          </p:cNvPr>
          <p:cNvSpPr txBox="1"/>
          <p:nvPr/>
        </p:nvSpPr>
        <p:spPr>
          <a:xfrm>
            <a:off x="-18473" y="615943"/>
            <a:ext cx="8779297" cy="292068"/>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Table 1: </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East</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India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Polypropylene </a:t>
            </a:r>
            <a:r>
              <a:rPr lang="en-IN" sz="1000" b="1" dirty="0">
                <a:latin typeface="Verdana" panose="020B0604030504040204" pitchFamily="34" charset="0"/>
                <a:ea typeface="Verdana" panose="020B0604030504040204" pitchFamily="34" charset="0"/>
                <a:cs typeface="Verdana" panose="020B0604030504040204" pitchFamily="34" charset="0"/>
              </a:rPr>
              <a:t>Production</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 By Company, By Volume , </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2015-</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2030F (Thousand Tonnes)</a:t>
            </a:r>
          </a:p>
        </p:txBody>
      </p:sp>
      <p:graphicFrame>
        <p:nvGraphicFramePr>
          <p:cNvPr id="6" name="Table 5">
            <a:extLst>
              <a:ext uri="{FF2B5EF4-FFF2-40B4-BE49-F238E27FC236}">
                <a16:creationId xmlns:a16="http://schemas.microsoft.com/office/drawing/2014/main" id="{71A650E3-B3EB-46B7-993A-127A94D71C18}"/>
              </a:ext>
            </a:extLst>
          </p:cNvPr>
          <p:cNvGraphicFramePr>
            <a:graphicFrameLocks noGrp="1"/>
          </p:cNvGraphicFramePr>
          <p:nvPr>
            <p:extLst>
              <p:ext uri="{D42A27DB-BD31-4B8C-83A1-F6EECF244321}">
                <p14:modId xmlns:p14="http://schemas.microsoft.com/office/powerpoint/2010/main" val="2048919732"/>
              </p:ext>
            </p:extLst>
          </p:nvPr>
        </p:nvGraphicFramePr>
        <p:xfrm>
          <a:off x="222070" y="986618"/>
          <a:ext cx="8779297" cy="5744707"/>
        </p:xfrm>
        <a:graphic>
          <a:graphicData uri="http://schemas.openxmlformats.org/drawingml/2006/table">
            <a:tbl>
              <a:tblPr firstRow="1" bandRow="1">
                <a:tableStyleId>{5C22544A-7EE6-4342-B048-85BDC9FD1C3A}</a:tableStyleId>
              </a:tblPr>
              <a:tblGrid>
                <a:gridCol w="1421200">
                  <a:extLst>
                    <a:ext uri="{9D8B030D-6E8A-4147-A177-3AD203B41FA5}">
                      <a16:colId xmlns:a16="http://schemas.microsoft.com/office/drawing/2014/main" val="2367957960"/>
                    </a:ext>
                  </a:extLst>
                </a:gridCol>
                <a:gridCol w="755373">
                  <a:extLst>
                    <a:ext uri="{9D8B030D-6E8A-4147-A177-3AD203B41FA5}">
                      <a16:colId xmlns:a16="http://schemas.microsoft.com/office/drawing/2014/main" val="1313332331"/>
                    </a:ext>
                  </a:extLst>
                </a:gridCol>
                <a:gridCol w="874644">
                  <a:extLst>
                    <a:ext uri="{9D8B030D-6E8A-4147-A177-3AD203B41FA5}">
                      <a16:colId xmlns:a16="http://schemas.microsoft.com/office/drawing/2014/main" val="1266816264"/>
                    </a:ext>
                  </a:extLst>
                </a:gridCol>
                <a:gridCol w="808383">
                  <a:extLst>
                    <a:ext uri="{9D8B030D-6E8A-4147-A177-3AD203B41FA5}">
                      <a16:colId xmlns:a16="http://schemas.microsoft.com/office/drawing/2014/main" val="1602592210"/>
                    </a:ext>
                  </a:extLst>
                </a:gridCol>
                <a:gridCol w="807465">
                  <a:extLst>
                    <a:ext uri="{9D8B030D-6E8A-4147-A177-3AD203B41FA5}">
                      <a16:colId xmlns:a16="http://schemas.microsoft.com/office/drawing/2014/main" val="343625143"/>
                    </a:ext>
                  </a:extLst>
                </a:gridCol>
                <a:gridCol w="1028058">
                  <a:extLst>
                    <a:ext uri="{9D8B030D-6E8A-4147-A177-3AD203B41FA5}">
                      <a16:colId xmlns:a16="http://schemas.microsoft.com/office/drawing/2014/main" val="2735481257"/>
                    </a:ext>
                  </a:extLst>
                </a:gridCol>
                <a:gridCol w="1028058">
                  <a:extLst>
                    <a:ext uri="{9D8B030D-6E8A-4147-A177-3AD203B41FA5}">
                      <a16:colId xmlns:a16="http://schemas.microsoft.com/office/drawing/2014/main" val="3617866325"/>
                    </a:ext>
                  </a:extLst>
                </a:gridCol>
                <a:gridCol w="1028058">
                  <a:extLst>
                    <a:ext uri="{9D8B030D-6E8A-4147-A177-3AD203B41FA5}">
                      <a16:colId xmlns:a16="http://schemas.microsoft.com/office/drawing/2014/main" val="1239395169"/>
                    </a:ext>
                  </a:extLst>
                </a:gridCol>
                <a:gridCol w="1028058">
                  <a:extLst>
                    <a:ext uri="{9D8B030D-6E8A-4147-A177-3AD203B41FA5}">
                      <a16:colId xmlns:a16="http://schemas.microsoft.com/office/drawing/2014/main" val="1768667197"/>
                    </a:ext>
                  </a:extLst>
                </a:gridCol>
              </a:tblGrid>
              <a:tr h="408705">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Company Name</a:t>
                      </a:r>
                    </a:p>
                  </a:txBody>
                  <a:tcPr marL="9525" marR="9525" marT="9525" marB="0"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Grade</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Location</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2015</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2020</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2021</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2022E</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2025F</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2030F</a:t>
                      </a:r>
                    </a:p>
                  </a:txBody>
                  <a:tcPr anchor="ctr"/>
                </a:tc>
                <a:extLst>
                  <a:ext uri="{0D108BD9-81ED-4DB2-BD59-A6C34878D82A}">
                    <a16:rowId xmlns:a16="http://schemas.microsoft.com/office/drawing/2014/main" val="3942379678"/>
                  </a:ext>
                </a:extLst>
              </a:tr>
              <a:tr h="459768">
                <a:tc>
                  <a:txBody>
                    <a:bodyPr/>
                    <a:lstStyle/>
                    <a:p>
                      <a:pPr algn="ctr" fontAlgn="b"/>
                      <a:r>
                        <a:rPr lang="en-IN" sz="1000" b="0" i="0" u="none" strike="noStrike" dirty="0">
                          <a:solidFill>
                            <a:srgbClr val="000000"/>
                          </a:solidFill>
                          <a:effectLst/>
                          <a:latin typeface="Verdana" panose="020B0604030504040204" pitchFamily="34" charset="0"/>
                        </a:rPr>
                        <a:t>Indian Oil Corporation Limited </a:t>
                      </a:r>
                    </a:p>
                  </a:txBody>
                  <a:tcPr marL="9525" marR="9525" marT="9525"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PPHP</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Paradip – </a:t>
                      </a:r>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Odissa</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0" i="0" u="none" strike="noStrike" dirty="0">
                          <a:solidFill>
                            <a:srgbClr val="000000"/>
                          </a:solidFill>
                          <a:effectLst/>
                          <a:latin typeface="Verdana" panose="020B0604030504040204" pitchFamily="34" charset="0"/>
                        </a:rPr>
                        <a:t>0</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rPr>
                        <a:t>282</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rPr>
                        <a:t>390</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rPr>
                        <a:t>388</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rPr>
                        <a:t>582</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rPr>
                        <a:t>676</a:t>
                      </a:r>
                    </a:p>
                  </a:txBody>
                  <a:tcPr marL="9525" marR="9525" marT="9525" marB="0" anchor="ctr"/>
                </a:tc>
                <a:extLst>
                  <a:ext uri="{0D108BD9-81ED-4DB2-BD59-A6C34878D82A}">
                    <a16:rowId xmlns:a16="http://schemas.microsoft.com/office/drawing/2014/main" val="1528316077"/>
                  </a:ext>
                </a:extLst>
              </a:tr>
              <a:tr h="427317">
                <a:tc>
                  <a:txBody>
                    <a:bodyPr/>
                    <a:lstStyle/>
                    <a:p>
                      <a:pPr algn="ctr" fontAlgn="b"/>
                      <a:r>
                        <a:rPr lang="en-IN" sz="1000" b="0" i="0" u="none" strike="noStrike">
                          <a:solidFill>
                            <a:srgbClr val="000000"/>
                          </a:solidFill>
                          <a:effectLst/>
                          <a:latin typeface="Verdana" panose="020B0604030504040204" pitchFamily="34" charset="0"/>
                        </a:rPr>
                        <a:t>Indian Oil Corporation Limited </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PPHP </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B</a:t>
                      </a:r>
                      <a:r>
                        <a:rPr lang="en-IN"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arauni</a:t>
                      </a: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 Bihar</a:t>
                      </a:r>
                    </a:p>
                  </a:txBody>
                  <a:tcPr marL="0" marR="0" marT="0" marB="0" anchor="ctr"/>
                </a:tc>
                <a:tc>
                  <a:txBody>
                    <a:bodyPr/>
                    <a:lstStyle/>
                    <a:p>
                      <a:pPr algn="ctr" fontAlgn="b"/>
                      <a:r>
                        <a:rPr lang="en-IN" sz="1000" b="0" i="0" u="none" strike="noStrike" dirty="0">
                          <a:solidFill>
                            <a:srgbClr val="000000"/>
                          </a:solidFill>
                          <a:effectLst/>
                          <a:latin typeface="Verdana" panose="020B0604030504040204" pitchFamily="34" charset="0"/>
                        </a:rPr>
                        <a:t>0</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rPr>
                        <a:t>0</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rPr>
                        <a:t>0</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rPr>
                        <a:t>0</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rPr>
                        <a:t>30</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rPr>
                        <a:t>160</a:t>
                      </a:r>
                    </a:p>
                  </a:txBody>
                  <a:tcPr marL="9525" marR="9525" marT="9525" marB="0" anchor="ctr"/>
                </a:tc>
                <a:extLst>
                  <a:ext uri="{0D108BD9-81ED-4DB2-BD59-A6C34878D82A}">
                    <a16:rowId xmlns:a16="http://schemas.microsoft.com/office/drawing/2014/main" val="700321098"/>
                  </a:ext>
                </a:extLst>
              </a:tr>
              <a:tr h="712674">
                <a:tc>
                  <a:txBody>
                    <a:bodyPr/>
                    <a:lstStyle/>
                    <a:p>
                      <a:pPr algn="ctr" fontAlgn="b"/>
                      <a:r>
                        <a:rPr lang="en-IN" sz="1000" b="0" i="0" u="none" strike="noStrike" dirty="0">
                          <a:solidFill>
                            <a:srgbClr val="000000"/>
                          </a:solidFill>
                          <a:effectLst/>
                          <a:latin typeface="Verdana" panose="020B0604030504040204" pitchFamily="34" charset="0"/>
                        </a:rPr>
                        <a:t>Haldia Petrochemicals Limited </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PPHP and PPCP</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Haldia – West Bengal</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0" i="0" u="none" strike="noStrike" dirty="0">
                          <a:solidFill>
                            <a:srgbClr val="000000"/>
                          </a:solidFill>
                          <a:effectLst/>
                          <a:latin typeface="Verdana" panose="020B0604030504040204" pitchFamily="34" charset="0"/>
                        </a:rPr>
                        <a:t>77</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rPr>
                        <a:t>363</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rPr>
                        <a:t>333</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rPr>
                        <a:t>359</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rPr>
                        <a:t>414</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rPr>
                        <a:t>431</a:t>
                      </a:r>
                    </a:p>
                  </a:txBody>
                  <a:tcPr marL="9525" marR="9525" marT="9525" marB="0" anchor="ctr"/>
                </a:tc>
                <a:extLst>
                  <a:ext uri="{0D108BD9-81ED-4DB2-BD59-A6C34878D82A}">
                    <a16:rowId xmlns:a16="http://schemas.microsoft.com/office/drawing/2014/main" val="2482541435"/>
                  </a:ext>
                </a:extLst>
              </a:tr>
              <a:tr h="570842">
                <a:tc>
                  <a:txBody>
                    <a:bodyPr/>
                    <a:lstStyle/>
                    <a:p>
                      <a:pPr algn="ctr" fontAlgn="b"/>
                      <a:r>
                        <a:rPr lang="en-US" sz="1000" b="0" i="0" u="none" strike="noStrike" dirty="0">
                          <a:solidFill>
                            <a:srgbClr val="000000"/>
                          </a:solidFill>
                          <a:effectLst/>
                          <a:latin typeface="Verdana" panose="020B0604030504040204" pitchFamily="34" charset="0"/>
                        </a:rPr>
                        <a:t>Brahmaputra Cracker and Polymers Limited</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PPHP</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Dibrugarh - Assam</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0" i="0" u="none" strike="noStrike" dirty="0">
                          <a:solidFill>
                            <a:srgbClr val="000000"/>
                          </a:solidFill>
                          <a:effectLst/>
                          <a:latin typeface="Verdana" panose="020B0604030504040204" pitchFamily="34" charset="0"/>
                        </a:rPr>
                        <a:t>0</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rPr>
                        <a:t>138</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rPr>
                        <a:t>134</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rPr>
                        <a:t>130</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rPr>
                        <a:t>144</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rPr>
                        <a:t>157</a:t>
                      </a:r>
                    </a:p>
                  </a:txBody>
                  <a:tcPr marL="9525" marR="9525" marT="9525" marB="0" anchor="ctr"/>
                </a:tc>
                <a:extLst>
                  <a:ext uri="{0D108BD9-81ED-4DB2-BD59-A6C34878D82A}">
                    <a16:rowId xmlns:a16="http://schemas.microsoft.com/office/drawing/2014/main" val="936806669"/>
                  </a:ext>
                </a:extLst>
              </a:tr>
              <a:tr h="320763">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solidFill>
                      <a:schemeClr val="accent1">
                        <a:lumMod val="7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extLst>
                  <a:ext uri="{0D108BD9-81ED-4DB2-BD59-A6C34878D82A}">
                    <a16:rowId xmlns:a16="http://schemas.microsoft.com/office/drawing/2014/main" val="3297303274"/>
                  </a:ext>
                </a:extLst>
              </a:tr>
              <a:tr h="231056">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solidFill>
                      <a:schemeClr val="accent1">
                        <a:lumMod val="7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extLst>
                  <a:ext uri="{0D108BD9-81ED-4DB2-BD59-A6C34878D82A}">
                    <a16:rowId xmlns:a16="http://schemas.microsoft.com/office/drawing/2014/main" val="4103688272"/>
                  </a:ext>
                </a:extLst>
              </a:tr>
              <a:tr h="43725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solidFill>
                      <a:schemeClr val="accent1">
                        <a:lumMod val="7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extLst>
                  <a:ext uri="{0D108BD9-81ED-4DB2-BD59-A6C34878D82A}">
                    <a16:rowId xmlns:a16="http://schemas.microsoft.com/office/drawing/2014/main" val="3457895273"/>
                  </a:ext>
                </a:extLst>
              </a:tr>
              <a:tr h="43725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solidFill>
                      <a:schemeClr val="accent1">
                        <a:lumMod val="7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extLst>
                  <a:ext uri="{0D108BD9-81ED-4DB2-BD59-A6C34878D82A}">
                    <a16:rowId xmlns:a16="http://schemas.microsoft.com/office/drawing/2014/main" val="3332153945"/>
                  </a:ext>
                </a:extLst>
              </a:tr>
              <a:tr h="437253">
                <a:tc>
                  <a:txBody>
                    <a:bodyPr/>
                    <a:lstStyle/>
                    <a:p>
                      <a:pPr algn="ctr" fontAlgn="b"/>
                      <a:endParaRPr lang="nl-NL"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solidFill>
                      <a:schemeClr val="accent1">
                        <a:lumMod val="7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extLst>
                  <a:ext uri="{0D108BD9-81ED-4DB2-BD59-A6C34878D82A}">
                    <a16:rowId xmlns:a16="http://schemas.microsoft.com/office/drawing/2014/main" val="3944257789"/>
                  </a:ext>
                </a:extLst>
              </a:tr>
              <a:tr h="427317">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solidFill>
                      <a:schemeClr val="accent1">
                        <a:lumMod val="7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extLst>
                  <a:ext uri="{0D108BD9-81ED-4DB2-BD59-A6C34878D82A}">
                    <a16:rowId xmlns:a16="http://schemas.microsoft.com/office/drawing/2014/main" val="1689078652"/>
                  </a:ext>
                </a:extLst>
              </a:tr>
              <a:tr h="437253">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extLst>
                  <a:ext uri="{0D108BD9-81ED-4DB2-BD59-A6C34878D82A}">
                    <a16:rowId xmlns:a16="http://schemas.microsoft.com/office/drawing/2014/main" val="3864092154"/>
                  </a:ext>
                </a:extLst>
              </a:tr>
              <a:tr h="437253">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extLst>
                  <a:ext uri="{0D108BD9-81ED-4DB2-BD59-A6C34878D82A}">
                    <a16:rowId xmlns:a16="http://schemas.microsoft.com/office/drawing/2014/main" val="2264316939"/>
                  </a:ext>
                </a:extLst>
              </a:tr>
            </a:tbl>
          </a:graphicData>
        </a:graphic>
      </p:graphicFrame>
    </p:spTree>
    <p:extLst>
      <p:ext uri="{BB962C8B-B14F-4D97-AF65-F5344CB8AC3E}">
        <p14:creationId xmlns:p14="http://schemas.microsoft.com/office/powerpoint/2010/main" val="3591779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6093882-BD00-4B41-8145-9BDF8D98A1CE}"/>
              </a:ext>
            </a:extLst>
          </p:cNvPr>
          <p:cNvSpPr txBox="1">
            <a:spLocks/>
          </p:cNvSpPr>
          <p:nvPr/>
        </p:nvSpPr>
        <p:spPr>
          <a:xfrm>
            <a:off x="92563" y="229085"/>
            <a:ext cx="8921930" cy="28777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2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Polypropylene Demand B</a:t>
            </a:r>
            <a:r>
              <a:rPr lang="en-IN" sz="1200" b="1" dirty="0">
                <a:latin typeface="Verdana" panose="020B0604030504040204" pitchFamily="34" charset="0"/>
                <a:ea typeface="Verdana" panose="020B0604030504040204" pitchFamily="34" charset="0"/>
                <a:cs typeface="Verdana" panose="020B0604030504040204" pitchFamily="34" charset="0"/>
              </a:rPr>
              <a:t>y Region</a:t>
            </a:r>
            <a:endParaRPr kumimoji="0" lang="en-IN" sz="12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2" name="Table 1">
            <a:extLst>
              <a:ext uri="{FF2B5EF4-FFF2-40B4-BE49-F238E27FC236}">
                <a16:creationId xmlns:a16="http://schemas.microsoft.com/office/drawing/2014/main" id="{64577921-1EA0-4B97-A2B3-9B8AD44ADEF3}"/>
              </a:ext>
            </a:extLst>
          </p:cNvPr>
          <p:cNvGraphicFramePr>
            <a:graphicFrameLocks noGrp="1"/>
          </p:cNvGraphicFramePr>
          <p:nvPr>
            <p:extLst>
              <p:ext uri="{D42A27DB-BD31-4B8C-83A1-F6EECF244321}">
                <p14:modId xmlns:p14="http://schemas.microsoft.com/office/powerpoint/2010/main" val="2179480020"/>
              </p:ext>
            </p:extLst>
          </p:nvPr>
        </p:nvGraphicFramePr>
        <p:xfrm>
          <a:off x="-1" y="908010"/>
          <a:ext cx="9014489" cy="2656825"/>
        </p:xfrm>
        <a:graphic>
          <a:graphicData uri="http://schemas.openxmlformats.org/drawingml/2006/table">
            <a:tbl>
              <a:tblPr firstRow="1" bandRow="1">
                <a:tableStyleId>{93296810-A885-4BE3-A3E7-6D5BEEA58F35}</a:tableStyleId>
              </a:tblPr>
              <a:tblGrid>
                <a:gridCol w="906802">
                  <a:extLst>
                    <a:ext uri="{9D8B030D-6E8A-4147-A177-3AD203B41FA5}">
                      <a16:colId xmlns:a16="http://schemas.microsoft.com/office/drawing/2014/main" val="3580014540"/>
                    </a:ext>
                  </a:extLst>
                </a:gridCol>
                <a:gridCol w="827483">
                  <a:extLst>
                    <a:ext uri="{9D8B030D-6E8A-4147-A177-3AD203B41FA5}">
                      <a16:colId xmlns:a16="http://schemas.microsoft.com/office/drawing/2014/main" val="1855223881"/>
                    </a:ext>
                  </a:extLst>
                </a:gridCol>
                <a:gridCol w="768430">
                  <a:extLst>
                    <a:ext uri="{9D8B030D-6E8A-4147-A177-3AD203B41FA5}">
                      <a16:colId xmlns:a16="http://schemas.microsoft.com/office/drawing/2014/main" val="2100082171"/>
                    </a:ext>
                  </a:extLst>
                </a:gridCol>
                <a:gridCol w="638275">
                  <a:extLst>
                    <a:ext uri="{9D8B030D-6E8A-4147-A177-3AD203B41FA5}">
                      <a16:colId xmlns:a16="http://schemas.microsoft.com/office/drawing/2014/main" val="216429577"/>
                    </a:ext>
                  </a:extLst>
                </a:gridCol>
                <a:gridCol w="652611">
                  <a:extLst>
                    <a:ext uri="{9D8B030D-6E8A-4147-A177-3AD203B41FA5}">
                      <a16:colId xmlns:a16="http://schemas.microsoft.com/office/drawing/2014/main" val="1193704167"/>
                    </a:ext>
                  </a:extLst>
                </a:gridCol>
                <a:gridCol w="652611">
                  <a:extLst>
                    <a:ext uri="{9D8B030D-6E8A-4147-A177-3AD203B41FA5}">
                      <a16:colId xmlns:a16="http://schemas.microsoft.com/office/drawing/2014/main" val="4267817374"/>
                    </a:ext>
                  </a:extLst>
                </a:gridCol>
                <a:gridCol w="652611">
                  <a:extLst>
                    <a:ext uri="{9D8B030D-6E8A-4147-A177-3AD203B41FA5}">
                      <a16:colId xmlns:a16="http://schemas.microsoft.com/office/drawing/2014/main" val="97578808"/>
                    </a:ext>
                  </a:extLst>
                </a:gridCol>
                <a:gridCol w="652611">
                  <a:extLst>
                    <a:ext uri="{9D8B030D-6E8A-4147-A177-3AD203B41FA5}">
                      <a16:colId xmlns:a16="http://schemas.microsoft.com/office/drawing/2014/main" val="1541654645"/>
                    </a:ext>
                  </a:extLst>
                </a:gridCol>
                <a:gridCol w="652611">
                  <a:extLst>
                    <a:ext uri="{9D8B030D-6E8A-4147-A177-3AD203B41FA5}">
                      <a16:colId xmlns:a16="http://schemas.microsoft.com/office/drawing/2014/main" val="1366327873"/>
                    </a:ext>
                  </a:extLst>
                </a:gridCol>
                <a:gridCol w="652611">
                  <a:extLst>
                    <a:ext uri="{9D8B030D-6E8A-4147-A177-3AD203B41FA5}">
                      <a16:colId xmlns:a16="http://schemas.microsoft.com/office/drawing/2014/main" val="2587147855"/>
                    </a:ext>
                  </a:extLst>
                </a:gridCol>
                <a:gridCol w="652611">
                  <a:extLst>
                    <a:ext uri="{9D8B030D-6E8A-4147-A177-3AD203B41FA5}">
                      <a16:colId xmlns:a16="http://schemas.microsoft.com/office/drawing/2014/main" val="1341432530"/>
                    </a:ext>
                  </a:extLst>
                </a:gridCol>
                <a:gridCol w="652611">
                  <a:extLst>
                    <a:ext uri="{9D8B030D-6E8A-4147-A177-3AD203B41FA5}">
                      <a16:colId xmlns:a16="http://schemas.microsoft.com/office/drawing/2014/main" val="3173189229"/>
                    </a:ext>
                  </a:extLst>
                </a:gridCol>
                <a:gridCol w="652611">
                  <a:extLst>
                    <a:ext uri="{9D8B030D-6E8A-4147-A177-3AD203B41FA5}">
                      <a16:colId xmlns:a16="http://schemas.microsoft.com/office/drawing/2014/main" val="1544274010"/>
                    </a:ext>
                  </a:extLst>
                </a:gridCol>
              </a:tblGrid>
              <a:tr h="303994">
                <a:tc>
                  <a:txBody>
                    <a:bodyPr/>
                    <a:lstStyle/>
                    <a:p>
                      <a:pPr algn="ctr"/>
                      <a:endPar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2015</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2020</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2021</a:t>
                      </a:r>
                    </a:p>
                  </a:txBody>
                  <a:tcPr anchor="ctr">
                    <a:solidFill>
                      <a:schemeClr val="accent3">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2022E</a:t>
                      </a:r>
                    </a:p>
                  </a:txBody>
                  <a:tcPr anchor="ctr">
                    <a:solidFill>
                      <a:schemeClr val="accent3">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2023E</a:t>
                      </a:r>
                    </a:p>
                  </a:txBody>
                  <a:tcPr anchor="ctr">
                    <a:solidFill>
                      <a:schemeClr val="accent3">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2024E</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2025F</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2026F</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2027F</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2028F</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2029F</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2030F</a:t>
                      </a:r>
                    </a:p>
                  </a:txBody>
                  <a:tcPr anchor="ctr">
                    <a:solidFill>
                      <a:schemeClr val="accent3">
                        <a:lumMod val="75000"/>
                      </a:schemeClr>
                    </a:solidFill>
                  </a:tcPr>
                </a:tc>
                <a:extLst>
                  <a:ext uri="{0D108BD9-81ED-4DB2-BD59-A6C34878D82A}">
                    <a16:rowId xmlns:a16="http://schemas.microsoft.com/office/drawing/2014/main" val="3771434692"/>
                  </a:ext>
                </a:extLst>
              </a:tr>
              <a:tr h="528858">
                <a:tc>
                  <a:txBody>
                    <a:bodyPr/>
                    <a:lstStyle/>
                    <a:p>
                      <a:pPr algn="ctr"/>
                      <a:r>
                        <a:rPr lang="en-IN" sz="800" b="1" dirty="0">
                          <a:solidFill>
                            <a:schemeClr val="tx1"/>
                          </a:solidFill>
                          <a:latin typeface="Verdana" panose="020B0604030504040204" pitchFamily="34" charset="0"/>
                          <a:ea typeface="Verdana" panose="020B0604030504040204" pitchFamily="34" charset="0"/>
                          <a:cs typeface="Verdana" panose="020B0604030504040204" pitchFamily="34" charset="0"/>
                        </a:rPr>
                        <a:t>West</a:t>
                      </a:r>
                    </a:p>
                  </a:txBody>
                  <a:tcPr anchor="ctr"/>
                </a:tc>
                <a:tc>
                  <a:txBody>
                    <a:bodyPr/>
                    <a:lstStyle/>
                    <a:p>
                      <a:pPr algn="ctr" fontAlgn="ctr"/>
                      <a:r>
                        <a:rPr lang="en-US" sz="1000" b="0" i="0" u="none" strike="noStrike" dirty="0">
                          <a:solidFill>
                            <a:srgbClr val="000000"/>
                          </a:solidFill>
                          <a:effectLst/>
                          <a:latin typeface="Verdana" panose="020B0604030504040204" pitchFamily="34" charset="0"/>
                        </a:rPr>
                        <a:t>2361</a:t>
                      </a:r>
                    </a:p>
                  </a:txBody>
                  <a:tcPr marL="9525" marR="9525" marT="9525" marB="0" anchor="ctr"/>
                </a:tc>
                <a:tc>
                  <a:txBody>
                    <a:bodyPr/>
                    <a:lstStyle/>
                    <a:p>
                      <a:pPr algn="ctr" fontAlgn="ctr"/>
                      <a:r>
                        <a:rPr lang="en-US" sz="1000" b="0" i="0" u="none" strike="noStrike">
                          <a:solidFill>
                            <a:srgbClr val="000000"/>
                          </a:solidFill>
                          <a:effectLst/>
                          <a:latin typeface="Verdana" panose="020B0604030504040204" pitchFamily="34" charset="0"/>
                        </a:rPr>
                        <a:t>2964</a:t>
                      </a:r>
                    </a:p>
                  </a:txBody>
                  <a:tcPr marL="9525" marR="9525" marT="9525" marB="0" anchor="ctr"/>
                </a:tc>
                <a:tc>
                  <a:txBody>
                    <a:bodyPr/>
                    <a:lstStyle/>
                    <a:p>
                      <a:pPr algn="ctr" fontAlgn="ctr"/>
                      <a:r>
                        <a:rPr lang="en-US" sz="1000" b="0" i="0" u="none" strike="noStrike">
                          <a:solidFill>
                            <a:srgbClr val="000000"/>
                          </a:solidFill>
                          <a:effectLst/>
                          <a:latin typeface="Verdana" panose="020B0604030504040204" pitchFamily="34" charset="0"/>
                        </a:rPr>
                        <a:t>2759</a:t>
                      </a:r>
                    </a:p>
                  </a:txBody>
                  <a:tcPr marL="9525" marR="9525" marT="9525" marB="0" anchor="ctr"/>
                </a:tc>
                <a:tc>
                  <a:txBody>
                    <a:bodyPr/>
                    <a:lstStyle/>
                    <a:p>
                      <a:pPr algn="ctr" fontAlgn="ctr"/>
                      <a:r>
                        <a:rPr lang="en-US" sz="1000" b="0" i="0" u="none" strike="noStrike">
                          <a:solidFill>
                            <a:srgbClr val="000000"/>
                          </a:solidFill>
                          <a:effectLst/>
                          <a:latin typeface="Verdana" panose="020B0604030504040204" pitchFamily="34" charset="0"/>
                        </a:rPr>
                        <a:t>2756</a:t>
                      </a:r>
                    </a:p>
                  </a:txBody>
                  <a:tcPr marL="9525" marR="9525" marT="9525" marB="0" anchor="ctr"/>
                </a:tc>
                <a:tc>
                  <a:txBody>
                    <a:bodyPr/>
                    <a:lstStyle/>
                    <a:p>
                      <a:pPr algn="ctr" fontAlgn="ctr"/>
                      <a:r>
                        <a:rPr lang="en-US" sz="1000" b="0" i="0" u="none" strike="noStrike">
                          <a:solidFill>
                            <a:srgbClr val="000000"/>
                          </a:solidFill>
                          <a:effectLst/>
                          <a:latin typeface="Verdana" panose="020B0604030504040204" pitchFamily="34" charset="0"/>
                        </a:rPr>
                        <a:t>2996</a:t>
                      </a:r>
                    </a:p>
                  </a:txBody>
                  <a:tcPr marL="9525" marR="9525" marT="9525" marB="0" anchor="ctr"/>
                </a:tc>
                <a:tc>
                  <a:txBody>
                    <a:bodyPr/>
                    <a:lstStyle/>
                    <a:p>
                      <a:pPr algn="ctr" fontAlgn="ctr"/>
                      <a:r>
                        <a:rPr lang="en-US" sz="1000" b="0" i="0" u="none" strike="noStrike">
                          <a:solidFill>
                            <a:srgbClr val="000000"/>
                          </a:solidFill>
                          <a:effectLst/>
                          <a:latin typeface="Verdana" panose="020B0604030504040204" pitchFamily="34" charset="0"/>
                        </a:rPr>
                        <a:t>3264</a:t>
                      </a:r>
                    </a:p>
                  </a:txBody>
                  <a:tcPr marL="9525" marR="9525" marT="9525" marB="0" anchor="ctr"/>
                </a:tc>
                <a:tc>
                  <a:txBody>
                    <a:bodyPr/>
                    <a:lstStyle/>
                    <a:p>
                      <a:pPr algn="ctr" fontAlgn="ctr"/>
                      <a:r>
                        <a:rPr lang="en-US" sz="1000" b="0" i="0" u="none" strike="noStrike">
                          <a:solidFill>
                            <a:srgbClr val="000000"/>
                          </a:solidFill>
                          <a:effectLst/>
                          <a:latin typeface="Verdana" panose="020B0604030504040204" pitchFamily="34" charset="0"/>
                        </a:rPr>
                        <a:t>3544</a:t>
                      </a:r>
                    </a:p>
                  </a:txBody>
                  <a:tcPr marL="9525" marR="9525" marT="9525" marB="0" anchor="ctr"/>
                </a:tc>
                <a:tc>
                  <a:txBody>
                    <a:bodyPr/>
                    <a:lstStyle/>
                    <a:p>
                      <a:pPr algn="ctr" fontAlgn="ctr"/>
                      <a:r>
                        <a:rPr lang="en-US" sz="1000" b="0" i="0" u="none" strike="noStrike">
                          <a:solidFill>
                            <a:srgbClr val="000000"/>
                          </a:solidFill>
                          <a:effectLst/>
                          <a:latin typeface="Verdana" panose="020B0604030504040204" pitchFamily="34" charset="0"/>
                        </a:rPr>
                        <a:t>3843</a:t>
                      </a:r>
                    </a:p>
                  </a:txBody>
                  <a:tcPr marL="9525" marR="9525" marT="9525" marB="0" anchor="ctr"/>
                </a:tc>
                <a:tc>
                  <a:txBody>
                    <a:bodyPr/>
                    <a:lstStyle/>
                    <a:p>
                      <a:pPr algn="ctr" fontAlgn="ctr"/>
                      <a:r>
                        <a:rPr lang="en-US" sz="1000" b="0" i="0" u="none" strike="noStrike">
                          <a:solidFill>
                            <a:srgbClr val="000000"/>
                          </a:solidFill>
                          <a:effectLst/>
                          <a:latin typeface="Verdana" panose="020B0604030504040204" pitchFamily="34" charset="0"/>
                        </a:rPr>
                        <a:t>4159</a:t>
                      </a:r>
                    </a:p>
                  </a:txBody>
                  <a:tcPr marL="9525" marR="9525" marT="9525" marB="0" anchor="ctr"/>
                </a:tc>
                <a:tc>
                  <a:txBody>
                    <a:bodyPr/>
                    <a:lstStyle/>
                    <a:p>
                      <a:pPr algn="ctr" fontAlgn="ctr"/>
                      <a:r>
                        <a:rPr lang="en-US" sz="1000" b="0" i="0" u="none" strike="noStrike">
                          <a:solidFill>
                            <a:srgbClr val="000000"/>
                          </a:solidFill>
                          <a:effectLst/>
                          <a:latin typeface="Verdana" panose="020B0604030504040204" pitchFamily="34" charset="0"/>
                        </a:rPr>
                        <a:t>4494</a:t>
                      </a:r>
                    </a:p>
                  </a:txBody>
                  <a:tcPr marL="9525" marR="9525" marT="9525" marB="0" anchor="ctr"/>
                </a:tc>
                <a:tc>
                  <a:txBody>
                    <a:bodyPr/>
                    <a:lstStyle/>
                    <a:p>
                      <a:pPr algn="ctr" fontAlgn="ctr"/>
                      <a:r>
                        <a:rPr lang="en-US" sz="1000" b="0" i="0" u="none" strike="noStrike">
                          <a:solidFill>
                            <a:srgbClr val="000000"/>
                          </a:solidFill>
                          <a:effectLst/>
                          <a:latin typeface="Verdana" panose="020B0604030504040204" pitchFamily="34" charset="0"/>
                        </a:rPr>
                        <a:t>4848</a:t>
                      </a:r>
                    </a:p>
                  </a:txBody>
                  <a:tcPr marL="9525" marR="9525" marT="9525" marB="0" anchor="ctr"/>
                </a:tc>
                <a:tc>
                  <a:txBody>
                    <a:bodyPr/>
                    <a:lstStyle/>
                    <a:p>
                      <a:pPr algn="ctr" fontAlgn="ctr"/>
                      <a:r>
                        <a:rPr lang="en-US" sz="1000" b="0" i="0" u="none" strike="noStrike" dirty="0">
                          <a:solidFill>
                            <a:srgbClr val="000000"/>
                          </a:solidFill>
                          <a:effectLst/>
                          <a:latin typeface="Verdana" panose="020B0604030504040204" pitchFamily="34" charset="0"/>
                        </a:rPr>
                        <a:t>5211</a:t>
                      </a:r>
                    </a:p>
                  </a:txBody>
                  <a:tcPr marL="9525" marR="9525" marT="9525" marB="0" anchor="ctr"/>
                </a:tc>
                <a:extLst>
                  <a:ext uri="{0D108BD9-81ED-4DB2-BD59-A6C34878D82A}">
                    <a16:rowId xmlns:a16="http://schemas.microsoft.com/office/drawing/2014/main" val="2090164450"/>
                  </a:ext>
                </a:extLst>
              </a:tr>
              <a:tr h="486391">
                <a:tc>
                  <a:txBody>
                    <a:bodyPr/>
                    <a:lstStyle/>
                    <a:p>
                      <a:pPr marL="0" algn="ctr" defTabSz="685800" rtl="0" eaLnBrk="1" latinLnBrk="0" hangingPunct="1"/>
                      <a:r>
                        <a:rPr lang="en-IN" sz="8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North</a:t>
                      </a:r>
                    </a:p>
                  </a:txBody>
                  <a:tcPr anchor="ctr"/>
                </a:tc>
                <a:tc>
                  <a:txBody>
                    <a:bodyPr/>
                    <a:lstStyle/>
                    <a:p>
                      <a:pPr algn="ctr" fontAlgn="ctr"/>
                      <a:r>
                        <a:rPr lang="en-US" sz="1000" b="0" i="0" u="none" strike="noStrike" dirty="0">
                          <a:solidFill>
                            <a:srgbClr val="000000"/>
                          </a:solidFill>
                          <a:effectLst/>
                          <a:latin typeface="Verdana" panose="020B0604030504040204" pitchFamily="34" charset="0"/>
                        </a:rPr>
                        <a:t>903</a:t>
                      </a:r>
                    </a:p>
                  </a:txBody>
                  <a:tcPr marL="9525" marR="9525" marT="9525" marB="0" anchor="ctr"/>
                </a:tc>
                <a:tc>
                  <a:txBody>
                    <a:bodyPr/>
                    <a:lstStyle/>
                    <a:p>
                      <a:pPr algn="ctr" fontAlgn="ctr"/>
                      <a:r>
                        <a:rPr lang="en-US" sz="1000" b="0" i="0" u="none" strike="noStrike">
                          <a:solidFill>
                            <a:srgbClr val="000000"/>
                          </a:solidFill>
                          <a:effectLst/>
                          <a:latin typeface="Verdana" panose="020B0604030504040204" pitchFamily="34" charset="0"/>
                        </a:rPr>
                        <a:t>1125</a:t>
                      </a:r>
                    </a:p>
                  </a:txBody>
                  <a:tcPr marL="9525" marR="9525" marT="9525" marB="0" anchor="ctr"/>
                </a:tc>
                <a:tc>
                  <a:txBody>
                    <a:bodyPr/>
                    <a:lstStyle/>
                    <a:p>
                      <a:pPr algn="ctr" fontAlgn="ctr"/>
                      <a:r>
                        <a:rPr lang="en-US" sz="1000" b="0" i="0" u="none" strike="noStrike">
                          <a:solidFill>
                            <a:srgbClr val="000000"/>
                          </a:solidFill>
                          <a:effectLst/>
                          <a:latin typeface="Verdana" panose="020B0604030504040204" pitchFamily="34" charset="0"/>
                        </a:rPr>
                        <a:t>1048</a:t>
                      </a:r>
                    </a:p>
                  </a:txBody>
                  <a:tcPr marL="9525" marR="9525" marT="9525" marB="0" anchor="ctr"/>
                </a:tc>
                <a:tc>
                  <a:txBody>
                    <a:bodyPr/>
                    <a:lstStyle/>
                    <a:p>
                      <a:pPr algn="ctr" fontAlgn="ctr"/>
                      <a:r>
                        <a:rPr lang="en-US" sz="1000" b="0" i="0" u="none" strike="noStrike">
                          <a:solidFill>
                            <a:srgbClr val="000000"/>
                          </a:solidFill>
                          <a:effectLst/>
                          <a:latin typeface="Verdana" panose="020B0604030504040204" pitchFamily="34" charset="0"/>
                        </a:rPr>
                        <a:t>1454</a:t>
                      </a:r>
                    </a:p>
                  </a:txBody>
                  <a:tcPr marL="9525" marR="9525" marT="9525" marB="0" anchor="ctr"/>
                </a:tc>
                <a:tc>
                  <a:txBody>
                    <a:bodyPr/>
                    <a:lstStyle/>
                    <a:p>
                      <a:pPr algn="ctr" fontAlgn="ctr"/>
                      <a:r>
                        <a:rPr lang="en-US" sz="1000" b="0" i="0" u="none" strike="noStrike">
                          <a:solidFill>
                            <a:srgbClr val="000000"/>
                          </a:solidFill>
                          <a:effectLst/>
                          <a:latin typeface="Verdana" panose="020B0604030504040204" pitchFamily="34" charset="0"/>
                        </a:rPr>
                        <a:t>1581</a:t>
                      </a:r>
                    </a:p>
                  </a:txBody>
                  <a:tcPr marL="9525" marR="9525" marT="9525" marB="0" anchor="ctr"/>
                </a:tc>
                <a:tc>
                  <a:txBody>
                    <a:bodyPr/>
                    <a:lstStyle/>
                    <a:p>
                      <a:pPr algn="ctr" fontAlgn="ctr"/>
                      <a:r>
                        <a:rPr lang="en-US" sz="1000" b="0" i="0" u="none" strike="noStrike">
                          <a:solidFill>
                            <a:srgbClr val="000000"/>
                          </a:solidFill>
                          <a:effectLst/>
                          <a:latin typeface="Verdana" panose="020B0604030504040204" pitchFamily="34" charset="0"/>
                        </a:rPr>
                        <a:t>1722</a:t>
                      </a:r>
                    </a:p>
                  </a:txBody>
                  <a:tcPr marL="9525" marR="9525" marT="9525" marB="0" anchor="ctr"/>
                </a:tc>
                <a:tc>
                  <a:txBody>
                    <a:bodyPr/>
                    <a:lstStyle/>
                    <a:p>
                      <a:pPr algn="ctr" fontAlgn="ctr"/>
                      <a:r>
                        <a:rPr lang="en-US" sz="1000" b="0" i="0" u="none" strike="noStrike">
                          <a:solidFill>
                            <a:srgbClr val="000000"/>
                          </a:solidFill>
                          <a:effectLst/>
                          <a:latin typeface="Verdana" panose="020B0604030504040204" pitchFamily="34" charset="0"/>
                        </a:rPr>
                        <a:t>1870</a:t>
                      </a:r>
                    </a:p>
                  </a:txBody>
                  <a:tcPr marL="9525" marR="9525" marT="9525" marB="0" anchor="ctr"/>
                </a:tc>
                <a:tc>
                  <a:txBody>
                    <a:bodyPr/>
                    <a:lstStyle/>
                    <a:p>
                      <a:pPr algn="ctr" fontAlgn="ctr"/>
                      <a:r>
                        <a:rPr lang="en-US" sz="1000" b="0" i="0" u="none" strike="noStrike">
                          <a:solidFill>
                            <a:srgbClr val="000000"/>
                          </a:solidFill>
                          <a:effectLst/>
                          <a:latin typeface="Verdana" panose="020B0604030504040204" pitchFamily="34" charset="0"/>
                        </a:rPr>
                        <a:t>2028</a:t>
                      </a:r>
                    </a:p>
                  </a:txBody>
                  <a:tcPr marL="9525" marR="9525" marT="9525" marB="0" anchor="ctr"/>
                </a:tc>
                <a:tc>
                  <a:txBody>
                    <a:bodyPr/>
                    <a:lstStyle/>
                    <a:p>
                      <a:pPr algn="ctr" fontAlgn="ctr"/>
                      <a:r>
                        <a:rPr lang="en-US" sz="1000" b="0" i="0" u="none" strike="noStrike">
                          <a:solidFill>
                            <a:srgbClr val="000000"/>
                          </a:solidFill>
                          <a:effectLst/>
                          <a:latin typeface="Verdana" panose="020B0604030504040204" pitchFamily="34" charset="0"/>
                        </a:rPr>
                        <a:t>2195</a:t>
                      </a:r>
                    </a:p>
                  </a:txBody>
                  <a:tcPr marL="9525" marR="9525" marT="9525" marB="0" anchor="ctr"/>
                </a:tc>
                <a:tc>
                  <a:txBody>
                    <a:bodyPr/>
                    <a:lstStyle/>
                    <a:p>
                      <a:pPr algn="ctr" fontAlgn="ctr"/>
                      <a:r>
                        <a:rPr lang="en-US" sz="1000" b="0" i="0" u="none" strike="noStrike">
                          <a:solidFill>
                            <a:srgbClr val="000000"/>
                          </a:solidFill>
                          <a:effectLst/>
                          <a:latin typeface="Verdana" panose="020B0604030504040204" pitchFamily="34" charset="0"/>
                        </a:rPr>
                        <a:t>2372</a:t>
                      </a:r>
                    </a:p>
                  </a:txBody>
                  <a:tcPr marL="9525" marR="9525" marT="9525" marB="0" anchor="ctr"/>
                </a:tc>
                <a:tc>
                  <a:txBody>
                    <a:bodyPr/>
                    <a:lstStyle/>
                    <a:p>
                      <a:pPr algn="ctr" fontAlgn="ctr"/>
                      <a:r>
                        <a:rPr lang="en-US" sz="1000" b="0" i="0" u="none" strike="noStrike">
                          <a:solidFill>
                            <a:srgbClr val="000000"/>
                          </a:solidFill>
                          <a:effectLst/>
                          <a:latin typeface="Verdana" panose="020B0604030504040204" pitchFamily="34" charset="0"/>
                        </a:rPr>
                        <a:t>2558</a:t>
                      </a:r>
                    </a:p>
                  </a:txBody>
                  <a:tcPr marL="9525" marR="9525" marT="9525" marB="0" anchor="ctr"/>
                </a:tc>
                <a:tc>
                  <a:txBody>
                    <a:bodyPr/>
                    <a:lstStyle/>
                    <a:p>
                      <a:pPr algn="ctr" fontAlgn="ctr"/>
                      <a:r>
                        <a:rPr lang="en-US" sz="1000" b="0" i="0" u="none" strike="noStrike" dirty="0">
                          <a:solidFill>
                            <a:srgbClr val="000000"/>
                          </a:solidFill>
                          <a:effectLst/>
                          <a:latin typeface="Verdana" panose="020B0604030504040204" pitchFamily="34" charset="0"/>
                        </a:rPr>
                        <a:t>2750</a:t>
                      </a:r>
                    </a:p>
                  </a:txBody>
                  <a:tcPr marL="9525" marR="9525" marT="9525" marB="0" anchor="ctr"/>
                </a:tc>
                <a:extLst>
                  <a:ext uri="{0D108BD9-81ED-4DB2-BD59-A6C34878D82A}">
                    <a16:rowId xmlns:a16="http://schemas.microsoft.com/office/drawing/2014/main" val="1211048611"/>
                  </a:ext>
                </a:extLst>
              </a:tr>
              <a:tr h="668791">
                <a:tc>
                  <a:txBody>
                    <a:bodyPr/>
                    <a:lstStyle/>
                    <a:p>
                      <a:pPr marL="0" algn="ctr" defTabSz="685800" rtl="0" eaLnBrk="1" latinLnBrk="0" hangingPunct="1"/>
                      <a:r>
                        <a:rPr lang="en-IN" sz="8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South</a:t>
                      </a:r>
                    </a:p>
                  </a:txBody>
                  <a:tcPr anchor="ctr"/>
                </a:tc>
                <a:tc>
                  <a:txBody>
                    <a:bodyPr/>
                    <a:lstStyle/>
                    <a:p>
                      <a:pPr algn="ctr" fontAlgn="ctr"/>
                      <a:r>
                        <a:rPr lang="en-US" sz="1000" b="0" i="0" u="none" strike="noStrike" dirty="0">
                          <a:solidFill>
                            <a:srgbClr val="000000"/>
                          </a:solidFill>
                          <a:effectLst/>
                          <a:latin typeface="Verdana" panose="020B0604030504040204" pitchFamily="34" charset="0"/>
                        </a:rPr>
                        <a:t>26</a:t>
                      </a:r>
                    </a:p>
                  </a:txBody>
                  <a:tcPr marL="9525" marR="9525" marT="9525" marB="0" anchor="ctr"/>
                </a:tc>
                <a:tc>
                  <a:txBody>
                    <a:bodyPr/>
                    <a:lstStyle/>
                    <a:p>
                      <a:pPr algn="ctr" fontAlgn="ctr"/>
                      <a:r>
                        <a:rPr lang="en-US" sz="1000" b="0" i="0" u="none" strike="noStrike">
                          <a:solidFill>
                            <a:srgbClr val="000000"/>
                          </a:solidFill>
                          <a:effectLst/>
                          <a:latin typeface="Verdana" panose="020B0604030504040204" pitchFamily="34" charset="0"/>
                        </a:rPr>
                        <a:t>439</a:t>
                      </a:r>
                    </a:p>
                  </a:txBody>
                  <a:tcPr marL="9525" marR="9525" marT="9525" marB="0" anchor="ctr"/>
                </a:tc>
                <a:tc>
                  <a:txBody>
                    <a:bodyPr/>
                    <a:lstStyle/>
                    <a:p>
                      <a:pPr algn="ctr" fontAlgn="ctr"/>
                      <a:r>
                        <a:rPr lang="en-US" sz="1000" b="0" i="0" u="none" strike="noStrike">
                          <a:solidFill>
                            <a:srgbClr val="000000"/>
                          </a:solidFill>
                          <a:effectLst/>
                          <a:latin typeface="Verdana" panose="020B0604030504040204" pitchFamily="34" charset="0"/>
                        </a:rPr>
                        <a:t>410</a:t>
                      </a:r>
                    </a:p>
                  </a:txBody>
                  <a:tcPr marL="9525" marR="9525" marT="9525" marB="0" anchor="ctr"/>
                </a:tc>
                <a:tc>
                  <a:txBody>
                    <a:bodyPr/>
                    <a:lstStyle/>
                    <a:p>
                      <a:pPr algn="ctr" fontAlgn="ctr"/>
                      <a:r>
                        <a:rPr lang="en-US" sz="1000" b="0" i="0" u="none" strike="noStrike">
                          <a:solidFill>
                            <a:srgbClr val="000000"/>
                          </a:solidFill>
                          <a:effectLst/>
                          <a:latin typeface="Verdana" panose="020B0604030504040204" pitchFamily="34" charset="0"/>
                        </a:rPr>
                        <a:t>384</a:t>
                      </a:r>
                    </a:p>
                  </a:txBody>
                  <a:tcPr marL="9525" marR="9525" marT="9525" marB="0" anchor="ctr"/>
                </a:tc>
                <a:tc>
                  <a:txBody>
                    <a:bodyPr/>
                    <a:lstStyle/>
                    <a:p>
                      <a:pPr algn="ctr" fontAlgn="ctr"/>
                      <a:r>
                        <a:rPr lang="en-US" sz="1000" b="0" i="0" u="none" strike="noStrike">
                          <a:solidFill>
                            <a:srgbClr val="000000"/>
                          </a:solidFill>
                          <a:effectLst/>
                          <a:latin typeface="Verdana" panose="020B0604030504040204" pitchFamily="34" charset="0"/>
                        </a:rPr>
                        <a:t>417</a:t>
                      </a:r>
                    </a:p>
                  </a:txBody>
                  <a:tcPr marL="9525" marR="9525" marT="9525" marB="0" anchor="ctr"/>
                </a:tc>
                <a:tc>
                  <a:txBody>
                    <a:bodyPr/>
                    <a:lstStyle/>
                    <a:p>
                      <a:pPr algn="ctr" fontAlgn="ctr"/>
                      <a:r>
                        <a:rPr lang="en-US" sz="1000" b="0" i="0" u="none" strike="noStrike">
                          <a:solidFill>
                            <a:srgbClr val="000000"/>
                          </a:solidFill>
                          <a:effectLst/>
                          <a:latin typeface="Verdana" panose="020B0604030504040204" pitchFamily="34" charset="0"/>
                        </a:rPr>
                        <a:t>454</a:t>
                      </a:r>
                    </a:p>
                  </a:txBody>
                  <a:tcPr marL="9525" marR="9525" marT="9525" marB="0" anchor="ctr"/>
                </a:tc>
                <a:tc>
                  <a:txBody>
                    <a:bodyPr/>
                    <a:lstStyle/>
                    <a:p>
                      <a:pPr algn="ctr" fontAlgn="ctr"/>
                      <a:r>
                        <a:rPr lang="en-US" sz="1000" b="0" i="0" u="none" strike="noStrike">
                          <a:solidFill>
                            <a:srgbClr val="000000"/>
                          </a:solidFill>
                          <a:effectLst/>
                          <a:latin typeface="Verdana" panose="020B0604030504040204" pitchFamily="34" charset="0"/>
                        </a:rPr>
                        <a:t>493</a:t>
                      </a:r>
                    </a:p>
                  </a:txBody>
                  <a:tcPr marL="9525" marR="9525" marT="9525" marB="0" anchor="ctr"/>
                </a:tc>
                <a:tc>
                  <a:txBody>
                    <a:bodyPr/>
                    <a:lstStyle/>
                    <a:p>
                      <a:pPr algn="ctr" fontAlgn="ctr"/>
                      <a:r>
                        <a:rPr lang="en-US" sz="1000" b="0" i="0" u="none" strike="noStrike">
                          <a:solidFill>
                            <a:srgbClr val="000000"/>
                          </a:solidFill>
                          <a:effectLst/>
                          <a:latin typeface="Verdana" panose="020B0604030504040204" pitchFamily="34" charset="0"/>
                        </a:rPr>
                        <a:t>535</a:t>
                      </a:r>
                    </a:p>
                  </a:txBody>
                  <a:tcPr marL="9525" marR="9525" marT="9525" marB="0" anchor="ctr"/>
                </a:tc>
                <a:tc>
                  <a:txBody>
                    <a:bodyPr/>
                    <a:lstStyle/>
                    <a:p>
                      <a:pPr algn="ctr" fontAlgn="ctr"/>
                      <a:r>
                        <a:rPr lang="en-US" sz="1000" b="0" i="0" u="none" strike="noStrike">
                          <a:solidFill>
                            <a:srgbClr val="000000"/>
                          </a:solidFill>
                          <a:effectLst/>
                          <a:latin typeface="Verdana" panose="020B0604030504040204" pitchFamily="34" charset="0"/>
                        </a:rPr>
                        <a:t>579</a:t>
                      </a:r>
                    </a:p>
                  </a:txBody>
                  <a:tcPr marL="9525" marR="9525" marT="9525" marB="0" anchor="ctr"/>
                </a:tc>
                <a:tc>
                  <a:txBody>
                    <a:bodyPr/>
                    <a:lstStyle/>
                    <a:p>
                      <a:pPr algn="ctr" fontAlgn="ctr"/>
                      <a:r>
                        <a:rPr lang="en-US" sz="1000" b="0" i="0" u="none" strike="noStrike">
                          <a:solidFill>
                            <a:srgbClr val="000000"/>
                          </a:solidFill>
                          <a:effectLst/>
                          <a:latin typeface="Verdana" panose="020B0604030504040204" pitchFamily="34" charset="0"/>
                        </a:rPr>
                        <a:t>626</a:t>
                      </a:r>
                    </a:p>
                  </a:txBody>
                  <a:tcPr marL="9525" marR="9525" marT="9525" marB="0" anchor="ctr"/>
                </a:tc>
                <a:tc>
                  <a:txBody>
                    <a:bodyPr/>
                    <a:lstStyle/>
                    <a:p>
                      <a:pPr algn="ctr" fontAlgn="ctr"/>
                      <a:r>
                        <a:rPr lang="en-US" sz="1000" b="0" i="0" u="none" strike="noStrike">
                          <a:solidFill>
                            <a:srgbClr val="000000"/>
                          </a:solidFill>
                          <a:effectLst/>
                          <a:latin typeface="Verdana" panose="020B0604030504040204" pitchFamily="34" charset="0"/>
                        </a:rPr>
                        <a:t>675</a:t>
                      </a:r>
                    </a:p>
                  </a:txBody>
                  <a:tcPr marL="9525" marR="9525" marT="9525" marB="0" anchor="ctr"/>
                </a:tc>
                <a:tc>
                  <a:txBody>
                    <a:bodyPr/>
                    <a:lstStyle/>
                    <a:p>
                      <a:pPr algn="ctr" fontAlgn="ctr"/>
                      <a:r>
                        <a:rPr lang="en-US" sz="1000" b="0" i="0" u="none" strike="noStrike" dirty="0">
                          <a:solidFill>
                            <a:srgbClr val="000000"/>
                          </a:solidFill>
                          <a:effectLst/>
                          <a:latin typeface="Verdana" panose="020B0604030504040204" pitchFamily="34" charset="0"/>
                        </a:rPr>
                        <a:t>725</a:t>
                      </a:r>
                    </a:p>
                  </a:txBody>
                  <a:tcPr marL="9525" marR="9525" marT="9525" marB="0" anchor="ctr"/>
                </a:tc>
                <a:extLst>
                  <a:ext uri="{0D108BD9-81ED-4DB2-BD59-A6C34878D82A}">
                    <a16:rowId xmlns:a16="http://schemas.microsoft.com/office/drawing/2014/main" val="3016581503"/>
                  </a:ext>
                </a:extLst>
              </a:tr>
              <a:tr h="668791">
                <a:tc>
                  <a:txBody>
                    <a:bodyPr/>
                    <a:lstStyle/>
                    <a:p>
                      <a:pPr marL="0" algn="ctr" defTabSz="685800" rtl="0" eaLnBrk="1" latinLnBrk="0" hangingPunct="1"/>
                      <a:r>
                        <a:rPr lang="en-IN" sz="8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East</a:t>
                      </a:r>
                    </a:p>
                  </a:txBody>
                  <a:tcPr anchor="ctr"/>
                </a:tc>
                <a:tc>
                  <a:txBody>
                    <a:bodyPr/>
                    <a:lstStyle/>
                    <a:p>
                      <a:pPr algn="ctr" fontAlgn="ctr"/>
                      <a:r>
                        <a:rPr lang="en-US" sz="1000" b="0" i="0" u="none" strike="noStrike" dirty="0">
                          <a:solidFill>
                            <a:srgbClr val="000000"/>
                          </a:solidFill>
                          <a:effectLst/>
                          <a:latin typeface="Verdana" panose="020B0604030504040204" pitchFamily="34" charset="0"/>
                        </a:rPr>
                        <a:t>37</a:t>
                      </a:r>
                    </a:p>
                  </a:txBody>
                  <a:tcPr marL="9525" marR="9525" marT="9525" marB="0" anchor="ctr"/>
                </a:tc>
                <a:tc>
                  <a:txBody>
                    <a:bodyPr/>
                    <a:lstStyle/>
                    <a:p>
                      <a:pPr algn="ctr" fontAlgn="ctr"/>
                      <a:r>
                        <a:rPr lang="en-US" sz="1000" b="0" i="0" u="none" strike="noStrike">
                          <a:solidFill>
                            <a:srgbClr val="000000"/>
                          </a:solidFill>
                          <a:effectLst/>
                          <a:latin typeface="Verdana" panose="020B0604030504040204" pitchFamily="34" charset="0"/>
                        </a:rPr>
                        <a:t>642</a:t>
                      </a:r>
                    </a:p>
                  </a:txBody>
                  <a:tcPr marL="9525" marR="9525" marT="9525" marB="0" anchor="ctr"/>
                </a:tc>
                <a:tc>
                  <a:txBody>
                    <a:bodyPr/>
                    <a:lstStyle/>
                    <a:p>
                      <a:pPr algn="ctr" fontAlgn="ctr"/>
                      <a:r>
                        <a:rPr lang="en-US" sz="1000" b="0" i="0" u="none" strike="noStrike">
                          <a:solidFill>
                            <a:srgbClr val="000000"/>
                          </a:solidFill>
                          <a:effectLst/>
                          <a:latin typeface="Verdana" panose="020B0604030504040204" pitchFamily="34" charset="0"/>
                        </a:rPr>
                        <a:t>690</a:t>
                      </a:r>
                    </a:p>
                  </a:txBody>
                  <a:tcPr marL="9525" marR="9525" marT="9525" marB="0" anchor="ctr"/>
                </a:tc>
                <a:tc>
                  <a:txBody>
                    <a:bodyPr/>
                    <a:lstStyle/>
                    <a:p>
                      <a:pPr algn="ctr" fontAlgn="ctr"/>
                      <a:r>
                        <a:rPr lang="en-US" sz="1000" b="0" i="0" u="none" strike="noStrike">
                          <a:solidFill>
                            <a:srgbClr val="000000"/>
                          </a:solidFill>
                          <a:effectLst/>
                          <a:latin typeface="Verdana" panose="020B0604030504040204" pitchFamily="34" charset="0"/>
                        </a:rPr>
                        <a:t>712</a:t>
                      </a:r>
                    </a:p>
                  </a:txBody>
                  <a:tcPr marL="9525" marR="9525" marT="9525" marB="0" anchor="ctr"/>
                </a:tc>
                <a:tc>
                  <a:txBody>
                    <a:bodyPr/>
                    <a:lstStyle/>
                    <a:p>
                      <a:pPr algn="ctr" fontAlgn="ctr"/>
                      <a:r>
                        <a:rPr lang="en-US" sz="1000" b="0" i="0" u="none" strike="noStrike">
                          <a:solidFill>
                            <a:srgbClr val="000000"/>
                          </a:solidFill>
                          <a:effectLst/>
                          <a:latin typeface="Verdana" panose="020B0604030504040204" pitchFamily="34" charset="0"/>
                        </a:rPr>
                        <a:t>774</a:t>
                      </a:r>
                    </a:p>
                  </a:txBody>
                  <a:tcPr marL="9525" marR="9525" marT="9525" marB="0" anchor="ctr"/>
                </a:tc>
                <a:tc>
                  <a:txBody>
                    <a:bodyPr/>
                    <a:lstStyle/>
                    <a:p>
                      <a:pPr algn="ctr" fontAlgn="ctr"/>
                      <a:r>
                        <a:rPr lang="en-US" sz="1000" b="0" i="0" u="none" strike="noStrike">
                          <a:solidFill>
                            <a:srgbClr val="000000"/>
                          </a:solidFill>
                          <a:effectLst/>
                          <a:latin typeface="Verdana" panose="020B0604030504040204" pitchFamily="34" charset="0"/>
                        </a:rPr>
                        <a:t>844</a:t>
                      </a:r>
                    </a:p>
                  </a:txBody>
                  <a:tcPr marL="9525" marR="9525" marT="9525" marB="0" anchor="ctr"/>
                </a:tc>
                <a:tc>
                  <a:txBody>
                    <a:bodyPr/>
                    <a:lstStyle/>
                    <a:p>
                      <a:pPr algn="ctr" fontAlgn="ctr"/>
                      <a:r>
                        <a:rPr lang="en-US" sz="1000" b="0" i="0" u="none" strike="noStrike">
                          <a:solidFill>
                            <a:srgbClr val="000000"/>
                          </a:solidFill>
                          <a:effectLst/>
                          <a:latin typeface="Verdana" panose="020B0604030504040204" pitchFamily="34" charset="0"/>
                        </a:rPr>
                        <a:t>916</a:t>
                      </a:r>
                    </a:p>
                  </a:txBody>
                  <a:tcPr marL="9525" marR="9525" marT="9525" marB="0" anchor="ctr"/>
                </a:tc>
                <a:tc>
                  <a:txBody>
                    <a:bodyPr/>
                    <a:lstStyle/>
                    <a:p>
                      <a:pPr algn="ctr" fontAlgn="ctr"/>
                      <a:r>
                        <a:rPr lang="en-US" sz="1000" b="0" i="0" u="none" strike="noStrike">
                          <a:solidFill>
                            <a:srgbClr val="000000"/>
                          </a:solidFill>
                          <a:effectLst/>
                          <a:latin typeface="Verdana" panose="020B0604030504040204" pitchFamily="34" charset="0"/>
                        </a:rPr>
                        <a:t>993</a:t>
                      </a:r>
                    </a:p>
                  </a:txBody>
                  <a:tcPr marL="9525" marR="9525" marT="9525" marB="0" anchor="ctr"/>
                </a:tc>
                <a:tc>
                  <a:txBody>
                    <a:bodyPr/>
                    <a:lstStyle/>
                    <a:p>
                      <a:pPr algn="ctr" fontAlgn="ctr"/>
                      <a:r>
                        <a:rPr lang="en-US" sz="1000" b="0" i="0" u="none" strike="noStrike">
                          <a:solidFill>
                            <a:srgbClr val="000000"/>
                          </a:solidFill>
                          <a:effectLst/>
                          <a:latin typeface="Verdana" panose="020B0604030504040204" pitchFamily="34" charset="0"/>
                        </a:rPr>
                        <a:t>1075</a:t>
                      </a:r>
                    </a:p>
                  </a:txBody>
                  <a:tcPr marL="9525" marR="9525" marT="9525" marB="0" anchor="ctr"/>
                </a:tc>
                <a:tc>
                  <a:txBody>
                    <a:bodyPr/>
                    <a:lstStyle/>
                    <a:p>
                      <a:pPr algn="ctr" fontAlgn="ctr"/>
                      <a:r>
                        <a:rPr lang="en-US" sz="1000" b="0" i="0" u="none" strike="noStrike">
                          <a:solidFill>
                            <a:srgbClr val="000000"/>
                          </a:solidFill>
                          <a:effectLst/>
                          <a:latin typeface="Verdana" panose="020B0604030504040204" pitchFamily="34" charset="0"/>
                        </a:rPr>
                        <a:t>1162</a:t>
                      </a:r>
                    </a:p>
                  </a:txBody>
                  <a:tcPr marL="9525" marR="9525" marT="9525" marB="0" anchor="ctr"/>
                </a:tc>
                <a:tc>
                  <a:txBody>
                    <a:bodyPr/>
                    <a:lstStyle/>
                    <a:p>
                      <a:pPr algn="ctr" fontAlgn="ctr"/>
                      <a:r>
                        <a:rPr lang="en-US" sz="1000" b="0" i="0" u="none" strike="noStrike">
                          <a:solidFill>
                            <a:srgbClr val="000000"/>
                          </a:solidFill>
                          <a:effectLst/>
                          <a:latin typeface="Verdana" panose="020B0604030504040204" pitchFamily="34" charset="0"/>
                        </a:rPr>
                        <a:t>1253</a:t>
                      </a:r>
                    </a:p>
                  </a:txBody>
                  <a:tcPr marL="9525" marR="9525" marT="9525" marB="0" anchor="ctr"/>
                </a:tc>
                <a:tc>
                  <a:txBody>
                    <a:bodyPr/>
                    <a:lstStyle/>
                    <a:p>
                      <a:pPr algn="ctr" fontAlgn="ctr"/>
                      <a:r>
                        <a:rPr lang="en-US" sz="1000" b="0" i="0" u="none" strike="noStrike" dirty="0">
                          <a:solidFill>
                            <a:srgbClr val="000000"/>
                          </a:solidFill>
                          <a:effectLst/>
                          <a:latin typeface="Verdana" panose="020B0604030504040204" pitchFamily="34" charset="0"/>
                        </a:rPr>
                        <a:t>1347</a:t>
                      </a:r>
                    </a:p>
                  </a:txBody>
                  <a:tcPr marL="9525" marR="9525" marT="9525" marB="0" anchor="ctr"/>
                </a:tc>
                <a:extLst>
                  <a:ext uri="{0D108BD9-81ED-4DB2-BD59-A6C34878D82A}">
                    <a16:rowId xmlns:a16="http://schemas.microsoft.com/office/drawing/2014/main" val="871577359"/>
                  </a:ext>
                </a:extLst>
              </a:tr>
            </a:tbl>
          </a:graphicData>
        </a:graphic>
      </p:graphicFrame>
      <p:sp>
        <p:nvSpPr>
          <p:cNvPr id="3" name="TextBox 2">
            <a:extLst>
              <a:ext uri="{FF2B5EF4-FFF2-40B4-BE49-F238E27FC236}">
                <a16:creationId xmlns:a16="http://schemas.microsoft.com/office/drawing/2014/main" id="{38AB1E6A-8C0B-45AC-ACF8-5A7C3810084A}"/>
              </a:ext>
            </a:extLst>
          </p:cNvPr>
          <p:cNvSpPr txBox="1"/>
          <p:nvPr/>
        </p:nvSpPr>
        <p:spPr>
          <a:xfrm>
            <a:off x="-18473" y="615943"/>
            <a:ext cx="8779297" cy="292068"/>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Table 1: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India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Polypropylene Homopolymer</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Demand, By Region</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 2015-</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2030F (Thousand Tonnes)</a:t>
            </a:r>
          </a:p>
        </p:txBody>
      </p:sp>
      <p:graphicFrame>
        <p:nvGraphicFramePr>
          <p:cNvPr id="6" name="Table 5">
            <a:extLst>
              <a:ext uri="{FF2B5EF4-FFF2-40B4-BE49-F238E27FC236}">
                <a16:creationId xmlns:a16="http://schemas.microsoft.com/office/drawing/2014/main" id="{B2E8FF05-4B34-4E6F-B51E-4D37E010D759}"/>
              </a:ext>
            </a:extLst>
          </p:cNvPr>
          <p:cNvGraphicFramePr>
            <a:graphicFrameLocks noGrp="1"/>
          </p:cNvGraphicFramePr>
          <p:nvPr>
            <p:extLst>
              <p:ext uri="{D42A27DB-BD31-4B8C-83A1-F6EECF244321}">
                <p14:modId xmlns:p14="http://schemas.microsoft.com/office/powerpoint/2010/main" val="752975614"/>
              </p:ext>
            </p:extLst>
          </p:nvPr>
        </p:nvGraphicFramePr>
        <p:xfrm>
          <a:off x="0" y="3952523"/>
          <a:ext cx="9014489" cy="2656825"/>
        </p:xfrm>
        <a:graphic>
          <a:graphicData uri="http://schemas.openxmlformats.org/drawingml/2006/table">
            <a:tbl>
              <a:tblPr firstRow="1" bandRow="1">
                <a:tableStyleId>{93296810-A885-4BE3-A3E7-6D5BEEA58F35}</a:tableStyleId>
              </a:tblPr>
              <a:tblGrid>
                <a:gridCol w="933278">
                  <a:extLst>
                    <a:ext uri="{9D8B030D-6E8A-4147-A177-3AD203B41FA5}">
                      <a16:colId xmlns:a16="http://schemas.microsoft.com/office/drawing/2014/main" val="3580014540"/>
                    </a:ext>
                  </a:extLst>
                </a:gridCol>
                <a:gridCol w="722406">
                  <a:extLst>
                    <a:ext uri="{9D8B030D-6E8A-4147-A177-3AD203B41FA5}">
                      <a16:colId xmlns:a16="http://schemas.microsoft.com/office/drawing/2014/main" val="1855223881"/>
                    </a:ext>
                  </a:extLst>
                </a:gridCol>
                <a:gridCol w="656910">
                  <a:extLst>
                    <a:ext uri="{9D8B030D-6E8A-4147-A177-3AD203B41FA5}">
                      <a16:colId xmlns:a16="http://schemas.microsoft.com/office/drawing/2014/main" val="2100082171"/>
                    </a:ext>
                  </a:extLst>
                </a:gridCol>
                <a:gridCol w="656910">
                  <a:extLst>
                    <a:ext uri="{9D8B030D-6E8A-4147-A177-3AD203B41FA5}">
                      <a16:colId xmlns:a16="http://schemas.microsoft.com/office/drawing/2014/main" val="216429577"/>
                    </a:ext>
                  </a:extLst>
                </a:gridCol>
                <a:gridCol w="671665">
                  <a:extLst>
                    <a:ext uri="{9D8B030D-6E8A-4147-A177-3AD203B41FA5}">
                      <a16:colId xmlns:a16="http://schemas.microsoft.com/office/drawing/2014/main" val="1193704167"/>
                    </a:ext>
                  </a:extLst>
                </a:gridCol>
                <a:gridCol w="671665">
                  <a:extLst>
                    <a:ext uri="{9D8B030D-6E8A-4147-A177-3AD203B41FA5}">
                      <a16:colId xmlns:a16="http://schemas.microsoft.com/office/drawing/2014/main" val="4267817374"/>
                    </a:ext>
                  </a:extLst>
                </a:gridCol>
                <a:gridCol w="671665">
                  <a:extLst>
                    <a:ext uri="{9D8B030D-6E8A-4147-A177-3AD203B41FA5}">
                      <a16:colId xmlns:a16="http://schemas.microsoft.com/office/drawing/2014/main" val="97578808"/>
                    </a:ext>
                  </a:extLst>
                </a:gridCol>
                <a:gridCol w="671665">
                  <a:extLst>
                    <a:ext uri="{9D8B030D-6E8A-4147-A177-3AD203B41FA5}">
                      <a16:colId xmlns:a16="http://schemas.microsoft.com/office/drawing/2014/main" val="1541654645"/>
                    </a:ext>
                  </a:extLst>
                </a:gridCol>
                <a:gridCol w="671665">
                  <a:extLst>
                    <a:ext uri="{9D8B030D-6E8A-4147-A177-3AD203B41FA5}">
                      <a16:colId xmlns:a16="http://schemas.microsoft.com/office/drawing/2014/main" val="1366327873"/>
                    </a:ext>
                  </a:extLst>
                </a:gridCol>
                <a:gridCol w="589806">
                  <a:extLst>
                    <a:ext uri="{9D8B030D-6E8A-4147-A177-3AD203B41FA5}">
                      <a16:colId xmlns:a16="http://schemas.microsoft.com/office/drawing/2014/main" val="2587147855"/>
                    </a:ext>
                  </a:extLst>
                </a:gridCol>
                <a:gridCol w="753524">
                  <a:extLst>
                    <a:ext uri="{9D8B030D-6E8A-4147-A177-3AD203B41FA5}">
                      <a16:colId xmlns:a16="http://schemas.microsoft.com/office/drawing/2014/main" val="1341432530"/>
                    </a:ext>
                  </a:extLst>
                </a:gridCol>
                <a:gridCol w="671665">
                  <a:extLst>
                    <a:ext uri="{9D8B030D-6E8A-4147-A177-3AD203B41FA5}">
                      <a16:colId xmlns:a16="http://schemas.microsoft.com/office/drawing/2014/main" val="3173189229"/>
                    </a:ext>
                  </a:extLst>
                </a:gridCol>
                <a:gridCol w="671665">
                  <a:extLst>
                    <a:ext uri="{9D8B030D-6E8A-4147-A177-3AD203B41FA5}">
                      <a16:colId xmlns:a16="http://schemas.microsoft.com/office/drawing/2014/main" val="1544274010"/>
                    </a:ext>
                  </a:extLst>
                </a:gridCol>
              </a:tblGrid>
              <a:tr h="300674">
                <a:tc>
                  <a:txBody>
                    <a:bodyPr/>
                    <a:lstStyle/>
                    <a:p>
                      <a:pPr algn="ctr"/>
                      <a:endPar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2015</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2020</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2021</a:t>
                      </a:r>
                    </a:p>
                  </a:txBody>
                  <a:tcPr anchor="ctr">
                    <a:solidFill>
                      <a:schemeClr val="accent3">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2022E</a:t>
                      </a:r>
                    </a:p>
                  </a:txBody>
                  <a:tcPr anchor="ctr">
                    <a:solidFill>
                      <a:schemeClr val="accent3">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2023E</a:t>
                      </a:r>
                    </a:p>
                  </a:txBody>
                  <a:tcPr anchor="ctr">
                    <a:solidFill>
                      <a:schemeClr val="accent3">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2024E</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2025F</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2026F</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2027F</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2028F</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2029F</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2030F</a:t>
                      </a:r>
                    </a:p>
                  </a:txBody>
                  <a:tcPr anchor="ctr">
                    <a:solidFill>
                      <a:schemeClr val="accent3">
                        <a:lumMod val="75000"/>
                      </a:schemeClr>
                    </a:solidFill>
                  </a:tcPr>
                </a:tc>
                <a:extLst>
                  <a:ext uri="{0D108BD9-81ED-4DB2-BD59-A6C34878D82A}">
                    <a16:rowId xmlns:a16="http://schemas.microsoft.com/office/drawing/2014/main" val="3771434692"/>
                  </a:ext>
                </a:extLst>
              </a:tr>
              <a:tr h="552109">
                <a:tc>
                  <a:txBody>
                    <a:bodyPr/>
                    <a:lstStyle/>
                    <a:p>
                      <a:pPr algn="ctr"/>
                      <a:r>
                        <a:rPr lang="en-IN" sz="800" b="1" dirty="0">
                          <a:solidFill>
                            <a:schemeClr val="tx1"/>
                          </a:solidFill>
                          <a:latin typeface="Verdana" panose="020B0604030504040204" pitchFamily="34" charset="0"/>
                          <a:ea typeface="Verdana" panose="020B0604030504040204" pitchFamily="34" charset="0"/>
                          <a:cs typeface="Verdana" panose="020B0604030504040204" pitchFamily="34" charset="0"/>
                        </a:rPr>
                        <a:t>West</a:t>
                      </a:r>
                    </a:p>
                  </a:txBody>
                  <a:tcPr anchor="ctr"/>
                </a:tc>
                <a:tc>
                  <a:txBody>
                    <a:bodyPr/>
                    <a:lstStyle/>
                    <a:p>
                      <a:pPr algn="ctr" fontAlgn="b"/>
                      <a:r>
                        <a:rPr lang="en-US" sz="1100" b="0" i="0" u="none" strike="noStrike" dirty="0">
                          <a:solidFill>
                            <a:srgbClr val="000000"/>
                          </a:solidFill>
                          <a:effectLst/>
                          <a:latin typeface="Calibri" panose="020F0502020204030204" pitchFamily="34" charset="0"/>
                        </a:rPr>
                        <a:t>338</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475</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448</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469</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508</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548</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591</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637</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686</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737</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791</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847</a:t>
                      </a:r>
                    </a:p>
                  </a:txBody>
                  <a:tcPr marL="9525" marR="9525" marT="9525" marB="0" anchor="b"/>
                </a:tc>
                <a:extLst>
                  <a:ext uri="{0D108BD9-81ED-4DB2-BD59-A6C34878D82A}">
                    <a16:rowId xmlns:a16="http://schemas.microsoft.com/office/drawing/2014/main" val="2090164450"/>
                  </a:ext>
                </a:extLst>
              </a:tr>
              <a:tr h="481076">
                <a:tc>
                  <a:txBody>
                    <a:bodyPr/>
                    <a:lstStyle/>
                    <a:p>
                      <a:pPr marL="0" algn="ctr" defTabSz="685800" rtl="0" eaLnBrk="1" latinLnBrk="0" hangingPunct="1"/>
                      <a:r>
                        <a:rPr lang="en-IN" sz="8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North</a:t>
                      </a:r>
                    </a:p>
                  </a:txBody>
                  <a:tcPr anchor="ctr"/>
                </a:tc>
                <a:tc>
                  <a:txBody>
                    <a:bodyPr/>
                    <a:lstStyle/>
                    <a:p>
                      <a:pPr algn="ctr" fontAlgn="b"/>
                      <a:r>
                        <a:rPr lang="en-US" sz="1100" b="0" i="0" u="none" strike="noStrike">
                          <a:solidFill>
                            <a:srgbClr val="000000"/>
                          </a:solidFill>
                          <a:effectLst/>
                          <a:latin typeface="Calibri" panose="020F0502020204030204" pitchFamily="34" charset="0"/>
                        </a:rPr>
                        <a:t>204</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340</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341</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370</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407</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444</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482</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522</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565</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610</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657</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707</a:t>
                      </a:r>
                    </a:p>
                  </a:txBody>
                  <a:tcPr marL="9525" marR="9525" marT="9525" marB="0" anchor="b"/>
                </a:tc>
                <a:extLst>
                  <a:ext uri="{0D108BD9-81ED-4DB2-BD59-A6C34878D82A}">
                    <a16:rowId xmlns:a16="http://schemas.microsoft.com/office/drawing/2014/main" val="1211048611"/>
                  </a:ext>
                </a:extLst>
              </a:tr>
              <a:tr h="661483">
                <a:tc>
                  <a:txBody>
                    <a:bodyPr/>
                    <a:lstStyle/>
                    <a:p>
                      <a:pPr marL="0" algn="ctr" defTabSz="685800" rtl="0" eaLnBrk="1" latinLnBrk="0" hangingPunct="1"/>
                      <a:r>
                        <a:rPr lang="en-IN" sz="8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South</a:t>
                      </a:r>
                    </a:p>
                  </a:txBody>
                  <a:tcPr anchor="ctr"/>
                </a:tc>
                <a:tc>
                  <a:txBody>
                    <a:bodyPr/>
                    <a:lstStyle/>
                    <a:p>
                      <a:pPr algn="ctr" fontAlgn="b"/>
                      <a:r>
                        <a:rPr lang="en-US" sz="1100" b="0" i="0" u="none" strike="noStrike" dirty="0">
                          <a:solidFill>
                            <a:srgbClr val="000000"/>
                          </a:solidFill>
                          <a:effectLst/>
                          <a:latin typeface="Calibri" panose="020F0502020204030204" pitchFamily="34" charset="0"/>
                        </a:rPr>
                        <a:t>169</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258</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247</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279</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310</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340</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370</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404</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439</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477</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517</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560</a:t>
                      </a:r>
                    </a:p>
                  </a:txBody>
                  <a:tcPr marL="9525" marR="9525" marT="9525" marB="0" anchor="b"/>
                </a:tc>
                <a:extLst>
                  <a:ext uri="{0D108BD9-81ED-4DB2-BD59-A6C34878D82A}">
                    <a16:rowId xmlns:a16="http://schemas.microsoft.com/office/drawing/2014/main" val="3016581503"/>
                  </a:ext>
                </a:extLst>
              </a:tr>
              <a:tr h="661483">
                <a:tc>
                  <a:txBody>
                    <a:bodyPr/>
                    <a:lstStyle/>
                    <a:p>
                      <a:pPr marL="0" algn="ctr" defTabSz="685800" rtl="0" eaLnBrk="1" latinLnBrk="0" hangingPunct="1"/>
                      <a:r>
                        <a:rPr lang="en-IN" sz="8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East</a:t>
                      </a:r>
                    </a:p>
                  </a:txBody>
                  <a:tcPr anchor="ctr"/>
                </a:tc>
                <a:tc>
                  <a:txBody>
                    <a:bodyPr/>
                    <a:lstStyle/>
                    <a:p>
                      <a:pPr algn="ctr" fontAlgn="b"/>
                      <a:r>
                        <a:rPr lang="en-US" sz="1100" b="0" i="0" u="none" strike="noStrike" dirty="0">
                          <a:solidFill>
                            <a:srgbClr val="000000"/>
                          </a:solidFill>
                          <a:effectLst/>
                          <a:latin typeface="Calibri" panose="020F0502020204030204" pitchFamily="34" charset="0"/>
                        </a:rPr>
                        <a:t>29</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39</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34</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39</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48</a:t>
                      </a:r>
                    </a:p>
                  </a:txBody>
                  <a:tcPr marL="9525" marR="9525" marT="9525" marB="0" anchor="b"/>
                </a:tc>
                <a:tc>
                  <a:txBody>
                    <a:bodyPr/>
                    <a:lstStyle/>
                    <a:p>
                      <a:pPr algn="ctr" fontAlgn="b"/>
                      <a:r>
                        <a:rPr lang="en-US" sz="1100" b="0" i="0" u="none" strike="noStrike">
                          <a:solidFill>
                            <a:srgbClr val="000000"/>
                          </a:solidFill>
                          <a:effectLst/>
                          <a:latin typeface="Calibri" panose="020F0502020204030204" pitchFamily="34" charset="0"/>
                        </a:rPr>
                        <a:t>55</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58</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61</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64</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67</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70</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73</a:t>
                      </a:r>
                    </a:p>
                  </a:txBody>
                  <a:tcPr marL="9525" marR="9525" marT="9525" marB="0" anchor="b"/>
                </a:tc>
                <a:extLst>
                  <a:ext uri="{0D108BD9-81ED-4DB2-BD59-A6C34878D82A}">
                    <a16:rowId xmlns:a16="http://schemas.microsoft.com/office/drawing/2014/main" val="508957079"/>
                  </a:ext>
                </a:extLst>
              </a:tr>
            </a:tbl>
          </a:graphicData>
        </a:graphic>
      </p:graphicFrame>
      <p:sp>
        <p:nvSpPr>
          <p:cNvPr id="7" name="TextBox 6">
            <a:extLst>
              <a:ext uri="{FF2B5EF4-FFF2-40B4-BE49-F238E27FC236}">
                <a16:creationId xmlns:a16="http://schemas.microsoft.com/office/drawing/2014/main" id="{2B61D3E4-4184-4259-96D2-9821AE88D6EE}"/>
              </a:ext>
            </a:extLst>
          </p:cNvPr>
          <p:cNvSpPr txBox="1"/>
          <p:nvPr/>
        </p:nvSpPr>
        <p:spPr>
          <a:xfrm>
            <a:off x="-18474" y="3660455"/>
            <a:ext cx="8779297" cy="292068"/>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Table 2: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India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Polypropylene Copolymer</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Demand, By Region</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 2015-</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2030F (Thousand Tonnes)</a:t>
            </a:r>
          </a:p>
        </p:txBody>
      </p:sp>
    </p:spTree>
    <p:extLst>
      <p:ext uri="{BB962C8B-B14F-4D97-AF65-F5344CB8AC3E}">
        <p14:creationId xmlns:p14="http://schemas.microsoft.com/office/powerpoint/2010/main" val="41060842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6093882-BD00-4B41-8145-9BDF8D98A1CE}"/>
              </a:ext>
            </a:extLst>
          </p:cNvPr>
          <p:cNvSpPr txBox="1">
            <a:spLocks/>
          </p:cNvSpPr>
          <p:nvPr/>
        </p:nvSpPr>
        <p:spPr>
          <a:xfrm>
            <a:off x="92563" y="229085"/>
            <a:ext cx="8921930" cy="28777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2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Polypropylene Homopolymer Demand Supply Gap Analysis</a:t>
            </a:r>
          </a:p>
        </p:txBody>
      </p:sp>
      <p:graphicFrame>
        <p:nvGraphicFramePr>
          <p:cNvPr id="2" name="Table 1">
            <a:extLst>
              <a:ext uri="{FF2B5EF4-FFF2-40B4-BE49-F238E27FC236}">
                <a16:creationId xmlns:a16="http://schemas.microsoft.com/office/drawing/2014/main" id="{64577921-1EA0-4B97-A2B3-9B8AD44ADEF3}"/>
              </a:ext>
            </a:extLst>
          </p:cNvPr>
          <p:cNvGraphicFramePr>
            <a:graphicFrameLocks noGrp="1"/>
          </p:cNvGraphicFramePr>
          <p:nvPr>
            <p:extLst>
              <p:ext uri="{D42A27DB-BD31-4B8C-83A1-F6EECF244321}">
                <p14:modId xmlns:p14="http://schemas.microsoft.com/office/powerpoint/2010/main" val="599735041"/>
              </p:ext>
            </p:extLst>
          </p:nvPr>
        </p:nvGraphicFramePr>
        <p:xfrm>
          <a:off x="-1" y="908010"/>
          <a:ext cx="9014489" cy="2776094"/>
        </p:xfrm>
        <a:graphic>
          <a:graphicData uri="http://schemas.openxmlformats.org/drawingml/2006/table">
            <a:tbl>
              <a:tblPr firstRow="1" bandRow="1">
                <a:tableStyleId>{93296810-A885-4BE3-A3E7-6D5BEEA58F35}</a:tableStyleId>
              </a:tblPr>
              <a:tblGrid>
                <a:gridCol w="933278">
                  <a:extLst>
                    <a:ext uri="{9D8B030D-6E8A-4147-A177-3AD203B41FA5}">
                      <a16:colId xmlns:a16="http://schemas.microsoft.com/office/drawing/2014/main" val="3580014540"/>
                    </a:ext>
                  </a:extLst>
                </a:gridCol>
                <a:gridCol w="722406">
                  <a:extLst>
                    <a:ext uri="{9D8B030D-6E8A-4147-A177-3AD203B41FA5}">
                      <a16:colId xmlns:a16="http://schemas.microsoft.com/office/drawing/2014/main" val="1855223881"/>
                    </a:ext>
                  </a:extLst>
                </a:gridCol>
                <a:gridCol w="656910">
                  <a:extLst>
                    <a:ext uri="{9D8B030D-6E8A-4147-A177-3AD203B41FA5}">
                      <a16:colId xmlns:a16="http://schemas.microsoft.com/office/drawing/2014/main" val="2100082171"/>
                    </a:ext>
                  </a:extLst>
                </a:gridCol>
                <a:gridCol w="656910">
                  <a:extLst>
                    <a:ext uri="{9D8B030D-6E8A-4147-A177-3AD203B41FA5}">
                      <a16:colId xmlns:a16="http://schemas.microsoft.com/office/drawing/2014/main" val="216429577"/>
                    </a:ext>
                  </a:extLst>
                </a:gridCol>
                <a:gridCol w="671665">
                  <a:extLst>
                    <a:ext uri="{9D8B030D-6E8A-4147-A177-3AD203B41FA5}">
                      <a16:colId xmlns:a16="http://schemas.microsoft.com/office/drawing/2014/main" val="1193704167"/>
                    </a:ext>
                  </a:extLst>
                </a:gridCol>
                <a:gridCol w="671665">
                  <a:extLst>
                    <a:ext uri="{9D8B030D-6E8A-4147-A177-3AD203B41FA5}">
                      <a16:colId xmlns:a16="http://schemas.microsoft.com/office/drawing/2014/main" val="4267817374"/>
                    </a:ext>
                  </a:extLst>
                </a:gridCol>
                <a:gridCol w="671665">
                  <a:extLst>
                    <a:ext uri="{9D8B030D-6E8A-4147-A177-3AD203B41FA5}">
                      <a16:colId xmlns:a16="http://schemas.microsoft.com/office/drawing/2014/main" val="97578808"/>
                    </a:ext>
                  </a:extLst>
                </a:gridCol>
                <a:gridCol w="671665">
                  <a:extLst>
                    <a:ext uri="{9D8B030D-6E8A-4147-A177-3AD203B41FA5}">
                      <a16:colId xmlns:a16="http://schemas.microsoft.com/office/drawing/2014/main" val="1541654645"/>
                    </a:ext>
                  </a:extLst>
                </a:gridCol>
                <a:gridCol w="671665">
                  <a:extLst>
                    <a:ext uri="{9D8B030D-6E8A-4147-A177-3AD203B41FA5}">
                      <a16:colId xmlns:a16="http://schemas.microsoft.com/office/drawing/2014/main" val="1366327873"/>
                    </a:ext>
                  </a:extLst>
                </a:gridCol>
                <a:gridCol w="671665">
                  <a:extLst>
                    <a:ext uri="{9D8B030D-6E8A-4147-A177-3AD203B41FA5}">
                      <a16:colId xmlns:a16="http://schemas.microsoft.com/office/drawing/2014/main" val="2587147855"/>
                    </a:ext>
                  </a:extLst>
                </a:gridCol>
                <a:gridCol w="671665">
                  <a:extLst>
                    <a:ext uri="{9D8B030D-6E8A-4147-A177-3AD203B41FA5}">
                      <a16:colId xmlns:a16="http://schemas.microsoft.com/office/drawing/2014/main" val="1341432530"/>
                    </a:ext>
                  </a:extLst>
                </a:gridCol>
                <a:gridCol w="671665">
                  <a:extLst>
                    <a:ext uri="{9D8B030D-6E8A-4147-A177-3AD203B41FA5}">
                      <a16:colId xmlns:a16="http://schemas.microsoft.com/office/drawing/2014/main" val="3173189229"/>
                    </a:ext>
                  </a:extLst>
                </a:gridCol>
                <a:gridCol w="671665">
                  <a:extLst>
                    <a:ext uri="{9D8B030D-6E8A-4147-A177-3AD203B41FA5}">
                      <a16:colId xmlns:a16="http://schemas.microsoft.com/office/drawing/2014/main" val="1544274010"/>
                    </a:ext>
                  </a:extLst>
                </a:gridCol>
              </a:tblGrid>
              <a:tr h="418323">
                <a:tc>
                  <a:txBody>
                    <a:bodyPr/>
                    <a:lstStyle/>
                    <a:p>
                      <a:pPr algn="ctr"/>
                      <a:endPar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2015</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2020</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2021</a:t>
                      </a:r>
                    </a:p>
                  </a:txBody>
                  <a:tcPr anchor="ctr">
                    <a:solidFill>
                      <a:schemeClr val="accent3">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2022E</a:t>
                      </a:r>
                    </a:p>
                  </a:txBody>
                  <a:tcPr anchor="ctr">
                    <a:solidFill>
                      <a:schemeClr val="accent3">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2023E</a:t>
                      </a:r>
                    </a:p>
                  </a:txBody>
                  <a:tcPr anchor="ctr">
                    <a:solidFill>
                      <a:schemeClr val="accent3">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2024E</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2025F</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2026F</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2027F</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2028F</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2029F</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2030F</a:t>
                      </a:r>
                    </a:p>
                  </a:txBody>
                  <a:tcPr anchor="ctr">
                    <a:solidFill>
                      <a:schemeClr val="accent3">
                        <a:lumMod val="75000"/>
                      </a:schemeClr>
                    </a:solidFill>
                  </a:tcPr>
                </a:tc>
                <a:extLst>
                  <a:ext uri="{0D108BD9-81ED-4DB2-BD59-A6C34878D82A}">
                    <a16:rowId xmlns:a16="http://schemas.microsoft.com/office/drawing/2014/main" val="3771434692"/>
                  </a:ext>
                </a:extLst>
              </a:tr>
              <a:tr h="768142">
                <a:tc>
                  <a:txBody>
                    <a:bodyPr/>
                    <a:lstStyle/>
                    <a:p>
                      <a:pPr algn="ctr"/>
                      <a:r>
                        <a:rPr lang="en-IN" sz="800" b="1" dirty="0">
                          <a:solidFill>
                            <a:schemeClr val="tx1"/>
                          </a:solidFill>
                          <a:latin typeface="Verdana" panose="020B0604030504040204" pitchFamily="34" charset="0"/>
                          <a:ea typeface="Verdana" panose="020B0604030504040204" pitchFamily="34" charset="0"/>
                          <a:cs typeface="Verdana" panose="020B0604030504040204" pitchFamily="34" charset="0"/>
                        </a:rPr>
                        <a:t>Production</a:t>
                      </a:r>
                    </a:p>
                  </a:txBody>
                  <a:tcPr anchor="ctr"/>
                </a:tc>
                <a:tc>
                  <a:txBody>
                    <a:bodyPr/>
                    <a:lstStyle/>
                    <a:p>
                      <a:pPr algn="ctr" fontAlgn="ctr"/>
                      <a:r>
                        <a:rPr lang="en-IN" sz="1000" b="0" i="0" u="none" strike="noStrike" dirty="0">
                          <a:solidFill>
                            <a:srgbClr val="000000"/>
                          </a:solidFill>
                          <a:effectLst/>
                          <a:latin typeface="Verdana" panose="020B0604030504040204" pitchFamily="34" charset="0"/>
                        </a:rPr>
                        <a:t>834</a:t>
                      </a:r>
                    </a:p>
                  </a:txBody>
                  <a:tcPr marL="9525" marR="9525" marT="9525" marB="0" anchor="ctr"/>
                </a:tc>
                <a:tc>
                  <a:txBody>
                    <a:bodyPr/>
                    <a:lstStyle/>
                    <a:p>
                      <a:pPr algn="ctr" fontAlgn="ctr"/>
                      <a:r>
                        <a:rPr lang="en-IN" sz="1000" b="0" i="0" u="none" strike="noStrike" dirty="0">
                          <a:solidFill>
                            <a:srgbClr val="000000"/>
                          </a:solidFill>
                          <a:effectLst/>
                          <a:latin typeface="Verdana" panose="020B0604030504040204" pitchFamily="34" charset="0"/>
                        </a:rPr>
                        <a:t>858</a:t>
                      </a:r>
                    </a:p>
                  </a:txBody>
                  <a:tcPr marL="9525" marR="9525" marT="9525" marB="0" anchor="ctr"/>
                </a:tc>
                <a:tc>
                  <a:txBody>
                    <a:bodyPr/>
                    <a:lstStyle/>
                    <a:p>
                      <a:pPr algn="ctr" fontAlgn="ctr"/>
                      <a:r>
                        <a:rPr lang="en-IN" sz="1000" b="0" i="0" u="none" strike="noStrike">
                          <a:solidFill>
                            <a:srgbClr val="000000"/>
                          </a:solidFill>
                          <a:effectLst/>
                          <a:latin typeface="Verdana" panose="020B0604030504040204" pitchFamily="34" charset="0"/>
                        </a:rPr>
                        <a:t>850</a:t>
                      </a:r>
                    </a:p>
                  </a:txBody>
                  <a:tcPr marL="9525" marR="9525" marT="9525" marB="0" anchor="ctr"/>
                </a:tc>
                <a:tc>
                  <a:txBody>
                    <a:bodyPr/>
                    <a:lstStyle/>
                    <a:p>
                      <a:pPr algn="ctr" fontAlgn="ctr"/>
                      <a:r>
                        <a:rPr lang="en-IN" sz="1000" b="0" i="0" u="none" strike="noStrike">
                          <a:solidFill>
                            <a:srgbClr val="000000"/>
                          </a:solidFill>
                          <a:effectLst/>
                          <a:latin typeface="Verdana" panose="020B0604030504040204" pitchFamily="34" charset="0"/>
                        </a:rPr>
                        <a:t>1275</a:t>
                      </a:r>
                    </a:p>
                  </a:txBody>
                  <a:tcPr marL="9525" marR="9525" marT="9525" marB="0" anchor="ctr"/>
                </a:tc>
                <a:tc>
                  <a:txBody>
                    <a:bodyPr/>
                    <a:lstStyle/>
                    <a:p>
                      <a:pPr algn="ctr" fontAlgn="ctr"/>
                      <a:r>
                        <a:rPr lang="en-IN" sz="1000" b="0" i="0" u="none" strike="noStrike">
                          <a:solidFill>
                            <a:srgbClr val="000000"/>
                          </a:solidFill>
                          <a:effectLst/>
                          <a:latin typeface="Verdana" panose="020B0604030504040204" pitchFamily="34" charset="0"/>
                        </a:rPr>
                        <a:t>1272</a:t>
                      </a:r>
                    </a:p>
                  </a:txBody>
                  <a:tcPr marL="9525" marR="9525" marT="9525" marB="0" anchor="ctr"/>
                </a:tc>
                <a:tc>
                  <a:txBody>
                    <a:bodyPr/>
                    <a:lstStyle/>
                    <a:p>
                      <a:pPr algn="ctr" fontAlgn="ctr"/>
                      <a:r>
                        <a:rPr lang="en-IN" sz="1000" b="0" i="0" u="none" strike="noStrike">
                          <a:solidFill>
                            <a:srgbClr val="000000"/>
                          </a:solidFill>
                          <a:effectLst/>
                          <a:latin typeface="Verdana" panose="020B0604030504040204" pitchFamily="34" charset="0"/>
                        </a:rPr>
                        <a:t>1323</a:t>
                      </a:r>
                    </a:p>
                  </a:txBody>
                  <a:tcPr marL="9525" marR="9525" marT="9525" marB="0" anchor="ctr"/>
                </a:tc>
                <a:tc>
                  <a:txBody>
                    <a:bodyPr/>
                    <a:lstStyle/>
                    <a:p>
                      <a:pPr algn="ctr" fontAlgn="ctr"/>
                      <a:r>
                        <a:rPr lang="en-IN" sz="1000" b="0" i="0" u="none" strike="noStrike">
                          <a:solidFill>
                            <a:srgbClr val="000000"/>
                          </a:solidFill>
                          <a:effectLst/>
                          <a:latin typeface="Verdana" panose="020B0604030504040204" pitchFamily="34" charset="0"/>
                        </a:rPr>
                        <a:t>1411</a:t>
                      </a:r>
                    </a:p>
                  </a:txBody>
                  <a:tcPr marL="9525" marR="9525" marT="9525" marB="0" anchor="ctr"/>
                </a:tc>
                <a:tc>
                  <a:txBody>
                    <a:bodyPr/>
                    <a:lstStyle/>
                    <a:p>
                      <a:pPr algn="ctr" fontAlgn="ctr"/>
                      <a:r>
                        <a:rPr lang="en-IN" sz="1000" b="0" i="0" u="none" strike="noStrike">
                          <a:solidFill>
                            <a:srgbClr val="000000"/>
                          </a:solidFill>
                          <a:effectLst/>
                          <a:latin typeface="Verdana" panose="020B0604030504040204" pitchFamily="34" charset="0"/>
                        </a:rPr>
                        <a:t>1410</a:t>
                      </a:r>
                    </a:p>
                  </a:txBody>
                  <a:tcPr marL="9525" marR="9525" marT="9525" marB="0" anchor="ctr"/>
                </a:tc>
                <a:tc>
                  <a:txBody>
                    <a:bodyPr/>
                    <a:lstStyle/>
                    <a:p>
                      <a:pPr algn="ctr" fontAlgn="ctr"/>
                      <a:r>
                        <a:rPr lang="en-IN" sz="1000" b="0" i="0" u="none" strike="noStrike">
                          <a:solidFill>
                            <a:srgbClr val="000000"/>
                          </a:solidFill>
                          <a:effectLst/>
                          <a:latin typeface="Verdana" panose="020B0604030504040204" pitchFamily="34" charset="0"/>
                        </a:rPr>
                        <a:t>1406</a:t>
                      </a:r>
                    </a:p>
                  </a:txBody>
                  <a:tcPr marL="9525" marR="9525" marT="9525" marB="0" anchor="ctr"/>
                </a:tc>
                <a:tc>
                  <a:txBody>
                    <a:bodyPr/>
                    <a:lstStyle/>
                    <a:p>
                      <a:pPr algn="ctr" fontAlgn="ctr"/>
                      <a:r>
                        <a:rPr lang="en-IN" sz="1000" b="0" i="0" u="none" strike="noStrike">
                          <a:solidFill>
                            <a:srgbClr val="000000"/>
                          </a:solidFill>
                          <a:effectLst/>
                          <a:latin typeface="Verdana" panose="020B0604030504040204" pitchFamily="34" charset="0"/>
                        </a:rPr>
                        <a:t>1451</a:t>
                      </a:r>
                    </a:p>
                  </a:txBody>
                  <a:tcPr marL="9525" marR="9525" marT="9525" marB="0" anchor="ctr"/>
                </a:tc>
                <a:tc>
                  <a:txBody>
                    <a:bodyPr/>
                    <a:lstStyle/>
                    <a:p>
                      <a:pPr algn="ctr" fontAlgn="ctr"/>
                      <a:r>
                        <a:rPr lang="en-IN" sz="1000" b="0" i="0" u="none" strike="noStrike">
                          <a:solidFill>
                            <a:srgbClr val="000000"/>
                          </a:solidFill>
                          <a:effectLst/>
                          <a:latin typeface="Verdana" panose="020B0604030504040204" pitchFamily="34" charset="0"/>
                        </a:rPr>
                        <a:t>1461</a:t>
                      </a:r>
                    </a:p>
                  </a:txBody>
                  <a:tcPr marL="9525" marR="9525" marT="9525" marB="0" anchor="ctr"/>
                </a:tc>
                <a:tc>
                  <a:txBody>
                    <a:bodyPr/>
                    <a:lstStyle/>
                    <a:p>
                      <a:pPr algn="ctr" fontAlgn="ctr"/>
                      <a:r>
                        <a:rPr lang="en-IN" sz="1000" b="0" i="0" u="none" strike="noStrike" dirty="0">
                          <a:solidFill>
                            <a:srgbClr val="000000"/>
                          </a:solidFill>
                          <a:effectLst/>
                          <a:latin typeface="Verdana" panose="020B0604030504040204" pitchFamily="34" charset="0"/>
                        </a:rPr>
                        <a:t>1468</a:t>
                      </a:r>
                    </a:p>
                  </a:txBody>
                  <a:tcPr marL="9525" marR="9525" marT="9525" marB="0" anchor="ctr"/>
                </a:tc>
                <a:extLst>
                  <a:ext uri="{0D108BD9-81ED-4DB2-BD59-A6C34878D82A}">
                    <a16:rowId xmlns:a16="http://schemas.microsoft.com/office/drawing/2014/main" val="2090164450"/>
                  </a:ext>
                </a:extLst>
              </a:tr>
              <a:tr h="669316">
                <a:tc>
                  <a:txBody>
                    <a:bodyPr/>
                    <a:lstStyle/>
                    <a:p>
                      <a:pPr marL="0" algn="ctr" defTabSz="685800" rtl="0" eaLnBrk="1" latinLnBrk="0" hangingPunct="1"/>
                      <a:r>
                        <a:rPr lang="en-IN" sz="8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Total Demand</a:t>
                      </a:r>
                    </a:p>
                  </a:txBody>
                  <a:tcPr anchor="ctr"/>
                </a:tc>
                <a:tc>
                  <a:txBody>
                    <a:bodyPr/>
                    <a:lstStyle/>
                    <a:p>
                      <a:pPr algn="ctr" fontAlgn="ctr"/>
                      <a:r>
                        <a:rPr lang="en-IN" sz="1000" b="0" i="0" u="none" strike="noStrike" dirty="0">
                          <a:solidFill>
                            <a:srgbClr val="000000"/>
                          </a:solidFill>
                          <a:effectLst/>
                          <a:latin typeface="Verdana" panose="020B0604030504040204" pitchFamily="34" charset="0"/>
                        </a:rPr>
                        <a:t>704</a:t>
                      </a:r>
                    </a:p>
                  </a:txBody>
                  <a:tcPr marL="9525" marR="9525" marT="9525" marB="0" anchor="ctr"/>
                </a:tc>
                <a:tc>
                  <a:txBody>
                    <a:bodyPr/>
                    <a:lstStyle/>
                    <a:p>
                      <a:pPr algn="ctr" fontAlgn="ctr"/>
                      <a:r>
                        <a:rPr lang="en-IN" sz="1000" b="0" i="0" u="none" strike="noStrike" dirty="0">
                          <a:solidFill>
                            <a:srgbClr val="000000"/>
                          </a:solidFill>
                          <a:effectLst/>
                          <a:latin typeface="Verdana" panose="020B0604030504040204" pitchFamily="34" charset="0"/>
                        </a:rPr>
                        <a:t>1043</a:t>
                      </a:r>
                    </a:p>
                  </a:txBody>
                  <a:tcPr marL="9525" marR="9525" marT="9525" marB="0" anchor="ctr"/>
                </a:tc>
                <a:tc>
                  <a:txBody>
                    <a:bodyPr/>
                    <a:lstStyle/>
                    <a:p>
                      <a:pPr algn="ctr" fontAlgn="ctr"/>
                      <a:r>
                        <a:rPr lang="en-IN" sz="1000" b="0" i="0" u="none" strike="noStrike">
                          <a:solidFill>
                            <a:srgbClr val="000000"/>
                          </a:solidFill>
                          <a:effectLst/>
                          <a:latin typeface="Verdana" panose="020B0604030504040204" pitchFamily="34" charset="0"/>
                        </a:rPr>
                        <a:t>982</a:t>
                      </a:r>
                    </a:p>
                  </a:txBody>
                  <a:tcPr marL="9525" marR="9525" marT="9525" marB="0" anchor="ctr"/>
                </a:tc>
                <a:tc>
                  <a:txBody>
                    <a:bodyPr/>
                    <a:lstStyle/>
                    <a:p>
                      <a:pPr algn="ctr" fontAlgn="ctr"/>
                      <a:r>
                        <a:rPr lang="en-IN" sz="1000" b="0" i="0" u="none" strike="noStrike">
                          <a:solidFill>
                            <a:srgbClr val="000000"/>
                          </a:solidFill>
                          <a:effectLst/>
                          <a:latin typeface="Verdana" panose="020B0604030504040204" pitchFamily="34" charset="0"/>
                        </a:rPr>
                        <a:t>1057</a:t>
                      </a:r>
                    </a:p>
                  </a:txBody>
                  <a:tcPr marL="9525" marR="9525" marT="9525" marB="0" anchor="ctr"/>
                </a:tc>
                <a:tc>
                  <a:txBody>
                    <a:bodyPr/>
                    <a:lstStyle/>
                    <a:p>
                      <a:pPr algn="ctr" fontAlgn="ctr"/>
                      <a:r>
                        <a:rPr lang="en-IN" sz="1000" b="0" i="0" u="none" strike="noStrike">
                          <a:solidFill>
                            <a:srgbClr val="000000"/>
                          </a:solidFill>
                          <a:effectLst/>
                          <a:latin typeface="Verdana" panose="020B0604030504040204" pitchFamily="34" charset="0"/>
                        </a:rPr>
                        <a:t>1148</a:t>
                      </a:r>
                    </a:p>
                  </a:txBody>
                  <a:tcPr marL="9525" marR="9525" marT="9525" marB="0" anchor="ctr"/>
                </a:tc>
                <a:tc>
                  <a:txBody>
                    <a:bodyPr/>
                    <a:lstStyle/>
                    <a:p>
                      <a:pPr algn="ctr" fontAlgn="ctr"/>
                      <a:r>
                        <a:rPr lang="en-IN" sz="1000" b="0" i="0" u="none" strike="noStrike">
                          <a:solidFill>
                            <a:srgbClr val="000000"/>
                          </a:solidFill>
                          <a:effectLst/>
                          <a:latin typeface="Verdana" panose="020B0604030504040204" pitchFamily="34" charset="0"/>
                        </a:rPr>
                        <a:t>1247</a:t>
                      </a:r>
                    </a:p>
                  </a:txBody>
                  <a:tcPr marL="9525" marR="9525" marT="9525" marB="0" anchor="ctr"/>
                </a:tc>
                <a:tc>
                  <a:txBody>
                    <a:bodyPr/>
                    <a:lstStyle/>
                    <a:p>
                      <a:pPr algn="ctr" fontAlgn="ctr"/>
                      <a:r>
                        <a:rPr lang="en-IN" sz="1000" b="0" i="0" u="none" strike="noStrike">
                          <a:solidFill>
                            <a:srgbClr val="000000"/>
                          </a:solidFill>
                          <a:effectLst/>
                          <a:latin typeface="Verdana" panose="020B0604030504040204" pitchFamily="34" charset="0"/>
                        </a:rPr>
                        <a:t>1349</a:t>
                      </a:r>
                    </a:p>
                  </a:txBody>
                  <a:tcPr marL="9525" marR="9525" marT="9525" marB="0" anchor="ctr"/>
                </a:tc>
                <a:tc>
                  <a:txBody>
                    <a:bodyPr/>
                    <a:lstStyle/>
                    <a:p>
                      <a:pPr algn="ctr" fontAlgn="ctr"/>
                      <a:r>
                        <a:rPr lang="en-IN" sz="1000" b="0" i="0" u="none" strike="noStrike">
                          <a:solidFill>
                            <a:srgbClr val="000000"/>
                          </a:solidFill>
                          <a:effectLst/>
                          <a:latin typeface="Verdana" panose="020B0604030504040204" pitchFamily="34" charset="0"/>
                        </a:rPr>
                        <a:t>1459</a:t>
                      </a:r>
                    </a:p>
                  </a:txBody>
                  <a:tcPr marL="9525" marR="9525" marT="9525" marB="0" anchor="ctr"/>
                </a:tc>
                <a:tc>
                  <a:txBody>
                    <a:bodyPr/>
                    <a:lstStyle/>
                    <a:p>
                      <a:pPr algn="ctr" fontAlgn="ctr"/>
                      <a:r>
                        <a:rPr lang="en-IN" sz="1000" b="0" i="0" u="none" strike="noStrike">
                          <a:solidFill>
                            <a:srgbClr val="000000"/>
                          </a:solidFill>
                          <a:effectLst/>
                          <a:latin typeface="Verdana" panose="020B0604030504040204" pitchFamily="34" charset="0"/>
                        </a:rPr>
                        <a:t>1572</a:t>
                      </a:r>
                    </a:p>
                  </a:txBody>
                  <a:tcPr marL="9525" marR="9525" marT="9525" marB="0" anchor="ctr"/>
                </a:tc>
                <a:tc>
                  <a:txBody>
                    <a:bodyPr/>
                    <a:lstStyle/>
                    <a:p>
                      <a:pPr algn="ctr" fontAlgn="ctr"/>
                      <a:r>
                        <a:rPr lang="en-IN" sz="1000" b="0" i="0" u="none" strike="noStrike">
                          <a:solidFill>
                            <a:srgbClr val="000000"/>
                          </a:solidFill>
                          <a:effectLst/>
                          <a:latin typeface="Verdana" panose="020B0604030504040204" pitchFamily="34" charset="0"/>
                        </a:rPr>
                        <a:t>1692</a:t>
                      </a:r>
                    </a:p>
                  </a:txBody>
                  <a:tcPr marL="9525" marR="9525" marT="9525" marB="0" anchor="ctr"/>
                </a:tc>
                <a:tc>
                  <a:txBody>
                    <a:bodyPr/>
                    <a:lstStyle/>
                    <a:p>
                      <a:pPr algn="ctr" fontAlgn="ctr"/>
                      <a:r>
                        <a:rPr lang="en-IN" sz="1000" b="0" i="0" u="none" strike="noStrike">
                          <a:solidFill>
                            <a:srgbClr val="000000"/>
                          </a:solidFill>
                          <a:effectLst/>
                          <a:latin typeface="Verdana" panose="020B0604030504040204" pitchFamily="34" charset="0"/>
                        </a:rPr>
                        <a:t>1819</a:t>
                      </a:r>
                    </a:p>
                  </a:txBody>
                  <a:tcPr marL="9525" marR="9525" marT="9525" marB="0" anchor="ctr"/>
                </a:tc>
                <a:tc>
                  <a:txBody>
                    <a:bodyPr/>
                    <a:lstStyle/>
                    <a:p>
                      <a:pPr algn="ctr" fontAlgn="ctr"/>
                      <a:r>
                        <a:rPr lang="en-IN" sz="1000" b="0" i="0" u="none" strike="noStrike" dirty="0">
                          <a:solidFill>
                            <a:srgbClr val="000000"/>
                          </a:solidFill>
                          <a:effectLst/>
                          <a:latin typeface="Verdana" panose="020B0604030504040204" pitchFamily="34" charset="0"/>
                        </a:rPr>
                        <a:t>1949</a:t>
                      </a:r>
                    </a:p>
                  </a:txBody>
                  <a:tcPr marL="9525" marR="9525" marT="9525" marB="0" anchor="ctr"/>
                </a:tc>
                <a:extLst>
                  <a:ext uri="{0D108BD9-81ED-4DB2-BD59-A6C34878D82A}">
                    <a16:rowId xmlns:a16="http://schemas.microsoft.com/office/drawing/2014/main" val="1211048611"/>
                  </a:ext>
                </a:extLst>
              </a:tr>
              <a:tr h="920313">
                <a:tc>
                  <a:txBody>
                    <a:bodyPr/>
                    <a:lstStyle/>
                    <a:p>
                      <a:pPr marL="0" algn="ctr" defTabSz="685800" rtl="0" eaLnBrk="1" latinLnBrk="0" hangingPunct="1"/>
                      <a:r>
                        <a:rPr lang="en-IN" sz="8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Demand Supply Gap</a:t>
                      </a:r>
                    </a:p>
                  </a:txBody>
                  <a:tcPr anchor="ctr"/>
                </a:tc>
                <a:tc gridSpan="3">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tc>
                <a:tc hMerge="1">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tc>
                <a:tc hMerge="1">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IN" sz="1000" b="0" i="0" u="none" strike="noStrike" dirty="0">
                          <a:solidFill>
                            <a:srgbClr val="000000"/>
                          </a:solidFill>
                          <a:effectLst/>
                          <a:latin typeface="Verdana" panose="020B0604030504040204" pitchFamily="34" charset="0"/>
                        </a:rPr>
                        <a:t>217</a:t>
                      </a:r>
                    </a:p>
                  </a:txBody>
                  <a:tcPr marL="9525" marR="9525" marT="9525" marB="0" anchor="ctr"/>
                </a:tc>
                <a:tc>
                  <a:txBody>
                    <a:bodyPr/>
                    <a:lstStyle/>
                    <a:p>
                      <a:pPr algn="ctr" fontAlgn="ctr"/>
                      <a:r>
                        <a:rPr lang="en-IN" sz="1000" b="0" i="0" u="none" strike="noStrike">
                          <a:solidFill>
                            <a:srgbClr val="000000"/>
                          </a:solidFill>
                          <a:effectLst/>
                          <a:latin typeface="Verdana" panose="020B0604030504040204" pitchFamily="34" charset="0"/>
                        </a:rPr>
                        <a:t>123</a:t>
                      </a:r>
                    </a:p>
                  </a:txBody>
                  <a:tcPr marL="9525" marR="9525" marT="9525" marB="0" anchor="ctr"/>
                </a:tc>
                <a:tc>
                  <a:txBody>
                    <a:bodyPr/>
                    <a:lstStyle/>
                    <a:p>
                      <a:pPr algn="ctr" fontAlgn="ctr"/>
                      <a:r>
                        <a:rPr lang="en-IN" sz="1000" b="0" i="0" u="none" strike="noStrike">
                          <a:solidFill>
                            <a:srgbClr val="000000"/>
                          </a:solidFill>
                          <a:effectLst/>
                          <a:latin typeface="Verdana" panose="020B0604030504040204" pitchFamily="34" charset="0"/>
                        </a:rPr>
                        <a:t>76</a:t>
                      </a:r>
                    </a:p>
                  </a:txBody>
                  <a:tcPr marL="9525" marR="9525" marT="9525" marB="0" anchor="ctr"/>
                </a:tc>
                <a:tc>
                  <a:txBody>
                    <a:bodyPr/>
                    <a:lstStyle/>
                    <a:p>
                      <a:pPr algn="ctr" fontAlgn="ctr"/>
                      <a:r>
                        <a:rPr lang="en-IN" sz="1000" b="0" i="0" u="none" strike="noStrike">
                          <a:solidFill>
                            <a:srgbClr val="000000"/>
                          </a:solidFill>
                          <a:effectLst/>
                          <a:latin typeface="Verdana" panose="020B0604030504040204" pitchFamily="34" charset="0"/>
                        </a:rPr>
                        <a:t>62</a:t>
                      </a:r>
                    </a:p>
                  </a:txBody>
                  <a:tcPr marL="9525" marR="9525" marT="9525" marB="0" anchor="ctr"/>
                </a:tc>
                <a:tc>
                  <a:txBody>
                    <a:bodyPr/>
                    <a:lstStyle/>
                    <a:p>
                      <a:pPr algn="ctr" fontAlgn="ctr"/>
                      <a:r>
                        <a:rPr lang="en-IN" sz="1000" b="0" i="0" u="none" strike="noStrike">
                          <a:solidFill>
                            <a:srgbClr val="000000"/>
                          </a:solidFill>
                          <a:effectLst/>
                          <a:latin typeface="Verdana" panose="020B0604030504040204" pitchFamily="34" charset="0"/>
                        </a:rPr>
                        <a:t>-49</a:t>
                      </a:r>
                    </a:p>
                  </a:txBody>
                  <a:tcPr marL="9525" marR="9525" marT="9525" marB="0" anchor="ctr"/>
                </a:tc>
                <a:tc>
                  <a:txBody>
                    <a:bodyPr/>
                    <a:lstStyle/>
                    <a:p>
                      <a:pPr algn="ctr" fontAlgn="ctr"/>
                      <a:r>
                        <a:rPr lang="en-IN" sz="1000" b="0" i="0" u="none" strike="noStrike">
                          <a:solidFill>
                            <a:srgbClr val="000000"/>
                          </a:solidFill>
                          <a:effectLst/>
                          <a:latin typeface="Verdana" panose="020B0604030504040204" pitchFamily="34" charset="0"/>
                        </a:rPr>
                        <a:t>-166</a:t>
                      </a:r>
                    </a:p>
                  </a:txBody>
                  <a:tcPr marL="9525" marR="9525" marT="9525" marB="0" anchor="ctr"/>
                </a:tc>
                <a:tc>
                  <a:txBody>
                    <a:bodyPr/>
                    <a:lstStyle/>
                    <a:p>
                      <a:pPr algn="ctr" fontAlgn="ctr"/>
                      <a:r>
                        <a:rPr lang="en-IN" sz="1000" b="0" i="0" u="none" strike="noStrike">
                          <a:solidFill>
                            <a:srgbClr val="000000"/>
                          </a:solidFill>
                          <a:effectLst/>
                          <a:latin typeface="Verdana" panose="020B0604030504040204" pitchFamily="34" charset="0"/>
                        </a:rPr>
                        <a:t>-241</a:t>
                      </a:r>
                    </a:p>
                  </a:txBody>
                  <a:tcPr marL="9525" marR="9525" marT="9525" marB="0" anchor="ctr"/>
                </a:tc>
                <a:tc>
                  <a:txBody>
                    <a:bodyPr/>
                    <a:lstStyle/>
                    <a:p>
                      <a:pPr algn="ctr" fontAlgn="ctr"/>
                      <a:r>
                        <a:rPr lang="en-IN" sz="1000" b="0" i="0" u="none" strike="noStrike">
                          <a:solidFill>
                            <a:srgbClr val="000000"/>
                          </a:solidFill>
                          <a:effectLst/>
                          <a:latin typeface="Verdana" panose="020B0604030504040204" pitchFamily="34" charset="0"/>
                        </a:rPr>
                        <a:t>-358</a:t>
                      </a:r>
                    </a:p>
                  </a:txBody>
                  <a:tcPr marL="9525" marR="9525" marT="9525" marB="0" anchor="ctr"/>
                </a:tc>
                <a:tc>
                  <a:txBody>
                    <a:bodyPr/>
                    <a:lstStyle/>
                    <a:p>
                      <a:pPr algn="ctr" fontAlgn="ctr"/>
                      <a:r>
                        <a:rPr lang="en-IN" sz="1000" b="0" i="0" u="none" strike="noStrike" dirty="0">
                          <a:solidFill>
                            <a:srgbClr val="000000"/>
                          </a:solidFill>
                          <a:effectLst/>
                          <a:latin typeface="Verdana" panose="020B0604030504040204" pitchFamily="34" charset="0"/>
                        </a:rPr>
                        <a:t>-481</a:t>
                      </a:r>
                    </a:p>
                  </a:txBody>
                  <a:tcPr marL="9525" marR="9525" marT="9525" marB="0" anchor="ctr"/>
                </a:tc>
                <a:extLst>
                  <a:ext uri="{0D108BD9-81ED-4DB2-BD59-A6C34878D82A}">
                    <a16:rowId xmlns:a16="http://schemas.microsoft.com/office/drawing/2014/main" val="3016581503"/>
                  </a:ext>
                </a:extLst>
              </a:tr>
            </a:tbl>
          </a:graphicData>
        </a:graphic>
      </p:graphicFrame>
      <p:sp>
        <p:nvSpPr>
          <p:cNvPr id="3" name="TextBox 2">
            <a:extLst>
              <a:ext uri="{FF2B5EF4-FFF2-40B4-BE49-F238E27FC236}">
                <a16:creationId xmlns:a16="http://schemas.microsoft.com/office/drawing/2014/main" id="{38AB1E6A-8C0B-45AC-ACF8-5A7C3810084A}"/>
              </a:ext>
            </a:extLst>
          </p:cNvPr>
          <p:cNvSpPr txBox="1"/>
          <p:nvPr/>
        </p:nvSpPr>
        <p:spPr>
          <a:xfrm>
            <a:off x="-18473" y="615943"/>
            <a:ext cx="8779297" cy="292068"/>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Table 1: North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India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Polypropylene Homopolymer</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Demand Supply Gap</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 2015-</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2030F (Thousand Tonnes)</a:t>
            </a:r>
          </a:p>
        </p:txBody>
      </p:sp>
      <p:graphicFrame>
        <p:nvGraphicFramePr>
          <p:cNvPr id="6" name="Table 5">
            <a:extLst>
              <a:ext uri="{FF2B5EF4-FFF2-40B4-BE49-F238E27FC236}">
                <a16:creationId xmlns:a16="http://schemas.microsoft.com/office/drawing/2014/main" id="{B2E8FF05-4B34-4E6F-B51E-4D37E010D759}"/>
              </a:ext>
            </a:extLst>
          </p:cNvPr>
          <p:cNvGraphicFramePr>
            <a:graphicFrameLocks noGrp="1"/>
          </p:cNvGraphicFramePr>
          <p:nvPr>
            <p:extLst>
              <p:ext uri="{D42A27DB-BD31-4B8C-83A1-F6EECF244321}">
                <p14:modId xmlns:p14="http://schemas.microsoft.com/office/powerpoint/2010/main" val="2741085595"/>
              </p:ext>
            </p:extLst>
          </p:nvPr>
        </p:nvGraphicFramePr>
        <p:xfrm>
          <a:off x="0" y="4075258"/>
          <a:ext cx="9014489" cy="2553656"/>
        </p:xfrm>
        <a:graphic>
          <a:graphicData uri="http://schemas.openxmlformats.org/drawingml/2006/table">
            <a:tbl>
              <a:tblPr firstRow="1" bandRow="1">
                <a:tableStyleId>{93296810-A885-4BE3-A3E7-6D5BEEA58F35}</a:tableStyleId>
              </a:tblPr>
              <a:tblGrid>
                <a:gridCol w="933278">
                  <a:extLst>
                    <a:ext uri="{9D8B030D-6E8A-4147-A177-3AD203B41FA5}">
                      <a16:colId xmlns:a16="http://schemas.microsoft.com/office/drawing/2014/main" val="3580014540"/>
                    </a:ext>
                  </a:extLst>
                </a:gridCol>
                <a:gridCol w="722406">
                  <a:extLst>
                    <a:ext uri="{9D8B030D-6E8A-4147-A177-3AD203B41FA5}">
                      <a16:colId xmlns:a16="http://schemas.microsoft.com/office/drawing/2014/main" val="1855223881"/>
                    </a:ext>
                  </a:extLst>
                </a:gridCol>
                <a:gridCol w="656910">
                  <a:extLst>
                    <a:ext uri="{9D8B030D-6E8A-4147-A177-3AD203B41FA5}">
                      <a16:colId xmlns:a16="http://schemas.microsoft.com/office/drawing/2014/main" val="2100082171"/>
                    </a:ext>
                  </a:extLst>
                </a:gridCol>
                <a:gridCol w="656910">
                  <a:extLst>
                    <a:ext uri="{9D8B030D-6E8A-4147-A177-3AD203B41FA5}">
                      <a16:colId xmlns:a16="http://schemas.microsoft.com/office/drawing/2014/main" val="216429577"/>
                    </a:ext>
                  </a:extLst>
                </a:gridCol>
                <a:gridCol w="671665">
                  <a:extLst>
                    <a:ext uri="{9D8B030D-6E8A-4147-A177-3AD203B41FA5}">
                      <a16:colId xmlns:a16="http://schemas.microsoft.com/office/drawing/2014/main" val="1193704167"/>
                    </a:ext>
                  </a:extLst>
                </a:gridCol>
                <a:gridCol w="671665">
                  <a:extLst>
                    <a:ext uri="{9D8B030D-6E8A-4147-A177-3AD203B41FA5}">
                      <a16:colId xmlns:a16="http://schemas.microsoft.com/office/drawing/2014/main" val="4267817374"/>
                    </a:ext>
                  </a:extLst>
                </a:gridCol>
                <a:gridCol w="671665">
                  <a:extLst>
                    <a:ext uri="{9D8B030D-6E8A-4147-A177-3AD203B41FA5}">
                      <a16:colId xmlns:a16="http://schemas.microsoft.com/office/drawing/2014/main" val="97578808"/>
                    </a:ext>
                  </a:extLst>
                </a:gridCol>
                <a:gridCol w="671665">
                  <a:extLst>
                    <a:ext uri="{9D8B030D-6E8A-4147-A177-3AD203B41FA5}">
                      <a16:colId xmlns:a16="http://schemas.microsoft.com/office/drawing/2014/main" val="1541654645"/>
                    </a:ext>
                  </a:extLst>
                </a:gridCol>
                <a:gridCol w="671665">
                  <a:extLst>
                    <a:ext uri="{9D8B030D-6E8A-4147-A177-3AD203B41FA5}">
                      <a16:colId xmlns:a16="http://schemas.microsoft.com/office/drawing/2014/main" val="1366327873"/>
                    </a:ext>
                  </a:extLst>
                </a:gridCol>
                <a:gridCol w="671665">
                  <a:extLst>
                    <a:ext uri="{9D8B030D-6E8A-4147-A177-3AD203B41FA5}">
                      <a16:colId xmlns:a16="http://schemas.microsoft.com/office/drawing/2014/main" val="2587147855"/>
                    </a:ext>
                  </a:extLst>
                </a:gridCol>
                <a:gridCol w="671665">
                  <a:extLst>
                    <a:ext uri="{9D8B030D-6E8A-4147-A177-3AD203B41FA5}">
                      <a16:colId xmlns:a16="http://schemas.microsoft.com/office/drawing/2014/main" val="1341432530"/>
                    </a:ext>
                  </a:extLst>
                </a:gridCol>
                <a:gridCol w="671665">
                  <a:extLst>
                    <a:ext uri="{9D8B030D-6E8A-4147-A177-3AD203B41FA5}">
                      <a16:colId xmlns:a16="http://schemas.microsoft.com/office/drawing/2014/main" val="3173189229"/>
                    </a:ext>
                  </a:extLst>
                </a:gridCol>
                <a:gridCol w="671665">
                  <a:extLst>
                    <a:ext uri="{9D8B030D-6E8A-4147-A177-3AD203B41FA5}">
                      <a16:colId xmlns:a16="http://schemas.microsoft.com/office/drawing/2014/main" val="1544274010"/>
                    </a:ext>
                  </a:extLst>
                </a:gridCol>
              </a:tblGrid>
              <a:tr h="384804">
                <a:tc>
                  <a:txBody>
                    <a:bodyPr/>
                    <a:lstStyle/>
                    <a:p>
                      <a:pPr algn="ctr"/>
                      <a:endPar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2015</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2020</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2021</a:t>
                      </a:r>
                    </a:p>
                  </a:txBody>
                  <a:tcPr anchor="ctr">
                    <a:solidFill>
                      <a:schemeClr val="accent3">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2022E</a:t>
                      </a:r>
                    </a:p>
                  </a:txBody>
                  <a:tcPr anchor="ctr">
                    <a:solidFill>
                      <a:schemeClr val="accent3">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2023E</a:t>
                      </a:r>
                    </a:p>
                  </a:txBody>
                  <a:tcPr anchor="ctr">
                    <a:solidFill>
                      <a:schemeClr val="accent3">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2024E</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2025F</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2026F</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2027F</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2028F</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2029F</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2030F</a:t>
                      </a:r>
                    </a:p>
                  </a:txBody>
                  <a:tcPr anchor="ctr">
                    <a:solidFill>
                      <a:schemeClr val="accent3">
                        <a:lumMod val="75000"/>
                      </a:schemeClr>
                    </a:solidFill>
                  </a:tcPr>
                </a:tc>
                <a:extLst>
                  <a:ext uri="{0D108BD9-81ED-4DB2-BD59-A6C34878D82A}">
                    <a16:rowId xmlns:a16="http://schemas.microsoft.com/office/drawing/2014/main" val="3771434692"/>
                  </a:ext>
                </a:extLst>
              </a:tr>
              <a:tr h="706594">
                <a:tc>
                  <a:txBody>
                    <a:bodyPr/>
                    <a:lstStyle/>
                    <a:p>
                      <a:pPr algn="ctr"/>
                      <a:r>
                        <a:rPr lang="en-IN" sz="800" b="1" dirty="0">
                          <a:solidFill>
                            <a:schemeClr val="tx1"/>
                          </a:solidFill>
                          <a:latin typeface="Verdana" panose="020B0604030504040204" pitchFamily="34" charset="0"/>
                          <a:ea typeface="Verdana" panose="020B0604030504040204" pitchFamily="34" charset="0"/>
                          <a:cs typeface="Verdana" panose="020B0604030504040204" pitchFamily="34" charset="0"/>
                        </a:rPr>
                        <a:t>Production</a:t>
                      </a:r>
                    </a:p>
                  </a:txBody>
                  <a:tcPr anchor="ctr"/>
                </a:tc>
                <a:tc>
                  <a:txBody>
                    <a:bodyPr/>
                    <a:lstStyle/>
                    <a:p>
                      <a:pPr algn="ctr" fontAlgn="ctr"/>
                      <a:r>
                        <a:rPr lang="en-IN" sz="1000" b="0" i="0" u="none" strike="noStrike" dirty="0">
                          <a:solidFill>
                            <a:srgbClr val="000000"/>
                          </a:solidFill>
                          <a:effectLst/>
                          <a:latin typeface="Verdana" panose="020B0604030504040204" pitchFamily="34" charset="0"/>
                        </a:rPr>
                        <a:t>834</a:t>
                      </a:r>
                    </a:p>
                  </a:txBody>
                  <a:tcPr marL="9525" marR="9525" marT="9525" marB="0" anchor="ctr"/>
                </a:tc>
                <a:tc>
                  <a:txBody>
                    <a:bodyPr/>
                    <a:lstStyle/>
                    <a:p>
                      <a:pPr algn="ctr" fontAlgn="ctr"/>
                      <a:r>
                        <a:rPr lang="en-IN" sz="1000" b="0" i="0" u="none" strike="noStrike" dirty="0">
                          <a:solidFill>
                            <a:srgbClr val="000000"/>
                          </a:solidFill>
                          <a:effectLst/>
                          <a:latin typeface="Verdana" panose="020B0604030504040204" pitchFamily="34" charset="0"/>
                        </a:rPr>
                        <a:t>858</a:t>
                      </a:r>
                    </a:p>
                  </a:txBody>
                  <a:tcPr marL="9525" marR="9525" marT="9525" marB="0" anchor="ctr"/>
                </a:tc>
                <a:tc>
                  <a:txBody>
                    <a:bodyPr/>
                    <a:lstStyle/>
                    <a:p>
                      <a:pPr algn="ctr" fontAlgn="ctr"/>
                      <a:r>
                        <a:rPr lang="en-IN" sz="1000" b="0" i="0" u="none" strike="noStrike">
                          <a:solidFill>
                            <a:srgbClr val="000000"/>
                          </a:solidFill>
                          <a:effectLst/>
                          <a:latin typeface="Verdana" panose="020B0604030504040204" pitchFamily="34" charset="0"/>
                        </a:rPr>
                        <a:t>850</a:t>
                      </a:r>
                    </a:p>
                  </a:txBody>
                  <a:tcPr marL="9525" marR="9525" marT="9525" marB="0" anchor="ctr"/>
                </a:tc>
                <a:tc>
                  <a:txBody>
                    <a:bodyPr/>
                    <a:lstStyle/>
                    <a:p>
                      <a:pPr algn="ctr" fontAlgn="ctr"/>
                      <a:r>
                        <a:rPr lang="en-IN" sz="1000" b="0" i="0" u="none" strike="noStrike">
                          <a:solidFill>
                            <a:srgbClr val="000000"/>
                          </a:solidFill>
                          <a:effectLst/>
                          <a:latin typeface="Verdana" panose="020B0604030504040204" pitchFamily="34" charset="0"/>
                        </a:rPr>
                        <a:t>1275</a:t>
                      </a:r>
                    </a:p>
                  </a:txBody>
                  <a:tcPr marL="9525" marR="9525" marT="9525" marB="0" anchor="ctr"/>
                </a:tc>
                <a:tc>
                  <a:txBody>
                    <a:bodyPr/>
                    <a:lstStyle/>
                    <a:p>
                      <a:pPr algn="ctr" fontAlgn="ctr"/>
                      <a:r>
                        <a:rPr lang="en-IN" sz="1000" b="0" i="0" u="none" strike="noStrike">
                          <a:solidFill>
                            <a:srgbClr val="000000"/>
                          </a:solidFill>
                          <a:effectLst/>
                          <a:latin typeface="Verdana" panose="020B0604030504040204" pitchFamily="34" charset="0"/>
                        </a:rPr>
                        <a:t>1272</a:t>
                      </a:r>
                    </a:p>
                  </a:txBody>
                  <a:tcPr marL="9525" marR="9525" marT="9525" marB="0" anchor="ctr"/>
                </a:tc>
                <a:tc>
                  <a:txBody>
                    <a:bodyPr/>
                    <a:lstStyle/>
                    <a:p>
                      <a:pPr algn="ctr" fontAlgn="ctr"/>
                      <a:r>
                        <a:rPr lang="en-IN" sz="1000" b="0" i="0" u="none" strike="noStrike">
                          <a:solidFill>
                            <a:srgbClr val="000000"/>
                          </a:solidFill>
                          <a:effectLst/>
                          <a:latin typeface="Verdana" panose="020B0604030504040204" pitchFamily="34" charset="0"/>
                        </a:rPr>
                        <a:t>1323</a:t>
                      </a:r>
                    </a:p>
                  </a:txBody>
                  <a:tcPr marL="9525" marR="9525" marT="9525" marB="0" anchor="ctr"/>
                </a:tc>
                <a:tc>
                  <a:txBody>
                    <a:bodyPr/>
                    <a:lstStyle/>
                    <a:p>
                      <a:pPr algn="ctr" fontAlgn="ctr"/>
                      <a:r>
                        <a:rPr lang="en-IN" sz="1000" b="0" i="0" u="none" strike="noStrike">
                          <a:solidFill>
                            <a:srgbClr val="000000"/>
                          </a:solidFill>
                          <a:effectLst/>
                          <a:latin typeface="Verdana" panose="020B0604030504040204" pitchFamily="34" charset="0"/>
                        </a:rPr>
                        <a:t>1411</a:t>
                      </a:r>
                    </a:p>
                  </a:txBody>
                  <a:tcPr marL="9525" marR="9525" marT="9525" marB="0" anchor="ctr"/>
                </a:tc>
                <a:tc>
                  <a:txBody>
                    <a:bodyPr/>
                    <a:lstStyle/>
                    <a:p>
                      <a:pPr algn="ctr" fontAlgn="ctr"/>
                      <a:r>
                        <a:rPr lang="en-IN" sz="1000" b="0" i="0" u="none" strike="noStrike">
                          <a:solidFill>
                            <a:srgbClr val="000000"/>
                          </a:solidFill>
                          <a:effectLst/>
                          <a:latin typeface="Verdana" panose="020B0604030504040204" pitchFamily="34" charset="0"/>
                        </a:rPr>
                        <a:t>1410</a:t>
                      </a:r>
                    </a:p>
                  </a:txBody>
                  <a:tcPr marL="9525" marR="9525" marT="9525" marB="0" anchor="ctr"/>
                </a:tc>
                <a:tc>
                  <a:txBody>
                    <a:bodyPr/>
                    <a:lstStyle/>
                    <a:p>
                      <a:pPr algn="ctr" fontAlgn="ctr"/>
                      <a:r>
                        <a:rPr lang="en-IN" sz="1000" b="0" i="0" u="none" strike="noStrike">
                          <a:solidFill>
                            <a:srgbClr val="000000"/>
                          </a:solidFill>
                          <a:effectLst/>
                          <a:latin typeface="Verdana" panose="020B0604030504040204" pitchFamily="34" charset="0"/>
                        </a:rPr>
                        <a:t>1406</a:t>
                      </a:r>
                    </a:p>
                  </a:txBody>
                  <a:tcPr marL="9525" marR="9525" marT="9525" marB="0" anchor="ctr"/>
                </a:tc>
                <a:tc>
                  <a:txBody>
                    <a:bodyPr/>
                    <a:lstStyle/>
                    <a:p>
                      <a:pPr algn="ctr" fontAlgn="ctr"/>
                      <a:r>
                        <a:rPr lang="en-IN" sz="1000" b="0" i="0" u="none" strike="noStrike">
                          <a:solidFill>
                            <a:srgbClr val="000000"/>
                          </a:solidFill>
                          <a:effectLst/>
                          <a:latin typeface="Verdana" panose="020B0604030504040204" pitchFamily="34" charset="0"/>
                        </a:rPr>
                        <a:t>1451</a:t>
                      </a:r>
                    </a:p>
                  </a:txBody>
                  <a:tcPr marL="9525" marR="9525" marT="9525" marB="0" anchor="ctr"/>
                </a:tc>
                <a:tc>
                  <a:txBody>
                    <a:bodyPr/>
                    <a:lstStyle/>
                    <a:p>
                      <a:pPr algn="ctr" fontAlgn="ctr"/>
                      <a:r>
                        <a:rPr lang="en-IN" sz="1000" b="0" i="0" u="none" strike="noStrike">
                          <a:solidFill>
                            <a:srgbClr val="000000"/>
                          </a:solidFill>
                          <a:effectLst/>
                          <a:latin typeface="Verdana" panose="020B0604030504040204" pitchFamily="34" charset="0"/>
                        </a:rPr>
                        <a:t>1461</a:t>
                      </a:r>
                    </a:p>
                  </a:txBody>
                  <a:tcPr marL="9525" marR="9525" marT="9525" marB="0" anchor="ctr"/>
                </a:tc>
                <a:tc>
                  <a:txBody>
                    <a:bodyPr/>
                    <a:lstStyle/>
                    <a:p>
                      <a:pPr algn="ctr" fontAlgn="ctr"/>
                      <a:r>
                        <a:rPr lang="en-IN" sz="1000" b="0" i="0" u="none" strike="noStrike" dirty="0">
                          <a:solidFill>
                            <a:srgbClr val="000000"/>
                          </a:solidFill>
                          <a:effectLst/>
                          <a:latin typeface="Verdana" panose="020B0604030504040204" pitchFamily="34" charset="0"/>
                        </a:rPr>
                        <a:t>1468</a:t>
                      </a:r>
                    </a:p>
                  </a:txBody>
                  <a:tcPr marL="9525" marR="9525" marT="9525" marB="0" anchor="ctr"/>
                </a:tc>
                <a:extLst>
                  <a:ext uri="{0D108BD9-81ED-4DB2-BD59-A6C34878D82A}">
                    <a16:rowId xmlns:a16="http://schemas.microsoft.com/office/drawing/2014/main" val="2090164450"/>
                  </a:ext>
                </a:extLst>
              </a:tr>
              <a:tr h="615686">
                <a:tc>
                  <a:txBody>
                    <a:bodyPr/>
                    <a:lstStyle/>
                    <a:p>
                      <a:pPr marL="0" algn="ctr" defTabSz="685800" rtl="0" eaLnBrk="1" latinLnBrk="0" hangingPunct="1"/>
                      <a:r>
                        <a:rPr lang="en-IN" sz="8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Total Demand</a:t>
                      </a:r>
                    </a:p>
                  </a:txBody>
                  <a:tcPr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211048611"/>
                  </a:ext>
                </a:extLst>
              </a:tr>
              <a:tr h="846572">
                <a:tc>
                  <a:txBody>
                    <a:bodyPr/>
                    <a:lstStyle/>
                    <a:p>
                      <a:pPr marL="0" algn="ctr" defTabSz="685800" rtl="0" eaLnBrk="1" latinLnBrk="0" hangingPunct="1"/>
                      <a:r>
                        <a:rPr lang="en-IN" sz="8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Demand Supply Gap</a:t>
                      </a:r>
                    </a:p>
                  </a:txBody>
                  <a:tcPr anchor="ct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016581503"/>
                  </a:ext>
                </a:extLst>
              </a:tr>
            </a:tbl>
          </a:graphicData>
        </a:graphic>
      </p:graphicFrame>
      <p:sp>
        <p:nvSpPr>
          <p:cNvPr id="7" name="TextBox 6">
            <a:extLst>
              <a:ext uri="{FF2B5EF4-FFF2-40B4-BE49-F238E27FC236}">
                <a16:creationId xmlns:a16="http://schemas.microsoft.com/office/drawing/2014/main" id="{2B61D3E4-4184-4259-96D2-9821AE88D6EE}"/>
              </a:ext>
            </a:extLst>
          </p:cNvPr>
          <p:cNvSpPr txBox="1"/>
          <p:nvPr/>
        </p:nvSpPr>
        <p:spPr>
          <a:xfrm>
            <a:off x="-18474" y="3733647"/>
            <a:ext cx="8779297" cy="292068"/>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Table 2: South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India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Polypropylene Homopolymer</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Market Supply Analysis</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 2015-</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2030F (Thousand Tonnes)</a:t>
            </a:r>
          </a:p>
        </p:txBody>
      </p:sp>
    </p:spTree>
    <p:extLst>
      <p:ext uri="{BB962C8B-B14F-4D97-AF65-F5344CB8AC3E}">
        <p14:creationId xmlns:p14="http://schemas.microsoft.com/office/powerpoint/2010/main" val="1169680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E1C8CC68-427A-437D-836D-915BC70F161C}"/>
              </a:ext>
            </a:extLst>
          </p:cNvPr>
          <p:cNvGraphicFramePr/>
          <p:nvPr>
            <p:extLst>
              <p:ext uri="{D42A27DB-BD31-4B8C-83A1-F6EECF244321}">
                <p14:modId xmlns:p14="http://schemas.microsoft.com/office/powerpoint/2010/main" val="1238841536"/>
              </p:ext>
            </p:extLst>
          </p:nvPr>
        </p:nvGraphicFramePr>
        <p:xfrm>
          <a:off x="-834887" y="4190828"/>
          <a:ext cx="9811407" cy="1946295"/>
        </p:xfrm>
        <a:graphic>
          <a:graphicData uri="http://schemas.openxmlformats.org/drawingml/2006/chart">
            <c:chart xmlns:c="http://schemas.openxmlformats.org/drawingml/2006/chart" xmlns:r="http://schemas.openxmlformats.org/officeDocument/2006/relationships" r:id="rId2"/>
          </a:graphicData>
        </a:graphic>
      </p:graphicFrame>
      <p:sp>
        <p:nvSpPr>
          <p:cNvPr id="20" name="Title 1">
            <a:extLst>
              <a:ext uri="{FF2B5EF4-FFF2-40B4-BE49-F238E27FC236}">
                <a16:creationId xmlns:a16="http://schemas.microsoft.com/office/drawing/2014/main" id="{41EC4E82-0296-4160-98C1-35A7FEA38897}"/>
              </a:ext>
            </a:extLst>
          </p:cNvPr>
          <p:cNvSpPr txBox="1">
            <a:spLocks/>
          </p:cNvSpPr>
          <p:nvPr/>
        </p:nvSpPr>
        <p:spPr>
          <a:xfrm>
            <a:off x="236113" y="284728"/>
            <a:ext cx="6787539" cy="28777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200" b="1" dirty="0">
                <a:latin typeface="Verdana" panose="020B0604030504040204" pitchFamily="34" charset="0"/>
                <a:ea typeface="Verdana" panose="020B0604030504040204" pitchFamily="34" charset="0"/>
                <a:cs typeface="Verdana" panose="020B0604030504040204" pitchFamily="34" charset="0"/>
              </a:rPr>
              <a:t>India Polypropylene Homopolymer Market Share, By Top 3 States</a:t>
            </a:r>
          </a:p>
        </p:txBody>
      </p:sp>
      <p:sp>
        <p:nvSpPr>
          <p:cNvPr id="3" name="TextBox 2">
            <a:extLst>
              <a:ext uri="{FF2B5EF4-FFF2-40B4-BE49-F238E27FC236}">
                <a16:creationId xmlns:a16="http://schemas.microsoft.com/office/drawing/2014/main" id="{D2C628E9-C0FE-4ED5-81C9-E585F93F78B7}"/>
              </a:ext>
            </a:extLst>
          </p:cNvPr>
          <p:cNvSpPr txBox="1"/>
          <p:nvPr/>
        </p:nvSpPr>
        <p:spPr>
          <a:xfrm>
            <a:off x="294690" y="3568120"/>
            <a:ext cx="8809041" cy="52290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Figure 2: North India Polypropylene Homopolymer Market Share, By Top 3 States, By Volume (Thousand Tonnes), 2015–2030F</a:t>
            </a:r>
          </a:p>
        </p:txBody>
      </p:sp>
      <p:sp>
        <p:nvSpPr>
          <p:cNvPr id="2" name="TextBox 1">
            <a:extLst>
              <a:ext uri="{FF2B5EF4-FFF2-40B4-BE49-F238E27FC236}">
                <a16:creationId xmlns:a16="http://schemas.microsoft.com/office/drawing/2014/main" id="{99A794C2-F975-497E-A200-A44BF21E4B42}"/>
              </a:ext>
            </a:extLst>
          </p:cNvPr>
          <p:cNvSpPr txBox="1"/>
          <p:nvPr/>
        </p:nvSpPr>
        <p:spPr>
          <a:xfrm>
            <a:off x="4955812" y="6137123"/>
            <a:ext cx="4020708"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Others include Punjab, Uttarakhand, Himachal Pradesh,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4" name="TextBox 3">
            <a:extLst>
              <a:ext uri="{FF2B5EF4-FFF2-40B4-BE49-F238E27FC236}">
                <a16:creationId xmlns:a16="http://schemas.microsoft.com/office/drawing/2014/main" id="{1150F2F3-A05A-4726-8A9D-2D43B6031F79}"/>
              </a:ext>
            </a:extLst>
          </p:cNvPr>
          <p:cNvSpPr txBox="1"/>
          <p:nvPr/>
        </p:nvSpPr>
        <p:spPr>
          <a:xfrm>
            <a:off x="0" y="6352329"/>
            <a:ext cx="8601531" cy="523220"/>
          </a:xfrm>
          <a:prstGeom prst="rect">
            <a:avLst/>
          </a:prstGeom>
          <a:noFill/>
        </p:spPr>
        <p:txBody>
          <a:bodyPr wrap="square" rtlCol="0">
            <a:spAutoFit/>
          </a:bodyPr>
          <a:lstStyle/>
          <a:p>
            <a:pPr>
              <a:defRPr/>
            </a:pPr>
            <a:r>
              <a:rPr lang="en-IN" sz="1000" i="1" dirty="0">
                <a:solidFill>
                  <a:srgbClr val="7F7F7F"/>
                </a:solidFill>
                <a:latin typeface="Verdana" panose="020B0604030504040204" pitchFamily="34" charset="0"/>
                <a:ea typeface="Verdana" panose="020B0604030504040204" pitchFamily="34" charset="0"/>
                <a:cs typeface="Verdana" panose="020B0604030504040204" pitchFamily="34" charset="0"/>
              </a:rPr>
              <a:t>Year</a:t>
            </a:r>
            <a:r>
              <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 depicts the fiscal year ending in the month of March of  that year.</a:t>
            </a: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 </a:t>
            </a:r>
          </a:p>
          <a:p>
            <a:pPr>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2020 – April 2019-March 2020</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7" name="Chart 6">
            <a:extLst>
              <a:ext uri="{FF2B5EF4-FFF2-40B4-BE49-F238E27FC236}">
                <a16:creationId xmlns:a16="http://schemas.microsoft.com/office/drawing/2014/main" id="{7F5FEDE7-F396-4A43-B28E-F891738D5A19}"/>
              </a:ext>
            </a:extLst>
          </p:cNvPr>
          <p:cNvGraphicFramePr/>
          <p:nvPr>
            <p:extLst>
              <p:ext uri="{D42A27DB-BD31-4B8C-83A1-F6EECF244321}">
                <p14:modId xmlns:p14="http://schemas.microsoft.com/office/powerpoint/2010/main" val="1169863042"/>
              </p:ext>
            </p:extLst>
          </p:nvPr>
        </p:nvGraphicFramePr>
        <p:xfrm>
          <a:off x="-294968" y="1073427"/>
          <a:ext cx="9537152" cy="2494694"/>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4CB7EE35-B1D1-4F9F-B28A-0BF7C7EE6F1A}"/>
              </a:ext>
            </a:extLst>
          </p:cNvPr>
          <p:cNvSpPr txBox="1"/>
          <p:nvPr/>
        </p:nvSpPr>
        <p:spPr>
          <a:xfrm>
            <a:off x="167479" y="772116"/>
            <a:ext cx="8809041" cy="52290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Figure 2: West India Polypropylene Homopolymer Market Share, By Top 3 States, By Volume (Thousand Tonnes), 2015–2030F</a:t>
            </a:r>
          </a:p>
        </p:txBody>
      </p:sp>
      <p:sp>
        <p:nvSpPr>
          <p:cNvPr id="9" name="TextBox 8">
            <a:extLst>
              <a:ext uri="{FF2B5EF4-FFF2-40B4-BE49-F238E27FC236}">
                <a16:creationId xmlns:a16="http://schemas.microsoft.com/office/drawing/2014/main" id="{BA29105B-8BC1-4FDE-B7A2-58D2A05C675E}"/>
              </a:ext>
            </a:extLst>
          </p:cNvPr>
          <p:cNvSpPr txBox="1"/>
          <p:nvPr/>
        </p:nvSpPr>
        <p:spPr>
          <a:xfrm>
            <a:off x="2988241" y="3368065"/>
            <a:ext cx="5861069"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Others include Goa, Daman &amp; Diu, etc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41183287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41EC4E82-0296-4160-98C1-35A7FEA38897}"/>
              </a:ext>
            </a:extLst>
          </p:cNvPr>
          <p:cNvSpPr txBox="1">
            <a:spLocks/>
          </p:cNvSpPr>
          <p:nvPr/>
        </p:nvSpPr>
        <p:spPr>
          <a:xfrm>
            <a:off x="236113" y="284728"/>
            <a:ext cx="6787539" cy="28777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200" b="1" dirty="0">
                <a:latin typeface="Verdana" panose="020B0604030504040204" pitchFamily="34" charset="0"/>
                <a:ea typeface="Verdana" panose="020B0604030504040204" pitchFamily="34" charset="0"/>
                <a:cs typeface="Verdana" panose="020B0604030504040204" pitchFamily="34" charset="0"/>
              </a:rPr>
              <a:t>India Polypropylene Homopolymer Market Share, By Top 3 States</a:t>
            </a:r>
          </a:p>
        </p:txBody>
      </p:sp>
      <p:sp>
        <p:nvSpPr>
          <p:cNvPr id="3" name="TextBox 2">
            <a:extLst>
              <a:ext uri="{FF2B5EF4-FFF2-40B4-BE49-F238E27FC236}">
                <a16:creationId xmlns:a16="http://schemas.microsoft.com/office/drawing/2014/main" id="{D2C628E9-C0FE-4ED5-81C9-E585F93F78B7}"/>
              </a:ext>
            </a:extLst>
          </p:cNvPr>
          <p:cNvSpPr txBox="1"/>
          <p:nvPr/>
        </p:nvSpPr>
        <p:spPr>
          <a:xfrm>
            <a:off x="294690" y="3568120"/>
            <a:ext cx="8809041" cy="52290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Figure 2: East India Polypropylene Homopolymer Market Share, By Top 3 States, By Volume (Thousand Tonnes), 2015–2030F</a:t>
            </a:r>
          </a:p>
        </p:txBody>
      </p:sp>
      <p:sp>
        <p:nvSpPr>
          <p:cNvPr id="4" name="TextBox 3">
            <a:extLst>
              <a:ext uri="{FF2B5EF4-FFF2-40B4-BE49-F238E27FC236}">
                <a16:creationId xmlns:a16="http://schemas.microsoft.com/office/drawing/2014/main" id="{1150F2F3-A05A-4726-8A9D-2D43B6031F79}"/>
              </a:ext>
            </a:extLst>
          </p:cNvPr>
          <p:cNvSpPr txBox="1"/>
          <p:nvPr/>
        </p:nvSpPr>
        <p:spPr>
          <a:xfrm>
            <a:off x="106464" y="6296972"/>
            <a:ext cx="8601531" cy="523220"/>
          </a:xfrm>
          <a:prstGeom prst="rect">
            <a:avLst/>
          </a:prstGeom>
          <a:noFill/>
        </p:spPr>
        <p:txBody>
          <a:bodyPr wrap="square" rtlCol="0">
            <a:spAutoFit/>
          </a:bodyPr>
          <a:lstStyle/>
          <a:p>
            <a:pPr>
              <a:defRPr/>
            </a:pPr>
            <a:r>
              <a:rPr lang="en-IN" sz="1000" i="1" dirty="0">
                <a:solidFill>
                  <a:srgbClr val="7F7F7F"/>
                </a:solidFill>
                <a:latin typeface="Verdana" panose="020B0604030504040204" pitchFamily="34" charset="0"/>
                <a:ea typeface="Verdana" panose="020B0604030504040204" pitchFamily="34" charset="0"/>
                <a:cs typeface="Verdana" panose="020B0604030504040204" pitchFamily="34" charset="0"/>
              </a:rPr>
              <a:t>Year</a:t>
            </a:r>
            <a:r>
              <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 depicts the fiscal year ending in the month of March of  that year.</a:t>
            </a: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 </a:t>
            </a:r>
          </a:p>
          <a:p>
            <a:pPr>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2020 – April 2019-March 2020</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8" name="TextBox 7">
            <a:extLst>
              <a:ext uri="{FF2B5EF4-FFF2-40B4-BE49-F238E27FC236}">
                <a16:creationId xmlns:a16="http://schemas.microsoft.com/office/drawing/2014/main" id="{4CB7EE35-B1D1-4F9F-B28A-0BF7C7EE6F1A}"/>
              </a:ext>
            </a:extLst>
          </p:cNvPr>
          <p:cNvSpPr txBox="1"/>
          <p:nvPr/>
        </p:nvSpPr>
        <p:spPr>
          <a:xfrm>
            <a:off x="167479" y="772116"/>
            <a:ext cx="8809041" cy="52290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Figure 2: South India Polypropylene Homopolymer Market Share, By Top 3 States, By Volume (Thousand Tonnes), 2015–2030F</a:t>
            </a:r>
          </a:p>
        </p:txBody>
      </p:sp>
      <p:graphicFrame>
        <p:nvGraphicFramePr>
          <p:cNvPr id="9" name="Chart 8">
            <a:extLst>
              <a:ext uri="{FF2B5EF4-FFF2-40B4-BE49-F238E27FC236}">
                <a16:creationId xmlns:a16="http://schemas.microsoft.com/office/drawing/2014/main" id="{BE9F8A7F-1B80-4408-8AE4-E768D0831CD1}"/>
              </a:ext>
            </a:extLst>
          </p:cNvPr>
          <p:cNvGraphicFramePr/>
          <p:nvPr>
            <p:extLst>
              <p:ext uri="{D42A27DB-BD31-4B8C-83A1-F6EECF244321}">
                <p14:modId xmlns:p14="http://schemas.microsoft.com/office/powerpoint/2010/main" val="2260837920"/>
              </p:ext>
            </p:extLst>
          </p:nvPr>
        </p:nvGraphicFramePr>
        <p:xfrm>
          <a:off x="-294968" y="1295016"/>
          <a:ext cx="9537152" cy="217329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a:extLst>
              <a:ext uri="{FF2B5EF4-FFF2-40B4-BE49-F238E27FC236}">
                <a16:creationId xmlns:a16="http://schemas.microsoft.com/office/drawing/2014/main" id="{2E126BD9-8832-4718-AC57-8747218306FB}"/>
              </a:ext>
            </a:extLst>
          </p:cNvPr>
          <p:cNvGraphicFramePr/>
          <p:nvPr>
            <p:extLst>
              <p:ext uri="{D42A27DB-BD31-4B8C-83A1-F6EECF244321}">
                <p14:modId xmlns:p14="http://schemas.microsoft.com/office/powerpoint/2010/main" val="3924753239"/>
              </p:ext>
            </p:extLst>
          </p:nvPr>
        </p:nvGraphicFramePr>
        <p:xfrm>
          <a:off x="-427723" y="4102154"/>
          <a:ext cx="9669907" cy="2173296"/>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C2C7B568-8A7A-4997-BF60-76A59D7E965D}"/>
              </a:ext>
            </a:extLst>
          </p:cNvPr>
          <p:cNvSpPr txBox="1"/>
          <p:nvPr/>
        </p:nvSpPr>
        <p:spPr>
          <a:xfrm>
            <a:off x="6572317" y="3319991"/>
            <a:ext cx="2276993"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Others include Kerala, Karnataka,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12" name="TextBox 4">
            <a:extLst>
              <a:ext uri="{FF2B5EF4-FFF2-40B4-BE49-F238E27FC236}">
                <a16:creationId xmlns:a16="http://schemas.microsoft.com/office/drawing/2014/main" id="{930A3516-8402-47B1-A0DA-83670F09D321}"/>
              </a:ext>
            </a:extLst>
          </p:cNvPr>
          <p:cNvSpPr txBox="1"/>
          <p:nvPr/>
        </p:nvSpPr>
        <p:spPr>
          <a:xfrm>
            <a:off x="5737552" y="6172569"/>
            <a:ext cx="3111758" cy="307810"/>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Others include Assam, </a:t>
            </a:r>
            <a:r>
              <a:rPr lang="en-IN" sz="700" i="1" dirty="0">
                <a:solidFill>
                  <a:srgbClr val="7F7F7F"/>
                </a:solidFill>
                <a:latin typeface="Verdana" panose="020B0604030504040204" pitchFamily="34" charset="0"/>
                <a:ea typeface="Verdana" panose="020B0604030504040204" pitchFamily="34" charset="0"/>
                <a:cs typeface="Verdana" panose="020B0604030504040204" pitchFamily="34" charset="0"/>
              </a:rPr>
              <a:t>Bihar</a:t>
            </a: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 and Chattisgarh,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727124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E1C8CC68-427A-437D-836D-915BC70F161C}"/>
              </a:ext>
            </a:extLst>
          </p:cNvPr>
          <p:cNvGraphicFramePr/>
          <p:nvPr>
            <p:extLst>
              <p:ext uri="{D42A27DB-BD31-4B8C-83A1-F6EECF244321}">
                <p14:modId xmlns:p14="http://schemas.microsoft.com/office/powerpoint/2010/main" val="2895097250"/>
              </p:ext>
            </p:extLst>
          </p:nvPr>
        </p:nvGraphicFramePr>
        <p:xfrm>
          <a:off x="-755374" y="4190828"/>
          <a:ext cx="9731894" cy="1946295"/>
        </p:xfrm>
        <a:graphic>
          <a:graphicData uri="http://schemas.openxmlformats.org/drawingml/2006/chart">
            <c:chart xmlns:c="http://schemas.openxmlformats.org/drawingml/2006/chart" xmlns:r="http://schemas.openxmlformats.org/officeDocument/2006/relationships" r:id="rId2"/>
          </a:graphicData>
        </a:graphic>
      </p:graphicFrame>
      <p:sp>
        <p:nvSpPr>
          <p:cNvPr id="20" name="Title 1">
            <a:extLst>
              <a:ext uri="{FF2B5EF4-FFF2-40B4-BE49-F238E27FC236}">
                <a16:creationId xmlns:a16="http://schemas.microsoft.com/office/drawing/2014/main" id="{41EC4E82-0296-4160-98C1-35A7FEA38897}"/>
              </a:ext>
            </a:extLst>
          </p:cNvPr>
          <p:cNvSpPr txBox="1">
            <a:spLocks/>
          </p:cNvSpPr>
          <p:nvPr/>
        </p:nvSpPr>
        <p:spPr>
          <a:xfrm>
            <a:off x="236113" y="284728"/>
            <a:ext cx="6787539" cy="28777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200" b="1" dirty="0">
                <a:latin typeface="Verdana" panose="020B0604030504040204" pitchFamily="34" charset="0"/>
                <a:ea typeface="Verdana" panose="020B0604030504040204" pitchFamily="34" charset="0"/>
                <a:cs typeface="Verdana" panose="020B0604030504040204" pitchFamily="34" charset="0"/>
              </a:rPr>
              <a:t>India Polypropylene Copolymer Market Share, By Top 3 States</a:t>
            </a:r>
          </a:p>
        </p:txBody>
      </p:sp>
      <p:sp>
        <p:nvSpPr>
          <p:cNvPr id="3" name="TextBox 2">
            <a:extLst>
              <a:ext uri="{FF2B5EF4-FFF2-40B4-BE49-F238E27FC236}">
                <a16:creationId xmlns:a16="http://schemas.microsoft.com/office/drawing/2014/main" id="{D2C628E9-C0FE-4ED5-81C9-E585F93F78B7}"/>
              </a:ext>
            </a:extLst>
          </p:cNvPr>
          <p:cNvSpPr txBox="1"/>
          <p:nvPr/>
        </p:nvSpPr>
        <p:spPr>
          <a:xfrm>
            <a:off x="294690" y="3568120"/>
            <a:ext cx="8809041" cy="52290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Figure 2: North India Polypropylene </a:t>
            </a:r>
            <a:r>
              <a:rPr lang="en-US" sz="1000" b="1" dirty="0">
                <a:latin typeface="Verdana" panose="020B0604030504040204" pitchFamily="34" charset="0"/>
                <a:ea typeface="Verdana" panose="020B0604030504040204" pitchFamily="34" charset="0"/>
                <a:cs typeface="Verdana" panose="020B0604030504040204" pitchFamily="34" charset="0"/>
              </a:rPr>
              <a:t>C</a:t>
            </a:r>
            <a:r>
              <a:rPr kumimoji="0" lang="en-US" sz="1000" b="1" i="0" u="none" strike="noStrike" kern="1200" cap="none" spc="0" normalizeH="0" baseline="0" noProof="0" dirty="0" err="1">
                <a:ln>
                  <a:noFill/>
                </a:ln>
                <a:effectLst/>
                <a:uLnTx/>
                <a:uFillTx/>
                <a:latin typeface="Verdana" panose="020B0604030504040204" pitchFamily="34" charset="0"/>
                <a:ea typeface="Verdana" panose="020B0604030504040204" pitchFamily="34" charset="0"/>
                <a:cs typeface="Verdana" panose="020B0604030504040204" pitchFamily="34" charset="0"/>
              </a:rPr>
              <a:t>opolymer</a:t>
            </a: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Market Share, By Top 3 States, By Volume (Thousand Tonnes), 2015–2030F</a:t>
            </a:r>
          </a:p>
        </p:txBody>
      </p:sp>
      <p:sp>
        <p:nvSpPr>
          <p:cNvPr id="2" name="TextBox 1">
            <a:extLst>
              <a:ext uri="{FF2B5EF4-FFF2-40B4-BE49-F238E27FC236}">
                <a16:creationId xmlns:a16="http://schemas.microsoft.com/office/drawing/2014/main" id="{99A794C2-F975-497E-A200-A44BF21E4B42}"/>
              </a:ext>
            </a:extLst>
          </p:cNvPr>
          <p:cNvSpPr txBox="1"/>
          <p:nvPr/>
        </p:nvSpPr>
        <p:spPr>
          <a:xfrm>
            <a:off x="4955812" y="6137123"/>
            <a:ext cx="4020708"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Others include Punjab, Uttarakhand, Himachal Pradesh,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4" name="TextBox 3">
            <a:extLst>
              <a:ext uri="{FF2B5EF4-FFF2-40B4-BE49-F238E27FC236}">
                <a16:creationId xmlns:a16="http://schemas.microsoft.com/office/drawing/2014/main" id="{1150F2F3-A05A-4726-8A9D-2D43B6031F79}"/>
              </a:ext>
            </a:extLst>
          </p:cNvPr>
          <p:cNvSpPr txBox="1"/>
          <p:nvPr/>
        </p:nvSpPr>
        <p:spPr>
          <a:xfrm>
            <a:off x="0" y="6371745"/>
            <a:ext cx="8601531" cy="523220"/>
          </a:xfrm>
          <a:prstGeom prst="rect">
            <a:avLst/>
          </a:prstGeom>
          <a:noFill/>
        </p:spPr>
        <p:txBody>
          <a:bodyPr wrap="square" rtlCol="0">
            <a:spAutoFit/>
          </a:bodyPr>
          <a:lstStyle/>
          <a:p>
            <a:pPr>
              <a:defRPr/>
            </a:pPr>
            <a:r>
              <a:rPr lang="en-IN" sz="1000" i="1" dirty="0">
                <a:solidFill>
                  <a:srgbClr val="7F7F7F"/>
                </a:solidFill>
                <a:latin typeface="Verdana" panose="020B0604030504040204" pitchFamily="34" charset="0"/>
                <a:ea typeface="Verdana" panose="020B0604030504040204" pitchFamily="34" charset="0"/>
                <a:cs typeface="Verdana" panose="020B0604030504040204" pitchFamily="34" charset="0"/>
              </a:rPr>
              <a:t>Year</a:t>
            </a:r>
            <a:r>
              <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 depicts the fiscal year ending in the month of March of  that year.</a:t>
            </a: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 </a:t>
            </a:r>
          </a:p>
          <a:p>
            <a:pPr>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2020 – April 2019-March 2020</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7" name="Chart 6">
            <a:extLst>
              <a:ext uri="{FF2B5EF4-FFF2-40B4-BE49-F238E27FC236}">
                <a16:creationId xmlns:a16="http://schemas.microsoft.com/office/drawing/2014/main" id="{7F5FEDE7-F396-4A43-B28E-F891738D5A19}"/>
              </a:ext>
            </a:extLst>
          </p:cNvPr>
          <p:cNvGraphicFramePr/>
          <p:nvPr/>
        </p:nvGraphicFramePr>
        <p:xfrm>
          <a:off x="-294968" y="1073427"/>
          <a:ext cx="9537152" cy="2494694"/>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4CB7EE35-B1D1-4F9F-B28A-0BF7C7EE6F1A}"/>
              </a:ext>
            </a:extLst>
          </p:cNvPr>
          <p:cNvSpPr txBox="1"/>
          <p:nvPr/>
        </p:nvSpPr>
        <p:spPr>
          <a:xfrm>
            <a:off x="167479" y="772116"/>
            <a:ext cx="8809041" cy="52290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Figure 2: West India Polypropylene </a:t>
            </a:r>
            <a:r>
              <a:rPr lang="en-US" sz="1000" b="1" dirty="0">
                <a:latin typeface="Verdana" panose="020B0604030504040204" pitchFamily="34" charset="0"/>
                <a:ea typeface="Verdana" panose="020B0604030504040204" pitchFamily="34" charset="0"/>
                <a:cs typeface="Verdana" panose="020B0604030504040204" pitchFamily="34" charset="0"/>
              </a:rPr>
              <a:t>C</a:t>
            </a:r>
            <a:r>
              <a:rPr kumimoji="0" lang="en-US" sz="1000" b="1" i="0" u="none" strike="noStrike" kern="1200" cap="none" spc="0" normalizeH="0" baseline="0" noProof="0" dirty="0" err="1">
                <a:ln>
                  <a:noFill/>
                </a:ln>
                <a:effectLst/>
                <a:uLnTx/>
                <a:uFillTx/>
                <a:latin typeface="Verdana" panose="020B0604030504040204" pitchFamily="34" charset="0"/>
                <a:ea typeface="Verdana" panose="020B0604030504040204" pitchFamily="34" charset="0"/>
                <a:cs typeface="Verdana" panose="020B0604030504040204" pitchFamily="34" charset="0"/>
              </a:rPr>
              <a:t>opolymer</a:t>
            </a: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Market Share, By Top 3 States, By Volume (Thousand Tonnes), 2015–2030F</a:t>
            </a:r>
          </a:p>
        </p:txBody>
      </p:sp>
      <p:sp>
        <p:nvSpPr>
          <p:cNvPr id="9" name="TextBox 8">
            <a:extLst>
              <a:ext uri="{FF2B5EF4-FFF2-40B4-BE49-F238E27FC236}">
                <a16:creationId xmlns:a16="http://schemas.microsoft.com/office/drawing/2014/main" id="{BA29105B-8BC1-4FDE-B7A2-58D2A05C675E}"/>
              </a:ext>
            </a:extLst>
          </p:cNvPr>
          <p:cNvSpPr txBox="1"/>
          <p:nvPr/>
        </p:nvSpPr>
        <p:spPr>
          <a:xfrm>
            <a:off x="2988241" y="3368065"/>
            <a:ext cx="5861069"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Others include Goa, Daman &amp; Diu, etc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1853518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41EC4E82-0296-4160-98C1-35A7FEA38897}"/>
              </a:ext>
            </a:extLst>
          </p:cNvPr>
          <p:cNvSpPr txBox="1">
            <a:spLocks/>
          </p:cNvSpPr>
          <p:nvPr/>
        </p:nvSpPr>
        <p:spPr>
          <a:xfrm>
            <a:off x="236113" y="284728"/>
            <a:ext cx="6787539" cy="28777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200" b="1" dirty="0">
                <a:latin typeface="Verdana" panose="020B0604030504040204" pitchFamily="34" charset="0"/>
                <a:ea typeface="Verdana" panose="020B0604030504040204" pitchFamily="34" charset="0"/>
                <a:cs typeface="Verdana" panose="020B0604030504040204" pitchFamily="34" charset="0"/>
              </a:rPr>
              <a:t>India Polypropylene Copolymer Market Share, By Top 3 States</a:t>
            </a:r>
          </a:p>
        </p:txBody>
      </p:sp>
      <p:sp>
        <p:nvSpPr>
          <p:cNvPr id="3" name="TextBox 2">
            <a:extLst>
              <a:ext uri="{FF2B5EF4-FFF2-40B4-BE49-F238E27FC236}">
                <a16:creationId xmlns:a16="http://schemas.microsoft.com/office/drawing/2014/main" id="{D2C628E9-C0FE-4ED5-81C9-E585F93F78B7}"/>
              </a:ext>
            </a:extLst>
          </p:cNvPr>
          <p:cNvSpPr txBox="1"/>
          <p:nvPr/>
        </p:nvSpPr>
        <p:spPr>
          <a:xfrm>
            <a:off x="294690" y="3568120"/>
            <a:ext cx="8809041" cy="52290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Figure 2: East India Polypropylene </a:t>
            </a:r>
            <a:r>
              <a:rPr lang="en-US" sz="1000" b="1" dirty="0">
                <a:latin typeface="Verdana" panose="020B0604030504040204" pitchFamily="34" charset="0"/>
                <a:ea typeface="Verdana" panose="020B0604030504040204" pitchFamily="34" charset="0"/>
                <a:cs typeface="Verdana" panose="020B0604030504040204" pitchFamily="34" charset="0"/>
              </a:rPr>
              <a:t>C</a:t>
            </a:r>
            <a:r>
              <a:rPr kumimoji="0" lang="en-US" sz="1000" b="1" i="0" u="none" strike="noStrike" kern="1200" cap="none" spc="0" normalizeH="0" baseline="0" noProof="0" dirty="0" err="1">
                <a:ln>
                  <a:noFill/>
                </a:ln>
                <a:effectLst/>
                <a:uLnTx/>
                <a:uFillTx/>
                <a:latin typeface="Verdana" panose="020B0604030504040204" pitchFamily="34" charset="0"/>
                <a:ea typeface="Verdana" panose="020B0604030504040204" pitchFamily="34" charset="0"/>
                <a:cs typeface="Verdana" panose="020B0604030504040204" pitchFamily="34" charset="0"/>
              </a:rPr>
              <a:t>opolymer</a:t>
            </a: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Market Share, By Top 3 States, By Volume (Thousand Tonnes), 2015–2030F</a:t>
            </a:r>
          </a:p>
        </p:txBody>
      </p:sp>
      <p:sp>
        <p:nvSpPr>
          <p:cNvPr id="4" name="TextBox 3">
            <a:extLst>
              <a:ext uri="{FF2B5EF4-FFF2-40B4-BE49-F238E27FC236}">
                <a16:creationId xmlns:a16="http://schemas.microsoft.com/office/drawing/2014/main" id="{1150F2F3-A05A-4726-8A9D-2D43B6031F79}"/>
              </a:ext>
            </a:extLst>
          </p:cNvPr>
          <p:cNvSpPr txBox="1"/>
          <p:nvPr/>
        </p:nvSpPr>
        <p:spPr>
          <a:xfrm>
            <a:off x="106464" y="6252119"/>
            <a:ext cx="8601531" cy="523220"/>
          </a:xfrm>
          <a:prstGeom prst="rect">
            <a:avLst/>
          </a:prstGeom>
          <a:noFill/>
        </p:spPr>
        <p:txBody>
          <a:bodyPr wrap="square" rtlCol="0">
            <a:spAutoFit/>
          </a:bodyPr>
          <a:lstStyle/>
          <a:p>
            <a:pPr>
              <a:defRPr/>
            </a:pPr>
            <a:r>
              <a:rPr lang="en-IN" sz="1000" i="1" dirty="0">
                <a:solidFill>
                  <a:srgbClr val="7F7F7F"/>
                </a:solidFill>
                <a:latin typeface="Verdana" panose="020B0604030504040204" pitchFamily="34" charset="0"/>
                <a:ea typeface="Verdana" panose="020B0604030504040204" pitchFamily="34" charset="0"/>
                <a:cs typeface="Verdana" panose="020B0604030504040204" pitchFamily="34" charset="0"/>
              </a:rPr>
              <a:t>Year</a:t>
            </a:r>
            <a:r>
              <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 depicts the fiscal year ending in the month of March of  that year.</a:t>
            </a: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 </a:t>
            </a:r>
          </a:p>
          <a:p>
            <a:pPr>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2020 – April 2019-March 2020</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8" name="TextBox 7">
            <a:extLst>
              <a:ext uri="{FF2B5EF4-FFF2-40B4-BE49-F238E27FC236}">
                <a16:creationId xmlns:a16="http://schemas.microsoft.com/office/drawing/2014/main" id="{4CB7EE35-B1D1-4F9F-B28A-0BF7C7EE6F1A}"/>
              </a:ext>
            </a:extLst>
          </p:cNvPr>
          <p:cNvSpPr txBox="1"/>
          <p:nvPr/>
        </p:nvSpPr>
        <p:spPr>
          <a:xfrm>
            <a:off x="167479" y="772116"/>
            <a:ext cx="8809041" cy="52290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Figure 2: South India Polypropylene </a:t>
            </a:r>
            <a:r>
              <a:rPr lang="en-US" sz="1000" b="1" dirty="0">
                <a:latin typeface="Verdana" panose="020B0604030504040204" pitchFamily="34" charset="0"/>
                <a:ea typeface="Verdana" panose="020B0604030504040204" pitchFamily="34" charset="0"/>
                <a:cs typeface="Verdana" panose="020B0604030504040204" pitchFamily="34" charset="0"/>
              </a:rPr>
              <a:t>C</a:t>
            </a:r>
            <a:r>
              <a:rPr kumimoji="0" lang="en-US" sz="1000" b="1" i="0" u="none" strike="noStrike" kern="1200" cap="none" spc="0" normalizeH="0" baseline="0" noProof="0" dirty="0" err="1">
                <a:ln>
                  <a:noFill/>
                </a:ln>
                <a:effectLst/>
                <a:uLnTx/>
                <a:uFillTx/>
                <a:latin typeface="Verdana" panose="020B0604030504040204" pitchFamily="34" charset="0"/>
                <a:ea typeface="Verdana" panose="020B0604030504040204" pitchFamily="34" charset="0"/>
                <a:cs typeface="Verdana" panose="020B0604030504040204" pitchFamily="34" charset="0"/>
              </a:rPr>
              <a:t>opolymer</a:t>
            </a: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Market Share, By Top 3 States, By Volume (Thousand Tonnes), 2015–2030F</a:t>
            </a:r>
          </a:p>
        </p:txBody>
      </p:sp>
      <p:graphicFrame>
        <p:nvGraphicFramePr>
          <p:cNvPr id="9" name="Chart 8">
            <a:extLst>
              <a:ext uri="{FF2B5EF4-FFF2-40B4-BE49-F238E27FC236}">
                <a16:creationId xmlns:a16="http://schemas.microsoft.com/office/drawing/2014/main" id="{BE9F8A7F-1B80-4408-8AE4-E768D0831CD1}"/>
              </a:ext>
            </a:extLst>
          </p:cNvPr>
          <p:cNvGraphicFramePr/>
          <p:nvPr/>
        </p:nvGraphicFramePr>
        <p:xfrm>
          <a:off x="-294968" y="1295016"/>
          <a:ext cx="9537152" cy="217329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a:extLst>
              <a:ext uri="{FF2B5EF4-FFF2-40B4-BE49-F238E27FC236}">
                <a16:creationId xmlns:a16="http://schemas.microsoft.com/office/drawing/2014/main" id="{2E126BD9-8832-4718-AC57-8747218306FB}"/>
              </a:ext>
            </a:extLst>
          </p:cNvPr>
          <p:cNvGraphicFramePr/>
          <p:nvPr>
            <p:extLst>
              <p:ext uri="{D42A27DB-BD31-4B8C-83A1-F6EECF244321}">
                <p14:modId xmlns:p14="http://schemas.microsoft.com/office/powerpoint/2010/main" val="3226291857"/>
              </p:ext>
            </p:extLst>
          </p:nvPr>
        </p:nvGraphicFramePr>
        <p:xfrm>
          <a:off x="-427723" y="4102154"/>
          <a:ext cx="9669907" cy="2173296"/>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C2C7B568-8A7A-4997-BF60-76A59D7E965D}"/>
              </a:ext>
            </a:extLst>
          </p:cNvPr>
          <p:cNvSpPr txBox="1"/>
          <p:nvPr/>
        </p:nvSpPr>
        <p:spPr>
          <a:xfrm>
            <a:off x="6572317" y="3319991"/>
            <a:ext cx="2276993"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Others include Kerala, Karnataka,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12" name="TextBox 4">
            <a:extLst>
              <a:ext uri="{FF2B5EF4-FFF2-40B4-BE49-F238E27FC236}">
                <a16:creationId xmlns:a16="http://schemas.microsoft.com/office/drawing/2014/main" id="{930A3516-8402-47B1-A0DA-83670F09D321}"/>
              </a:ext>
            </a:extLst>
          </p:cNvPr>
          <p:cNvSpPr txBox="1"/>
          <p:nvPr/>
        </p:nvSpPr>
        <p:spPr>
          <a:xfrm>
            <a:off x="5737552" y="6205919"/>
            <a:ext cx="3111758" cy="307810"/>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Others include Assam, </a:t>
            </a:r>
            <a:r>
              <a:rPr lang="en-IN" sz="700" i="1" dirty="0">
                <a:solidFill>
                  <a:srgbClr val="7F7F7F"/>
                </a:solidFill>
                <a:latin typeface="Verdana" panose="020B0604030504040204" pitchFamily="34" charset="0"/>
                <a:ea typeface="Verdana" panose="020B0604030504040204" pitchFamily="34" charset="0"/>
                <a:cs typeface="Verdana" panose="020B0604030504040204" pitchFamily="34" charset="0"/>
              </a:rPr>
              <a:t>Bihar</a:t>
            </a: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 and Chattisgarh,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3196925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41EC4E82-0296-4160-98C1-35A7FEA38897}"/>
              </a:ext>
            </a:extLst>
          </p:cNvPr>
          <p:cNvSpPr txBox="1">
            <a:spLocks/>
          </p:cNvSpPr>
          <p:nvPr/>
        </p:nvSpPr>
        <p:spPr>
          <a:xfrm>
            <a:off x="236113" y="284728"/>
            <a:ext cx="6787539" cy="28777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200" b="1" dirty="0">
                <a:latin typeface="Verdana" panose="020B0604030504040204" pitchFamily="34" charset="0"/>
                <a:ea typeface="Verdana" panose="020B0604030504040204" pitchFamily="34" charset="0"/>
                <a:cs typeface="Verdana" panose="020B0604030504040204" pitchFamily="34" charset="0"/>
              </a:rPr>
              <a:t>India Polypropylene Homopolymer Market Share, By End Use</a:t>
            </a:r>
          </a:p>
        </p:txBody>
      </p:sp>
      <p:sp>
        <p:nvSpPr>
          <p:cNvPr id="3" name="TextBox 2">
            <a:extLst>
              <a:ext uri="{FF2B5EF4-FFF2-40B4-BE49-F238E27FC236}">
                <a16:creationId xmlns:a16="http://schemas.microsoft.com/office/drawing/2014/main" id="{D2C628E9-C0FE-4ED5-81C9-E585F93F78B7}"/>
              </a:ext>
            </a:extLst>
          </p:cNvPr>
          <p:cNvSpPr txBox="1"/>
          <p:nvPr/>
        </p:nvSpPr>
        <p:spPr>
          <a:xfrm>
            <a:off x="294690" y="3568120"/>
            <a:ext cx="8809041" cy="52290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Figure 2: North India Polypropylene Homopolymer Market Share, By End Use, By Volume (Thousand Tonnes), 2015–2030F</a:t>
            </a:r>
          </a:p>
        </p:txBody>
      </p:sp>
      <p:sp>
        <p:nvSpPr>
          <p:cNvPr id="2" name="TextBox 1">
            <a:extLst>
              <a:ext uri="{FF2B5EF4-FFF2-40B4-BE49-F238E27FC236}">
                <a16:creationId xmlns:a16="http://schemas.microsoft.com/office/drawing/2014/main" id="{99A794C2-F975-497E-A200-A44BF21E4B42}"/>
              </a:ext>
            </a:extLst>
          </p:cNvPr>
          <p:cNvSpPr txBox="1"/>
          <p:nvPr/>
        </p:nvSpPr>
        <p:spPr>
          <a:xfrm>
            <a:off x="4955812" y="6215622"/>
            <a:ext cx="4020708"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Others include Punjab, Uttarakhand, Himachal Pradesh,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4" name="TextBox 3">
            <a:extLst>
              <a:ext uri="{FF2B5EF4-FFF2-40B4-BE49-F238E27FC236}">
                <a16:creationId xmlns:a16="http://schemas.microsoft.com/office/drawing/2014/main" id="{1150F2F3-A05A-4726-8A9D-2D43B6031F79}"/>
              </a:ext>
            </a:extLst>
          </p:cNvPr>
          <p:cNvSpPr txBox="1"/>
          <p:nvPr/>
        </p:nvSpPr>
        <p:spPr>
          <a:xfrm>
            <a:off x="0" y="6352329"/>
            <a:ext cx="8601531" cy="523220"/>
          </a:xfrm>
          <a:prstGeom prst="rect">
            <a:avLst/>
          </a:prstGeom>
          <a:noFill/>
        </p:spPr>
        <p:txBody>
          <a:bodyPr wrap="square" rtlCol="0">
            <a:spAutoFit/>
          </a:bodyPr>
          <a:lstStyle/>
          <a:p>
            <a:pPr>
              <a:defRPr/>
            </a:pPr>
            <a:r>
              <a:rPr lang="en-IN" sz="1000" i="1" dirty="0">
                <a:solidFill>
                  <a:srgbClr val="7F7F7F"/>
                </a:solidFill>
                <a:latin typeface="Verdana" panose="020B0604030504040204" pitchFamily="34" charset="0"/>
                <a:ea typeface="Verdana" panose="020B0604030504040204" pitchFamily="34" charset="0"/>
                <a:cs typeface="Verdana" panose="020B0604030504040204" pitchFamily="34" charset="0"/>
              </a:rPr>
              <a:t>Year</a:t>
            </a:r>
            <a:r>
              <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 depicts the fiscal year ending in the month of March of  that year.</a:t>
            </a: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 </a:t>
            </a:r>
          </a:p>
          <a:p>
            <a:pPr>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2020 – April 2019-March 2020</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7" name="Chart 6">
            <a:extLst>
              <a:ext uri="{FF2B5EF4-FFF2-40B4-BE49-F238E27FC236}">
                <a16:creationId xmlns:a16="http://schemas.microsoft.com/office/drawing/2014/main" id="{7F5FEDE7-F396-4A43-B28E-F891738D5A19}"/>
              </a:ext>
            </a:extLst>
          </p:cNvPr>
          <p:cNvGraphicFramePr/>
          <p:nvPr>
            <p:extLst>
              <p:ext uri="{D42A27DB-BD31-4B8C-83A1-F6EECF244321}">
                <p14:modId xmlns:p14="http://schemas.microsoft.com/office/powerpoint/2010/main" val="392178489"/>
              </p:ext>
            </p:extLst>
          </p:nvPr>
        </p:nvGraphicFramePr>
        <p:xfrm>
          <a:off x="-294968" y="1073427"/>
          <a:ext cx="9537152" cy="2294638"/>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4CB7EE35-B1D1-4F9F-B28A-0BF7C7EE6F1A}"/>
              </a:ext>
            </a:extLst>
          </p:cNvPr>
          <p:cNvSpPr txBox="1"/>
          <p:nvPr/>
        </p:nvSpPr>
        <p:spPr>
          <a:xfrm>
            <a:off x="167479" y="772116"/>
            <a:ext cx="8809041" cy="52290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Figure 2: West India Polypropylene Homopolymer Market Share, By </a:t>
            </a:r>
            <a:r>
              <a:rPr lang="en-US" sz="1000" b="1" dirty="0">
                <a:latin typeface="Verdana" panose="020B0604030504040204" pitchFamily="34" charset="0"/>
                <a:ea typeface="Verdana" panose="020B0604030504040204" pitchFamily="34" charset="0"/>
                <a:cs typeface="Verdana" panose="020B0604030504040204" pitchFamily="34" charset="0"/>
              </a:rPr>
              <a:t>End Use</a:t>
            </a: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By Volume (Thousand Tonnes), 2015–2030F</a:t>
            </a:r>
          </a:p>
        </p:txBody>
      </p:sp>
      <p:sp>
        <p:nvSpPr>
          <p:cNvPr id="9" name="TextBox 8">
            <a:extLst>
              <a:ext uri="{FF2B5EF4-FFF2-40B4-BE49-F238E27FC236}">
                <a16:creationId xmlns:a16="http://schemas.microsoft.com/office/drawing/2014/main" id="{BA29105B-8BC1-4FDE-B7A2-58D2A05C675E}"/>
              </a:ext>
            </a:extLst>
          </p:cNvPr>
          <p:cNvSpPr txBox="1"/>
          <p:nvPr/>
        </p:nvSpPr>
        <p:spPr>
          <a:xfrm>
            <a:off x="2988241" y="3368065"/>
            <a:ext cx="5861069"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Others include Goa, Daman &amp; Diu, etc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10" name="Chart 9">
            <a:extLst>
              <a:ext uri="{FF2B5EF4-FFF2-40B4-BE49-F238E27FC236}">
                <a16:creationId xmlns:a16="http://schemas.microsoft.com/office/drawing/2014/main" id="{CA9D7F9E-52F7-4ECC-BD97-08B02DB117DD}"/>
              </a:ext>
            </a:extLst>
          </p:cNvPr>
          <p:cNvGraphicFramePr/>
          <p:nvPr>
            <p:extLst>
              <p:ext uri="{D42A27DB-BD31-4B8C-83A1-F6EECF244321}">
                <p14:modId xmlns:p14="http://schemas.microsoft.com/office/powerpoint/2010/main" val="3274039197"/>
              </p:ext>
            </p:extLst>
          </p:nvPr>
        </p:nvGraphicFramePr>
        <p:xfrm>
          <a:off x="-142568" y="3902765"/>
          <a:ext cx="9537152" cy="22946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005733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41EC4E82-0296-4160-98C1-35A7FEA38897}"/>
              </a:ext>
            </a:extLst>
          </p:cNvPr>
          <p:cNvSpPr txBox="1">
            <a:spLocks/>
          </p:cNvSpPr>
          <p:nvPr/>
        </p:nvSpPr>
        <p:spPr>
          <a:xfrm>
            <a:off x="236113" y="284728"/>
            <a:ext cx="6787539" cy="28777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200" b="1" dirty="0">
                <a:latin typeface="Verdana" panose="020B0604030504040204" pitchFamily="34" charset="0"/>
                <a:ea typeface="Verdana" panose="020B0604030504040204" pitchFamily="34" charset="0"/>
                <a:cs typeface="Verdana" panose="020B0604030504040204" pitchFamily="34" charset="0"/>
              </a:rPr>
              <a:t>India Polypropylene Homopolymer Market Share, By End Use</a:t>
            </a:r>
          </a:p>
        </p:txBody>
      </p:sp>
      <p:sp>
        <p:nvSpPr>
          <p:cNvPr id="3" name="TextBox 2">
            <a:extLst>
              <a:ext uri="{FF2B5EF4-FFF2-40B4-BE49-F238E27FC236}">
                <a16:creationId xmlns:a16="http://schemas.microsoft.com/office/drawing/2014/main" id="{D2C628E9-C0FE-4ED5-81C9-E585F93F78B7}"/>
              </a:ext>
            </a:extLst>
          </p:cNvPr>
          <p:cNvSpPr txBox="1"/>
          <p:nvPr/>
        </p:nvSpPr>
        <p:spPr>
          <a:xfrm>
            <a:off x="294690" y="3568120"/>
            <a:ext cx="8809041" cy="52290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Figure 2: East India Polypropylene Homopolymer Market Share, By </a:t>
            </a:r>
            <a:r>
              <a:rPr lang="en-US" sz="1000" b="1" dirty="0">
                <a:latin typeface="Verdana" panose="020B0604030504040204" pitchFamily="34" charset="0"/>
                <a:ea typeface="Verdana" panose="020B0604030504040204" pitchFamily="34" charset="0"/>
                <a:cs typeface="Verdana" panose="020B0604030504040204" pitchFamily="34" charset="0"/>
              </a:rPr>
              <a:t>End Use</a:t>
            </a: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By Volume (Thousand Tonnes), 2015–2030F</a:t>
            </a:r>
          </a:p>
        </p:txBody>
      </p:sp>
      <p:sp>
        <p:nvSpPr>
          <p:cNvPr id="4" name="TextBox 3">
            <a:extLst>
              <a:ext uri="{FF2B5EF4-FFF2-40B4-BE49-F238E27FC236}">
                <a16:creationId xmlns:a16="http://schemas.microsoft.com/office/drawing/2014/main" id="{1150F2F3-A05A-4726-8A9D-2D43B6031F79}"/>
              </a:ext>
            </a:extLst>
          </p:cNvPr>
          <p:cNvSpPr txBox="1"/>
          <p:nvPr/>
        </p:nvSpPr>
        <p:spPr>
          <a:xfrm>
            <a:off x="0" y="6396532"/>
            <a:ext cx="8601531" cy="523220"/>
          </a:xfrm>
          <a:prstGeom prst="rect">
            <a:avLst/>
          </a:prstGeom>
          <a:noFill/>
        </p:spPr>
        <p:txBody>
          <a:bodyPr wrap="square" rtlCol="0">
            <a:spAutoFit/>
          </a:bodyPr>
          <a:lstStyle/>
          <a:p>
            <a:pPr>
              <a:defRPr/>
            </a:pPr>
            <a:r>
              <a:rPr lang="en-IN" sz="1000" i="1" dirty="0">
                <a:solidFill>
                  <a:srgbClr val="7F7F7F"/>
                </a:solidFill>
                <a:latin typeface="Verdana" panose="020B0604030504040204" pitchFamily="34" charset="0"/>
                <a:ea typeface="Verdana" panose="020B0604030504040204" pitchFamily="34" charset="0"/>
                <a:cs typeface="Verdana" panose="020B0604030504040204" pitchFamily="34" charset="0"/>
              </a:rPr>
              <a:t>Year</a:t>
            </a:r>
            <a:r>
              <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 depicts the fiscal year ending in the month of March of  that year.</a:t>
            </a: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 </a:t>
            </a:r>
          </a:p>
          <a:p>
            <a:pPr>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2020 – April 2019-March 2020</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8" name="TextBox 7">
            <a:extLst>
              <a:ext uri="{FF2B5EF4-FFF2-40B4-BE49-F238E27FC236}">
                <a16:creationId xmlns:a16="http://schemas.microsoft.com/office/drawing/2014/main" id="{4CB7EE35-B1D1-4F9F-B28A-0BF7C7EE6F1A}"/>
              </a:ext>
            </a:extLst>
          </p:cNvPr>
          <p:cNvSpPr txBox="1"/>
          <p:nvPr/>
        </p:nvSpPr>
        <p:spPr>
          <a:xfrm>
            <a:off x="167479" y="772116"/>
            <a:ext cx="8809041" cy="52290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Figure 2: South India Polypropylene Homopolymer Market Share, By </a:t>
            </a:r>
            <a:r>
              <a:rPr lang="en-US" sz="1000" b="1" dirty="0">
                <a:latin typeface="Verdana" panose="020B0604030504040204" pitchFamily="34" charset="0"/>
                <a:ea typeface="Verdana" panose="020B0604030504040204" pitchFamily="34" charset="0"/>
                <a:cs typeface="Verdana" panose="020B0604030504040204" pitchFamily="34" charset="0"/>
              </a:rPr>
              <a:t>End Use</a:t>
            </a: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By Volume (Thousand Tonnes), 2015–2030F</a:t>
            </a:r>
          </a:p>
        </p:txBody>
      </p:sp>
      <p:sp>
        <p:nvSpPr>
          <p:cNvPr id="11" name="TextBox 10">
            <a:extLst>
              <a:ext uri="{FF2B5EF4-FFF2-40B4-BE49-F238E27FC236}">
                <a16:creationId xmlns:a16="http://schemas.microsoft.com/office/drawing/2014/main" id="{C2C7B568-8A7A-4997-BF60-76A59D7E965D}"/>
              </a:ext>
            </a:extLst>
          </p:cNvPr>
          <p:cNvSpPr txBox="1"/>
          <p:nvPr/>
        </p:nvSpPr>
        <p:spPr>
          <a:xfrm>
            <a:off x="6572317" y="3377576"/>
            <a:ext cx="2276993"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Others include Kerala, Karnataka,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12" name="TextBox 4">
            <a:extLst>
              <a:ext uri="{FF2B5EF4-FFF2-40B4-BE49-F238E27FC236}">
                <a16:creationId xmlns:a16="http://schemas.microsoft.com/office/drawing/2014/main" id="{930A3516-8402-47B1-A0DA-83670F09D321}"/>
              </a:ext>
            </a:extLst>
          </p:cNvPr>
          <p:cNvSpPr txBox="1"/>
          <p:nvPr/>
        </p:nvSpPr>
        <p:spPr>
          <a:xfrm>
            <a:off x="5864762" y="6290292"/>
            <a:ext cx="3111758" cy="307810"/>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Others include Assam, </a:t>
            </a:r>
            <a:r>
              <a:rPr lang="en-IN" sz="700" i="1" dirty="0">
                <a:solidFill>
                  <a:srgbClr val="7F7F7F"/>
                </a:solidFill>
                <a:latin typeface="Verdana" panose="020B0604030504040204" pitchFamily="34" charset="0"/>
                <a:ea typeface="Verdana" panose="020B0604030504040204" pitchFamily="34" charset="0"/>
                <a:cs typeface="Verdana" panose="020B0604030504040204" pitchFamily="34" charset="0"/>
              </a:rPr>
              <a:t>Bihar</a:t>
            </a: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 and Chattisgarh,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13" name="Chart 12">
            <a:extLst>
              <a:ext uri="{FF2B5EF4-FFF2-40B4-BE49-F238E27FC236}">
                <a16:creationId xmlns:a16="http://schemas.microsoft.com/office/drawing/2014/main" id="{E67B7826-8A42-40E0-B7EC-5B03340EE08E}"/>
              </a:ext>
            </a:extLst>
          </p:cNvPr>
          <p:cNvGraphicFramePr/>
          <p:nvPr>
            <p:extLst>
              <p:ext uri="{D42A27DB-BD31-4B8C-83A1-F6EECF244321}">
                <p14:modId xmlns:p14="http://schemas.microsoft.com/office/powerpoint/2010/main" val="1386989665"/>
              </p:ext>
            </p:extLst>
          </p:nvPr>
        </p:nvGraphicFramePr>
        <p:xfrm>
          <a:off x="-294968" y="1134362"/>
          <a:ext cx="9537152" cy="22946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a:extLst>
              <a:ext uri="{FF2B5EF4-FFF2-40B4-BE49-F238E27FC236}">
                <a16:creationId xmlns:a16="http://schemas.microsoft.com/office/drawing/2014/main" id="{7EE75A21-9CF6-4ADF-BA7E-63C17CC93E3F}"/>
              </a:ext>
            </a:extLst>
          </p:cNvPr>
          <p:cNvGraphicFramePr/>
          <p:nvPr>
            <p:extLst>
              <p:ext uri="{D42A27DB-BD31-4B8C-83A1-F6EECF244321}">
                <p14:modId xmlns:p14="http://schemas.microsoft.com/office/powerpoint/2010/main" val="1889423130"/>
              </p:ext>
            </p:extLst>
          </p:nvPr>
        </p:nvGraphicFramePr>
        <p:xfrm>
          <a:off x="-196577" y="3896252"/>
          <a:ext cx="9537152" cy="22946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379597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41EC4E82-0296-4160-98C1-35A7FEA38897}"/>
              </a:ext>
            </a:extLst>
          </p:cNvPr>
          <p:cNvSpPr txBox="1">
            <a:spLocks/>
          </p:cNvSpPr>
          <p:nvPr/>
        </p:nvSpPr>
        <p:spPr>
          <a:xfrm>
            <a:off x="236113" y="284728"/>
            <a:ext cx="6787539" cy="28777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200" b="1" dirty="0">
                <a:latin typeface="Verdana" panose="020B0604030504040204" pitchFamily="34" charset="0"/>
                <a:ea typeface="Verdana" panose="020B0604030504040204" pitchFamily="34" charset="0"/>
                <a:cs typeface="Verdana" panose="020B0604030504040204" pitchFamily="34" charset="0"/>
              </a:rPr>
              <a:t>India Polypropylene Copolymer Market Share, By End Use</a:t>
            </a:r>
          </a:p>
        </p:txBody>
      </p:sp>
      <p:sp>
        <p:nvSpPr>
          <p:cNvPr id="3" name="TextBox 2">
            <a:extLst>
              <a:ext uri="{FF2B5EF4-FFF2-40B4-BE49-F238E27FC236}">
                <a16:creationId xmlns:a16="http://schemas.microsoft.com/office/drawing/2014/main" id="{D2C628E9-C0FE-4ED5-81C9-E585F93F78B7}"/>
              </a:ext>
            </a:extLst>
          </p:cNvPr>
          <p:cNvSpPr txBox="1"/>
          <p:nvPr/>
        </p:nvSpPr>
        <p:spPr>
          <a:xfrm>
            <a:off x="294690" y="3568120"/>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Figure 2: North India Polypropylene </a:t>
            </a:r>
            <a:r>
              <a:rPr lang="en-US" sz="1000" b="1" dirty="0">
                <a:latin typeface="Verdana" panose="020B0604030504040204" pitchFamily="34" charset="0"/>
                <a:ea typeface="Verdana" panose="020B0604030504040204" pitchFamily="34" charset="0"/>
                <a:cs typeface="Verdana" panose="020B0604030504040204" pitchFamily="34" charset="0"/>
              </a:rPr>
              <a:t>C</a:t>
            </a:r>
            <a:r>
              <a:rPr kumimoji="0" lang="en-US" sz="1000" b="1" i="0" u="none" strike="noStrike" kern="1200" cap="none" spc="0" normalizeH="0" baseline="0" noProof="0" dirty="0" err="1">
                <a:ln>
                  <a:noFill/>
                </a:ln>
                <a:effectLst/>
                <a:uLnTx/>
                <a:uFillTx/>
                <a:latin typeface="Verdana" panose="020B0604030504040204" pitchFamily="34" charset="0"/>
                <a:ea typeface="Verdana" panose="020B0604030504040204" pitchFamily="34" charset="0"/>
                <a:cs typeface="Verdana" panose="020B0604030504040204" pitchFamily="34" charset="0"/>
              </a:rPr>
              <a:t>opolymer</a:t>
            </a: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Market Share, By End Use, By Volume (Thousand Tonnes), 2015–2030F</a:t>
            </a:r>
          </a:p>
        </p:txBody>
      </p:sp>
      <p:sp>
        <p:nvSpPr>
          <p:cNvPr id="2" name="TextBox 1">
            <a:extLst>
              <a:ext uri="{FF2B5EF4-FFF2-40B4-BE49-F238E27FC236}">
                <a16:creationId xmlns:a16="http://schemas.microsoft.com/office/drawing/2014/main" id="{99A794C2-F975-497E-A200-A44BF21E4B42}"/>
              </a:ext>
            </a:extLst>
          </p:cNvPr>
          <p:cNvSpPr txBox="1"/>
          <p:nvPr/>
        </p:nvSpPr>
        <p:spPr>
          <a:xfrm>
            <a:off x="4955812" y="6215622"/>
            <a:ext cx="4020708"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Others include Punjab, Uttarakhand, Himachal Pradesh,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4" name="TextBox 3">
            <a:extLst>
              <a:ext uri="{FF2B5EF4-FFF2-40B4-BE49-F238E27FC236}">
                <a16:creationId xmlns:a16="http://schemas.microsoft.com/office/drawing/2014/main" id="{1150F2F3-A05A-4726-8A9D-2D43B6031F79}"/>
              </a:ext>
            </a:extLst>
          </p:cNvPr>
          <p:cNvSpPr txBox="1"/>
          <p:nvPr/>
        </p:nvSpPr>
        <p:spPr>
          <a:xfrm>
            <a:off x="0" y="6352329"/>
            <a:ext cx="8601531" cy="523220"/>
          </a:xfrm>
          <a:prstGeom prst="rect">
            <a:avLst/>
          </a:prstGeom>
          <a:noFill/>
        </p:spPr>
        <p:txBody>
          <a:bodyPr wrap="square" rtlCol="0">
            <a:spAutoFit/>
          </a:bodyPr>
          <a:lstStyle/>
          <a:p>
            <a:pPr>
              <a:defRPr/>
            </a:pPr>
            <a:r>
              <a:rPr lang="en-IN" sz="1000" i="1" dirty="0">
                <a:solidFill>
                  <a:srgbClr val="7F7F7F"/>
                </a:solidFill>
                <a:latin typeface="Verdana" panose="020B0604030504040204" pitchFamily="34" charset="0"/>
                <a:ea typeface="Verdana" panose="020B0604030504040204" pitchFamily="34" charset="0"/>
                <a:cs typeface="Verdana" panose="020B0604030504040204" pitchFamily="34" charset="0"/>
              </a:rPr>
              <a:t>Year</a:t>
            </a:r>
            <a:r>
              <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 depicts the fiscal year ending in the month of March of  that year.</a:t>
            </a: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 </a:t>
            </a:r>
          </a:p>
          <a:p>
            <a:pPr>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2020 – April 2019-March 2020</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7" name="Chart 6">
            <a:extLst>
              <a:ext uri="{FF2B5EF4-FFF2-40B4-BE49-F238E27FC236}">
                <a16:creationId xmlns:a16="http://schemas.microsoft.com/office/drawing/2014/main" id="{7F5FEDE7-F396-4A43-B28E-F891738D5A19}"/>
              </a:ext>
            </a:extLst>
          </p:cNvPr>
          <p:cNvGraphicFramePr/>
          <p:nvPr>
            <p:extLst>
              <p:ext uri="{D42A27DB-BD31-4B8C-83A1-F6EECF244321}">
                <p14:modId xmlns:p14="http://schemas.microsoft.com/office/powerpoint/2010/main" val="898712003"/>
              </p:ext>
            </p:extLst>
          </p:nvPr>
        </p:nvGraphicFramePr>
        <p:xfrm>
          <a:off x="-294968" y="1073427"/>
          <a:ext cx="9537152" cy="2294638"/>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4CB7EE35-B1D1-4F9F-B28A-0BF7C7EE6F1A}"/>
              </a:ext>
            </a:extLst>
          </p:cNvPr>
          <p:cNvSpPr txBox="1"/>
          <p:nvPr/>
        </p:nvSpPr>
        <p:spPr>
          <a:xfrm>
            <a:off x="167479" y="772116"/>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Figure 2: West India Polypropylene </a:t>
            </a:r>
            <a:r>
              <a:rPr lang="en-US" sz="1000" b="1" dirty="0">
                <a:latin typeface="Verdana" panose="020B0604030504040204" pitchFamily="34" charset="0"/>
                <a:ea typeface="Verdana" panose="020B0604030504040204" pitchFamily="34" charset="0"/>
                <a:cs typeface="Verdana" panose="020B0604030504040204" pitchFamily="34" charset="0"/>
              </a:rPr>
              <a:t>C</a:t>
            </a:r>
            <a:r>
              <a:rPr kumimoji="0" lang="en-US" sz="1000" b="1" i="0" u="none" strike="noStrike" kern="1200" cap="none" spc="0" normalizeH="0" baseline="0" noProof="0" dirty="0" err="1">
                <a:ln>
                  <a:noFill/>
                </a:ln>
                <a:effectLst/>
                <a:uLnTx/>
                <a:uFillTx/>
                <a:latin typeface="Verdana" panose="020B0604030504040204" pitchFamily="34" charset="0"/>
                <a:ea typeface="Verdana" panose="020B0604030504040204" pitchFamily="34" charset="0"/>
                <a:cs typeface="Verdana" panose="020B0604030504040204" pitchFamily="34" charset="0"/>
              </a:rPr>
              <a:t>opolymer</a:t>
            </a: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Market Share, By </a:t>
            </a:r>
            <a:r>
              <a:rPr lang="en-US" sz="1000" b="1" dirty="0">
                <a:latin typeface="Verdana" panose="020B0604030504040204" pitchFamily="34" charset="0"/>
                <a:ea typeface="Verdana" panose="020B0604030504040204" pitchFamily="34" charset="0"/>
                <a:cs typeface="Verdana" panose="020B0604030504040204" pitchFamily="34" charset="0"/>
              </a:rPr>
              <a:t>End Use</a:t>
            </a: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By Volume (Thousand Tonnes), 2015–2030F</a:t>
            </a:r>
          </a:p>
        </p:txBody>
      </p:sp>
      <p:sp>
        <p:nvSpPr>
          <p:cNvPr id="9" name="TextBox 8">
            <a:extLst>
              <a:ext uri="{FF2B5EF4-FFF2-40B4-BE49-F238E27FC236}">
                <a16:creationId xmlns:a16="http://schemas.microsoft.com/office/drawing/2014/main" id="{BA29105B-8BC1-4FDE-B7A2-58D2A05C675E}"/>
              </a:ext>
            </a:extLst>
          </p:cNvPr>
          <p:cNvSpPr txBox="1"/>
          <p:nvPr/>
        </p:nvSpPr>
        <p:spPr>
          <a:xfrm>
            <a:off x="2988241" y="3368065"/>
            <a:ext cx="5861069"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Others include Goa, Daman &amp; Diu, etc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11" name="Chart 10">
            <a:extLst>
              <a:ext uri="{FF2B5EF4-FFF2-40B4-BE49-F238E27FC236}">
                <a16:creationId xmlns:a16="http://schemas.microsoft.com/office/drawing/2014/main" id="{B8BF438D-BF68-4476-9173-46F0430C222F}"/>
              </a:ext>
            </a:extLst>
          </p:cNvPr>
          <p:cNvGraphicFramePr/>
          <p:nvPr>
            <p:extLst>
              <p:ext uri="{D42A27DB-BD31-4B8C-83A1-F6EECF244321}">
                <p14:modId xmlns:p14="http://schemas.microsoft.com/office/powerpoint/2010/main" val="357494408"/>
              </p:ext>
            </p:extLst>
          </p:nvPr>
        </p:nvGraphicFramePr>
        <p:xfrm>
          <a:off x="-142568" y="4075045"/>
          <a:ext cx="9537152" cy="22946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0025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tx1"/>
            </a:gs>
            <a:gs pos="50000">
              <a:schemeClr val="tx1"/>
            </a:gs>
            <a:gs pos="100000">
              <a:schemeClr val="tx1"/>
            </a:gs>
          </a:gsLst>
          <a:lin ang="5400000" scaled="0"/>
        </a:gradFill>
        <a:effectLst/>
      </p:bgPr>
    </p:bg>
    <p:spTree>
      <p:nvGrpSpPr>
        <p:cNvPr id="1" name=""/>
        <p:cNvGrpSpPr/>
        <p:nvPr/>
      </p:nvGrpSpPr>
      <p:grpSpPr>
        <a:xfrm>
          <a:off x="0" y="0"/>
          <a:ext cx="0" cy="0"/>
          <a:chOff x="0" y="0"/>
          <a:chExt cx="0" cy="0"/>
        </a:xfrm>
      </p:grpSpPr>
      <p:pic>
        <p:nvPicPr>
          <p:cNvPr id="1028" name="Picture 4" descr="Image result for sulphuric acid hd">
            <a:extLst>
              <a:ext uri="{FF2B5EF4-FFF2-40B4-BE49-F238E27FC236}">
                <a16:creationId xmlns:a16="http://schemas.microsoft.com/office/drawing/2014/main" id="{341447DB-8583-47B9-A33E-847DE12D80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799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sulphuric acid hd">
            <a:extLst>
              <a:ext uri="{FF2B5EF4-FFF2-40B4-BE49-F238E27FC236}">
                <a16:creationId xmlns:a16="http://schemas.microsoft.com/office/drawing/2014/main" id="{26FCE366-2AE5-4574-84D2-245310374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9574" y="1133060"/>
            <a:ext cx="4932362" cy="361784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23F170F-1683-4138-8CB8-958D7CA4C48E}"/>
              </a:ext>
            </a:extLst>
          </p:cNvPr>
          <p:cNvSpPr txBox="1"/>
          <p:nvPr/>
        </p:nvSpPr>
        <p:spPr>
          <a:xfrm rot="1163932">
            <a:off x="2252870" y="1031483"/>
            <a:ext cx="1391478" cy="246221"/>
          </a:xfrm>
          <a:prstGeom prst="rect">
            <a:avLst/>
          </a:prstGeom>
          <a:solidFill>
            <a:srgbClr val="EAEAEA"/>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1">
            <a:extLst>
              <a:ext uri="{FF2B5EF4-FFF2-40B4-BE49-F238E27FC236}">
                <a16:creationId xmlns:a16="http://schemas.microsoft.com/office/drawing/2014/main" id="{EB210328-40A2-4E18-8920-E94A187B669E}"/>
              </a:ext>
            </a:extLst>
          </p:cNvPr>
          <p:cNvSpPr/>
          <p:nvPr/>
        </p:nvSpPr>
        <p:spPr>
          <a:xfrm>
            <a:off x="-2" y="754379"/>
            <a:ext cx="5592419" cy="1021412"/>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chemeClr val="tx1"/>
          </a:solidFill>
          <a:ln>
            <a:noFill/>
          </a:ln>
          <a:effectLst>
            <a:innerShdw blurRad="76200" dist="76200" dir="18900000">
              <a:prstClr val="black">
                <a:alpha val="4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IN" sz="2200" b="1" i="0" u="none" strike="noStrike" kern="120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rPr>
              <a:t>India </a:t>
            </a:r>
            <a:r>
              <a:rPr lang="en-US" sz="2200" b="1" dirty="0">
                <a:solidFill>
                  <a:srgbClr val="44546A">
                    <a:lumMod val="25000"/>
                  </a:srgbClr>
                </a:solidFill>
                <a:latin typeface="Arial" panose="020B0604020202020204" pitchFamily="34" charset="0"/>
                <a:cs typeface="Arial" panose="020B0604020202020204" pitchFamily="34" charset="0"/>
              </a:rPr>
              <a:t>PPHP &amp; PPCP</a:t>
            </a:r>
            <a:endParaRPr kumimoji="0" lang="en-US" sz="2200" b="1" i="0" u="none" strike="noStrike" kern="120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endParaRP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rPr>
              <a:t>Market Outlook</a:t>
            </a:r>
          </a:p>
        </p:txBody>
      </p:sp>
    </p:spTree>
    <p:extLst>
      <p:ext uri="{BB962C8B-B14F-4D97-AF65-F5344CB8AC3E}">
        <p14:creationId xmlns:p14="http://schemas.microsoft.com/office/powerpoint/2010/main" val="3818688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41EC4E82-0296-4160-98C1-35A7FEA38897}"/>
              </a:ext>
            </a:extLst>
          </p:cNvPr>
          <p:cNvSpPr txBox="1">
            <a:spLocks/>
          </p:cNvSpPr>
          <p:nvPr/>
        </p:nvSpPr>
        <p:spPr>
          <a:xfrm>
            <a:off x="236113" y="284728"/>
            <a:ext cx="6787539" cy="28777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200" b="1" dirty="0">
                <a:latin typeface="Verdana" panose="020B0604030504040204" pitchFamily="34" charset="0"/>
                <a:ea typeface="Verdana" panose="020B0604030504040204" pitchFamily="34" charset="0"/>
                <a:cs typeface="Verdana" panose="020B0604030504040204" pitchFamily="34" charset="0"/>
              </a:rPr>
              <a:t>India Polypropylene Copolymer Market Share, By End Use</a:t>
            </a:r>
          </a:p>
        </p:txBody>
      </p:sp>
      <p:sp>
        <p:nvSpPr>
          <p:cNvPr id="3" name="TextBox 2">
            <a:extLst>
              <a:ext uri="{FF2B5EF4-FFF2-40B4-BE49-F238E27FC236}">
                <a16:creationId xmlns:a16="http://schemas.microsoft.com/office/drawing/2014/main" id="{D2C628E9-C0FE-4ED5-81C9-E585F93F78B7}"/>
              </a:ext>
            </a:extLst>
          </p:cNvPr>
          <p:cNvSpPr txBox="1"/>
          <p:nvPr/>
        </p:nvSpPr>
        <p:spPr>
          <a:xfrm>
            <a:off x="294690" y="3568120"/>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Figure 2: East India Polypropylene </a:t>
            </a:r>
            <a:r>
              <a:rPr lang="en-US" sz="1000" b="1" dirty="0">
                <a:latin typeface="Verdana" panose="020B0604030504040204" pitchFamily="34" charset="0"/>
                <a:ea typeface="Verdana" panose="020B0604030504040204" pitchFamily="34" charset="0"/>
                <a:cs typeface="Verdana" panose="020B0604030504040204" pitchFamily="34" charset="0"/>
              </a:rPr>
              <a:t>C</a:t>
            </a:r>
            <a:r>
              <a:rPr kumimoji="0" lang="en-US" sz="1000" b="1" i="0" u="none" strike="noStrike" kern="1200" cap="none" spc="0" normalizeH="0" baseline="0" noProof="0" dirty="0" err="1">
                <a:ln>
                  <a:noFill/>
                </a:ln>
                <a:effectLst/>
                <a:uLnTx/>
                <a:uFillTx/>
                <a:latin typeface="Verdana" panose="020B0604030504040204" pitchFamily="34" charset="0"/>
                <a:ea typeface="Verdana" panose="020B0604030504040204" pitchFamily="34" charset="0"/>
                <a:cs typeface="Verdana" panose="020B0604030504040204" pitchFamily="34" charset="0"/>
              </a:rPr>
              <a:t>opolymer</a:t>
            </a: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Market Share, By </a:t>
            </a:r>
            <a:r>
              <a:rPr lang="en-US" sz="1000" b="1" dirty="0">
                <a:latin typeface="Verdana" panose="020B0604030504040204" pitchFamily="34" charset="0"/>
                <a:ea typeface="Verdana" panose="020B0604030504040204" pitchFamily="34" charset="0"/>
                <a:cs typeface="Verdana" panose="020B0604030504040204" pitchFamily="34" charset="0"/>
              </a:rPr>
              <a:t>End Use</a:t>
            </a: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By Volume (Thousand Tonnes), 2015–2030F</a:t>
            </a:r>
          </a:p>
        </p:txBody>
      </p:sp>
      <p:sp>
        <p:nvSpPr>
          <p:cNvPr id="4" name="TextBox 3">
            <a:extLst>
              <a:ext uri="{FF2B5EF4-FFF2-40B4-BE49-F238E27FC236}">
                <a16:creationId xmlns:a16="http://schemas.microsoft.com/office/drawing/2014/main" id="{1150F2F3-A05A-4726-8A9D-2D43B6031F79}"/>
              </a:ext>
            </a:extLst>
          </p:cNvPr>
          <p:cNvSpPr txBox="1"/>
          <p:nvPr/>
        </p:nvSpPr>
        <p:spPr>
          <a:xfrm>
            <a:off x="0" y="6290292"/>
            <a:ext cx="8601531" cy="523220"/>
          </a:xfrm>
          <a:prstGeom prst="rect">
            <a:avLst/>
          </a:prstGeom>
          <a:noFill/>
        </p:spPr>
        <p:txBody>
          <a:bodyPr wrap="square" rtlCol="0">
            <a:spAutoFit/>
          </a:bodyPr>
          <a:lstStyle/>
          <a:p>
            <a:pPr>
              <a:defRPr/>
            </a:pPr>
            <a:r>
              <a:rPr lang="en-IN" sz="1000" i="1" dirty="0">
                <a:solidFill>
                  <a:srgbClr val="7F7F7F"/>
                </a:solidFill>
                <a:latin typeface="Verdana" panose="020B0604030504040204" pitchFamily="34" charset="0"/>
                <a:ea typeface="Verdana" panose="020B0604030504040204" pitchFamily="34" charset="0"/>
                <a:cs typeface="Verdana" panose="020B0604030504040204" pitchFamily="34" charset="0"/>
              </a:rPr>
              <a:t>Year</a:t>
            </a:r>
            <a:r>
              <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 depicts the fiscal year ending in the month of March of  that year.</a:t>
            </a: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 </a:t>
            </a:r>
          </a:p>
          <a:p>
            <a:pPr>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2020 – April 2019-March 2020</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8" name="TextBox 7">
            <a:extLst>
              <a:ext uri="{FF2B5EF4-FFF2-40B4-BE49-F238E27FC236}">
                <a16:creationId xmlns:a16="http://schemas.microsoft.com/office/drawing/2014/main" id="{4CB7EE35-B1D1-4F9F-B28A-0BF7C7EE6F1A}"/>
              </a:ext>
            </a:extLst>
          </p:cNvPr>
          <p:cNvSpPr txBox="1"/>
          <p:nvPr/>
        </p:nvSpPr>
        <p:spPr>
          <a:xfrm>
            <a:off x="167479" y="772116"/>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Figure 2: South India Polypropylene </a:t>
            </a:r>
            <a:r>
              <a:rPr lang="en-US" sz="1000" b="1" dirty="0">
                <a:latin typeface="Verdana" panose="020B0604030504040204" pitchFamily="34" charset="0"/>
                <a:ea typeface="Verdana" panose="020B0604030504040204" pitchFamily="34" charset="0"/>
                <a:cs typeface="Verdana" panose="020B0604030504040204" pitchFamily="34" charset="0"/>
              </a:rPr>
              <a:t>C</a:t>
            </a:r>
            <a:r>
              <a:rPr kumimoji="0" lang="en-US" sz="1000" b="1" i="0" u="none" strike="noStrike" kern="1200" cap="none" spc="0" normalizeH="0" baseline="0" noProof="0" dirty="0" err="1">
                <a:ln>
                  <a:noFill/>
                </a:ln>
                <a:effectLst/>
                <a:uLnTx/>
                <a:uFillTx/>
                <a:latin typeface="Verdana" panose="020B0604030504040204" pitchFamily="34" charset="0"/>
                <a:ea typeface="Verdana" panose="020B0604030504040204" pitchFamily="34" charset="0"/>
                <a:cs typeface="Verdana" panose="020B0604030504040204" pitchFamily="34" charset="0"/>
              </a:rPr>
              <a:t>opolymer</a:t>
            </a: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Market Share, By </a:t>
            </a:r>
            <a:r>
              <a:rPr lang="en-US" sz="1000" b="1" dirty="0">
                <a:latin typeface="Verdana" panose="020B0604030504040204" pitchFamily="34" charset="0"/>
                <a:ea typeface="Verdana" panose="020B0604030504040204" pitchFamily="34" charset="0"/>
                <a:cs typeface="Verdana" panose="020B0604030504040204" pitchFamily="34" charset="0"/>
              </a:rPr>
              <a:t>End Use</a:t>
            </a: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By Volume (Thousand Tonnes), 2015–2030F</a:t>
            </a:r>
          </a:p>
        </p:txBody>
      </p:sp>
      <p:sp>
        <p:nvSpPr>
          <p:cNvPr id="11" name="TextBox 10">
            <a:extLst>
              <a:ext uri="{FF2B5EF4-FFF2-40B4-BE49-F238E27FC236}">
                <a16:creationId xmlns:a16="http://schemas.microsoft.com/office/drawing/2014/main" id="{C2C7B568-8A7A-4997-BF60-76A59D7E965D}"/>
              </a:ext>
            </a:extLst>
          </p:cNvPr>
          <p:cNvSpPr txBox="1"/>
          <p:nvPr/>
        </p:nvSpPr>
        <p:spPr>
          <a:xfrm>
            <a:off x="6572317" y="3377576"/>
            <a:ext cx="2276993"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Others include Kerala, Karnataka,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12" name="TextBox 4">
            <a:extLst>
              <a:ext uri="{FF2B5EF4-FFF2-40B4-BE49-F238E27FC236}">
                <a16:creationId xmlns:a16="http://schemas.microsoft.com/office/drawing/2014/main" id="{930A3516-8402-47B1-A0DA-83670F09D321}"/>
              </a:ext>
            </a:extLst>
          </p:cNvPr>
          <p:cNvSpPr txBox="1"/>
          <p:nvPr/>
        </p:nvSpPr>
        <p:spPr>
          <a:xfrm>
            <a:off x="5864762" y="6290292"/>
            <a:ext cx="3111758" cy="307810"/>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Others include Assam, </a:t>
            </a:r>
            <a:r>
              <a:rPr lang="en-IN" sz="700" i="1" dirty="0">
                <a:solidFill>
                  <a:srgbClr val="7F7F7F"/>
                </a:solidFill>
                <a:latin typeface="Verdana" panose="020B0604030504040204" pitchFamily="34" charset="0"/>
                <a:ea typeface="Verdana" panose="020B0604030504040204" pitchFamily="34" charset="0"/>
                <a:cs typeface="Verdana" panose="020B0604030504040204" pitchFamily="34" charset="0"/>
              </a:rPr>
              <a:t>Bihar</a:t>
            </a: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 and Chattisgarh,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10" name="Chart 9">
            <a:extLst>
              <a:ext uri="{FF2B5EF4-FFF2-40B4-BE49-F238E27FC236}">
                <a16:creationId xmlns:a16="http://schemas.microsoft.com/office/drawing/2014/main" id="{3B928C8F-0CE6-4853-8167-8BA3A7322151}"/>
              </a:ext>
            </a:extLst>
          </p:cNvPr>
          <p:cNvGraphicFramePr/>
          <p:nvPr>
            <p:extLst>
              <p:ext uri="{D42A27DB-BD31-4B8C-83A1-F6EECF244321}">
                <p14:modId xmlns:p14="http://schemas.microsoft.com/office/powerpoint/2010/main" val="261348303"/>
              </p:ext>
            </p:extLst>
          </p:nvPr>
        </p:nvGraphicFramePr>
        <p:xfrm>
          <a:off x="-142568" y="1225827"/>
          <a:ext cx="9537152" cy="22946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4">
            <a:extLst>
              <a:ext uri="{FF2B5EF4-FFF2-40B4-BE49-F238E27FC236}">
                <a16:creationId xmlns:a16="http://schemas.microsoft.com/office/drawing/2014/main" id="{CC67B800-8962-4C72-9453-543EAFA6225E}"/>
              </a:ext>
            </a:extLst>
          </p:cNvPr>
          <p:cNvGraphicFramePr/>
          <p:nvPr>
            <p:extLst>
              <p:ext uri="{D42A27DB-BD31-4B8C-83A1-F6EECF244321}">
                <p14:modId xmlns:p14="http://schemas.microsoft.com/office/powerpoint/2010/main" val="3938831946"/>
              </p:ext>
            </p:extLst>
          </p:nvPr>
        </p:nvGraphicFramePr>
        <p:xfrm>
          <a:off x="-142568" y="4075045"/>
          <a:ext cx="9537152" cy="22946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99877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41EC4E82-0296-4160-98C1-35A7FEA38897}"/>
              </a:ext>
            </a:extLst>
          </p:cNvPr>
          <p:cNvSpPr txBox="1">
            <a:spLocks/>
          </p:cNvSpPr>
          <p:nvPr/>
        </p:nvSpPr>
        <p:spPr>
          <a:xfrm>
            <a:off x="236113" y="284728"/>
            <a:ext cx="6787539" cy="28777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200" b="1" dirty="0">
                <a:latin typeface="Verdana" panose="020B0604030504040204" pitchFamily="34" charset="0"/>
                <a:ea typeface="Verdana" panose="020B0604030504040204" pitchFamily="34" charset="0"/>
                <a:cs typeface="Verdana" panose="020B0604030504040204" pitchFamily="34" charset="0"/>
              </a:rPr>
              <a:t>India Polypropylene Homopolymer Market Share, By Grade</a:t>
            </a:r>
          </a:p>
        </p:txBody>
      </p:sp>
      <p:sp>
        <p:nvSpPr>
          <p:cNvPr id="3" name="TextBox 2">
            <a:extLst>
              <a:ext uri="{FF2B5EF4-FFF2-40B4-BE49-F238E27FC236}">
                <a16:creationId xmlns:a16="http://schemas.microsoft.com/office/drawing/2014/main" id="{D2C628E9-C0FE-4ED5-81C9-E585F93F78B7}"/>
              </a:ext>
            </a:extLst>
          </p:cNvPr>
          <p:cNvSpPr txBox="1"/>
          <p:nvPr/>
        </p:nvSpPr>
        <p:spPr>
          <a:xfrm>
            <a:off x="294690" y="3568120"/>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Figure 2: North India Polypropylene Homopolymer Market Share, By </a:t>
            </a:r>
            <a:r>
              <a:rPr lang="en-US" sz="1000" b="1" dirty="0">
                <a:latin typeface="Verdana" panose="020B0604030504040204" pitchFamily="34" charset="0"/>
                <a:ea typeface="Verdana" panose="020B0604030504040204" pitchFamily="34" charset="0"/>
                <a:cs typeface="Verdana" panose="020B0604030504040204" pitchFamily="34" charset="0"/>
              </a:rPr>
              <a:t>Grade</a:t>
            </a: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By Volume (Thousand Tonnes), 2015–2030F</a:t>
            </a:r>
          </a:p>
        </p:txBody>
      </p:sp>
      <p:sp>
        <p:nvSpPr>
          <p:cNvPr id="2" name="TextBox 1">
            <a:extLst>
              <a:ext uri="{FF2B5EF4-FFF2-40B4-BE49-F238E27FC236}">
                <a16:creationId xmlns:a16="http://schemas.microsoft.com/office/drawing/2014/main" id="{99A794C2-F975-497E-A200-A44BF21E4B42}"/>
              </a:ext>
            </a:extLst>
          </p:cNvPr>
          <p:cNvSpPr txBox="1"/>
          <p:nvPr/>
        </p:nvSpPr>
        <p:spPr>
          <a:xfrm>
            <a:off x="5013298" y="6286186"/>
            <a:ext cx="4020708"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Others include Punjab, Uttarakhand, Himachal Pradesh,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4" name="TextBox 3">
            <a:extLst>
              <a:ext uri="{FF2B5EF4-FFF2-40B4-BE49-F238E27FC236}">
                <a16:creationId xmlns:a16="http://schemas.microsoft.com/office/drawing/2014/main" id="{1150F2F3-A05A-4726-8A9D-2D43B6031F79}"/>
              </a:ext>
            </a:extLst>
          </p:cNvPr>
          <p:cNvSpPr txBox="1"/>
          <p:nvPr/>
        </p:nvSpPr>
        <p:spPr>
          <a:xfrm>
            <a:off x="0" y="6352329"/>
            <a:ext cx="8601531" cy="523220"/>
          </a:xfrm>
          <a:prstGeom prst="rect">
            <a:avLst/>
          </a:prstGeom>
          <a:noFill/>
        </p:spPr>
        <p:txBody>
          <a:bodyPr wrap="square" rtlCol="0">
            <a:spAutoFit/>
          </a:bodyPr>
          <a:lstStyle/>
          <a:p>
            <a:pPr>
              <a:defRPr/>
            </a:pPr>
            <a:r>
              <a:rPr lang="en-IN" sz="1000" i="1" dirty="0">
                <a:solidFill>
                  <a:srgbClr val="7F7F7F"/>
                </a:solidFill>
                <a:latin typeface="Verdana" panose="020B0604030504040204" pitchFamily="34" charset="0"/>
                <a:ea typeface="Verdana" panose="020B0604030504040204" pitchFamily="34" charset="0"/>
                <a:cs typeface="Verdana" panose="020B0604030504040204" pitchFamily="34" charset="0"/>
              </a:rPr>
              <a:t>Year</a:t>
            </a:r>
            <a:r>
              <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 depicts the fiscal year ending in the month of March of  that year.</a:t>
            </a: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 </a:t>
            </a:r>
          </a:p>
          <a:p>
            <a:pPr>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2020 – April 2019-March 2020</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7" name="Chart 6">
            <a:extLst>
              <a:ext uri="{FF2B5EF4-FFF2-40B4-BE49-F238E27FC236}">
                <a16:creationId xmlns:a16="http://schemas.microsoft.com/office/drawing/2014/main" id="{7F5FEDE7-F396-4A43-B28E-F891738D5A19}"/>
              </a:ext>
            </a:extLst>
          </p:cNvPr>
          <p:cNvGraphicFramePr/>
          <p:nvPr>
            <p:extLst>
              <p:ext uri="{D42A27DB-BD31-4B8C-83A1-F6EECF244321}">
                <p14:modId xmlns:p14="http://schemas.microsoft.com/office/powerpoint/2010/main" val="882408885"/>
              </p:ext>
            </p:extLst>
          </p:nvPr>
        </p:nvGraphicFramePr>
        <p:xfrm>
          <a:off x="-294968" y="1073427"/>
          <a:ext cx="9537152" cy="2294638"/>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4CB7EE35-B1D1-4F9F-B28A-0BF7C7EE6F1A}"/>
              </a:ext>
            </a:extLst>
          </p:cNvPr>
          <p:cNvSpPr txBox="1"/>
          <p:nvPr/>
        </p:nvSpPr>
        <p:spPr>
          <a:xfrm>
            <a:off x="167479" y="772116"/>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Figure 2: West India Polypropylene Homopolymer Market Share, By Grade, By Volume (Thousand Tonnes), 2015–2030F</a:t>
            </a:r>
          </a:p>
        </p:txBody>
      </p:sp>
      <p:sp>
        <p:nvSpPr>
          <p:cNvPr id="9" name="TextBox 8">
            <a:extLst>
              <a:ext uri="{FF2B5EF4-FFF2-40B4-BE49-F238E27FC236}">
                <a16:creationId xmlns:a16="http://schemas.microsoft.com/office/drawing/2014/main" id="{BA29105B-8BC1-4FDE-B7A2-58D2A05C675E}"/>
              </a:ext>
            </a:extLst>
          </p:cNvPr>
          <p:cNvSpPr txBox="1"/>
          <p:nvPr/>
        </p:nvSpPr>
        <p:spPr>
          <a:xfrm>
            <a:off x="2988241" y="3414231"/>
            <a:ext cx="5861069"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Others include Goa, Daman &amp; Diu, etc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11" name="Chart 10">
            <a:extLst>
              <a:ext uri="{FF2B5EF4-FFF2-40B4-BE49-F238E27FC236}">
                <a16:creationId xmlns:a16="http://schemas.microsoft.com/office/drawing/2014/main" id="{936EB8C3-D3E3-4BC4-B703-9C2677C649EF}"/>
              </a:ext>
            </a:extLst>
          </p:cNvPr>
          <p:cNvGraphicFramePr/>
          <p:nvPr>
            <p:extLst>
              <p:ext uri="{D42A27DB-BD31-4B8C-83A1-F6EECF244321}">
                <p14:modId xmlns:p14="http://schemas.microsoft.com/office/powerpoint/2010/main" val="726747344"/>
              </p:ext>
            </p:extLst>
          </p:nvPr>
        </p:nvGraphicFramePr>
        <p:xfrm>
          <a:off x="-200624" y="3954512"/>
          <a:ext cx="9537152" cy="22946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890815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41EC4E82-0296-4160-98C1-35A7FEA38897}"/>
              </a:ext>
            </a:extLst>
          </p:cNvPr>
          <p:cNvSpPr txBox="1">
            <a:spLocks/>
          </p:cNvSpPr>
          <p:nvPr/>
        </p:nvSpPr>
        <p:spPr>
          <a:xfrm>
            <a:off x="236113" y="284728"/>
            <a:ext cx="6787539" cy="28777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200" b="1" dirty="0">
                <a:latin typeface="Verdana" panose="020B0604030504040204" pitchFamily="34" charset="0"/>
                <a:ea typeface="Verdana" panose="020B0604030504040204" pitchFamily="34" charset="0"/>
                <a:cs typeface="Verdana" panose="020B0604030504040204" pitchFamily="34" charset="0"/>
              </a:rPr>
              <a:t>India Polypropylene Homopolymer Market Share, By Grade</a:t>
            </a:r>
          </a:p>
        </p:txBody>
      </p:sp>
      <p:sp>
        <p:nvSpPr>
          <p:cNvPr id="3" name="TextBox 2">
            <a:extLst>
              <a:ext uri="{FF2B5EF4-FFF2-40B4-BE49-F238E27FC236}">
                <a16:creationId xmlns:a16="http://schemas.microsoft.com/office/drawing/2014/main" id="{D2C628E9-C0FE-4ED5-81C9-E585F93F78B7}"/>
              </a:ext>
            </a:extLst>
          </p:cNvPr>
          <p:cNvSpPr txBox="1"/>
          <p:nvPr/>
        </p:nvSpPr>
        <p:spPr>
          <a:xfrm>
            <a:off x="294690" y="3568120"/>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Figure 2: East India Polypropylene Homopolymer Market Share, By Grade, By Volume (Thousand Tonnes), 2015–2030F</a:t>
            </a:r>
          </a:p>
        </p:txBody>
      </p:sp>
      <p:sp>
        <p:nvSpPr>
          <p:cNvPr id="4" name="TextBox 3">
            <a:extLst>
              <a:ext uri="{FF2B5EF4-FFF2-40B4-BE49-F238E27FC236}">
                <a16:creationId xmlns:a16="http://schemas.microsoft.com/office/drawing/2014/main" id="{1150F2F3-A05A-4726-8A9D-2D43B6031F79}"/>
              </a:ext>
            </a:extLst>
          </p:cNvPr>
          <p:cNvSpPr txBox="1"/>
          <p:nvPr/>
        </p:nvSpPr>
        <p:spPr>
          <a:xfrm>
            <a:off x="0" y="6396532"/>
            <a:ext cx="8601531" cy="523220"/>
          </a:xfrm>
          <a:prstGeom prst="rect">
            <a:avLst/>
          </a:prstGeom>
          <a:noFill/>
        </p:spPr>
        <p:txBody>
          <a:bodyPr wrap="square" rtlCol="0">
            <a:spAutoFit/>
          </a:bodyPr>
          <a:lstStyle/>
          <a:p>
            <a:pPr>
              <a:defRPr/>
            </a:pPr>
            <a:r>
              <a:rPr lang="en-IN" sz="1000" i="1" dirty="0">
                <a:solidFill>
                  <a:srgbClr val="7F7F7F"/>
                </a:solidFill>
                <a:latin typeface="Verdana" panose="020B0604030504040204" pitchFamily="34" charset="0"/>
                <a:ea typeface="Verdana" panose="020B0604030504040204" pitchFamily="34" charset="0"/>
                <a:cs typeface="Verdana" panose="020B0604030504040204" pitchFamily="34" charset="0"/>
              </a:rPr>
              <a:t>Year</a:t>
            </a:r>
            <a:r>
              <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 depicts the fiscal year ending in the month of March of  that year.</a:t>
            </a: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 </a:t>
            </a:r>
          </a:p>
          <a:p>
            <a:pPr>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2020 – April 2019-March 2020</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8" name="TextBox 7">
            <a:extLst>
              <a:ext uri="{FF2B5EF4-FFF2-40B4-BE49-F238E27FC236}">
                <a16:creationId xmlns:a16="http://schemas.microsoft.com/office/drawing/2014/main" id="{4CB7EE35-B1D1-4F9F-B28A-0BF7C7EE6F1A}"/>
              </a:ext>
            </a:extLst>
          </p:cNvPr>
          <p:cNvSpPr txBox="1"/>
          <p:nvPr/>
        </p:nvSpPr>
        <p:spPr>
          <a:xfrm>
            <a:off x="167479" y="772116"/>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Figure 2: South India Polypropylene Homopolymer Market Share, By Grade, By Volume (Thousand Tonnes), 2015–2030F</a:t>
            </a:r>
          </a:p>
        </p:txBody>
      </p:sp>
      <p:sp>
        <p:nvSpPr>
          <p:cNvPr id="11" name="TextBox 10">
            <a:extLst>
              <a:ext uri="{FF2B5EF4-FFF2-40B4-BE49-F238E27FC236}">
                <a16:creationId xmlns:a16="http://schemas.microsoft.com/office/drawing/2014/main" id="{C2C7B568-8A7A-4997-BF60-76A59D7E965D}"/>
              </a:ext>
            </a:extLst>
          </p:cNvPr>
          <p:cNvSpPr txBox="1"/>
          <p:nvPr/>
        </p:nvSpPr>
        <p:spPr>
          <a:xfrm>
            <a:off x="6572317" y="3394076"/>
            <a:ext cx="2276993"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Others include Kerala, Karnataka,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12" name="TextBox 4">
            <a:extLst>
              <a:ext uri="{FF2B5EF4-FFF2-40B4-BE49-F238E27FC236}">
                <a16:creationId xmlns:a16="http://schemas.microsoft.com/office/drawing/2014/main" id="{930A3516-8402-47B1-A0DA-83670F09D321}"/>
              </a:ext>
            </a:extLst>
          </p:cNvPr>
          <p:cNvSpPr txBox="1"/>
          <p:nvPr/>
        </p:nvSpPr>
        <p:spPr>
          <a:xfrm>
            <a:off x="5864762" y="6365262"/>
            <a:ext cx="3111758" cy="307810"/>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Others include Assam, </a:t>
            </a:r>
            <a:r>
              <a:rPr lang="en-IN" sz="700" i="1" dirty="0">
                <a:solidFill>
                  <a:srgbClr val="7F7F7F"/>
                </a:solidFill>
                <a:latin typeface="Verdana" panose="020B0604030504040204" pitchFamily="34" charset="0"/>
                <a:ea typeface="Verdana" panose="020B0604030504040204" pitchFamily="34" charset="0"/>
                <a:cs typeface="Verdana" panose="020B0604030504040204" pitchFamily="34" charset="0"/>
              </a:rPr>
              <a:t>Bihar</a:t>
            </a: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 and Chattisgarh,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10" name="Chart 9">
            <a:extLst>
              <a:ext uri="{FF2B5EF4-FFF2-40B4-BE49-F238E27FC236}">
                <a16:creationId xmlns:a16="http://schemas.microsoft.com/office/drawing/2014/main" id="{AD15F81D-84AD-4A46-A695-6F7EED363534}"/>
              </a:ext>
            </a:extLst>
          </p:cNvPr>
          <p:cNvGraphicFramePr/>
          <p:nvPr>
            <p:extLst>
              <p:ext uri="{D42A27DB-BD31-4B8C-83A1-F6EECF244321}">
                <p14:modId xmlns:p14="http://schemas.microsoft.com/office/powerpoint/2010/main" val="3709810865"/>
              </p:ext>
            </p:extLst>
          </p:nvPr>
        </p:nvGraphicFramePr>
        <p:xfrm>
          <a:off x="-294968" y="1073426"/>
          <a:ext cx="9537152" cy="232064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4">
            <a:extLst>
              <a:ext uri="{FF2B5EF4-FFF2-40B4-BE49-F238E27FC236}">
                <a16:creationId xmlns:a16="http://schemas.microsoft.com/office/drawing/2014/main" id="{2EFE766F-5465-492B-8DD8-953BE505AD2B}"/>
              </a:ext>
            </a:extLst>
          </p:cNvPr>
          <p:cNvGraphicFramePr/>
          <p:nvPr>
            <p:extLst>
              <p:ext uri="{D42A27DB-BD31-4B8C-83A1-F6EECF244321}">
                <p14:modId xmlns:p14="http://schemas.microsoft.com/office/powerpoint/2010/main" val="1950155075"/>
              </p:ext>
            </p:extLst>
          </p:nvPr>
        </p:nvGraphicFramePr>
        <p:xfrm>
          <a:off x="-142568" y="4070624"/>
          <a:ext cx="9537152" cy="22946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61452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41EC4E82-0296-4160-98C1-35A7FEA38897}"/>
              </a:ext>
            </a:extLst>
          </p:cNvPr>
          <p:cNvSpPr txBox="1">
            <a:spLocks/>
          </p:cNvSpPr>
          <p:nvPr/>
        </p:nvSpPr>
        <p:spPr>
          <a:xfrm>
            <a:off x="236113" y="284728"/>
            <a:ext cx="6787539" cy="28777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200" b="1" dirty="0">
                <a:latin typeface="Verdana" panose="020B0604030504040204" pitchFamily="34" charset="0"/>
                <a:ea typeface="Verdana" panose="020B0604030504040204" pitchFamily="34" charset="0"/>
                <a:cs typeface="Verdana" panose="020B0604030504040204" pitchFamily="34" charset="0"/>
              </a:rPr>
              <a:t>India Polypropylene Copolymer Market Share, By Grade</a:t>
            </a:r>
          </a:p>
        </p:txBody>
      </p:sp>
      <p:sp>
        <p:nvSpPr>
          <p:cNvPr id="3" name="TextBox 2">
            <a:extLst>
              <a:ext uri="{FF2B5EF4-FFF2-40B4-BE49-F238E27FC236}">
                <a16:creationId xmlns:a16="http://schemas.microsoft.com/office/drawing/2014/main" id="{D2C628E9-C0FE-4ED5-81C9-E585F93F78B7}"/>
              </a:ext>
            </a:extLst>
          </p:cNvPr>
          <p:cNvSpPr txBox="1"/>
          <p:nvPr/>
        </p:nvSpPr>
        <p:spPr>
          <a:xfrm>
            <a:off x="294690" y="3568120"/>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Figure 2: North India Polypropylene </a:t>
            </a:r>
            <a:r>
              <a:rPr lang="en-US" sz="1000" b="1" dirty="0">
                <a:latin typeface="Verdana" panose="020B0604030504040204" pitchFamily="34" charset="0"/>
                <a:ea typeface="Verdana" panose="020B0604030504040204" pitchFamily="34" charset="0"/>
                <a:cs typeface="Verdana" panose="020B0604030504040204" pitchFamily="34" charset="0"/>
              </a:rPr>
              <a:t>C</a:t>
            </a:r>
            <a:r>
              <a:rPr kumimoji="0" lang="en-US" sz="1000" b="1" i="0" u="none" strike="noStrike" kern="1200" cap="none" spc="0" normalizeH="0" baseline="0" noProof="0" dirty="0" err="1">
                <a:ln>
                  <a:noFill/>
                </a:ln>
                <a:effectLst/>
                <a:uLnTx/>
                <a:uFillTx/>
                <a:latin typeface="Verdana" panose="020B0604030504040204" pitchFamily="34" charset="0"/>
                <a:ea typeface="Verdana" panose="020B0604030504040204" pitchFamily="34" charset="0"/>
                <a:cs typeface="Verdana" panose="020B0604030504040204" pitchFamily="34" charset="0"/>
              </a:rPr>
              <a:t>opolymer</a:t>
            </a: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Market Share, By </a:t>
            </a:r>
            <a:r>
              <a:rPr lang="en-US" sz="1000" b="1" dirty="0">
                <a:latin typeface="Verdana" panose="020B0604030504040204" pitchFamily="34" charset="0"/>
                <a:ea typeface="Verdana" panose="020B0604030504040204" pitchFamily="34" charset="0"/>
                <a:cs typeface="Verdana" panose="020B0604030504040204" pitchFamily="34" charset="0"/>
              </a:rPr>
              <a:t>Grade</a:t>
            </a: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By Volume (Thousand Tonnes), 2015–2030F</a:t>
            </a:r>
          </a:p>
        </p:txBody>
      </p:sp>
      <p:sp>
        <p:nvSpPr>
          <p:cNvPr id="2" name="TextBox 1">
            <a:extLst>
              <a:ext uri="{FF2B5EF4-FFF2-40B4-BE49-F238E27FC236}">
                <a16:creationId xmlns:a16="http://schemas.microsoft.com/office/drawing/2014/main" id="{99A794C2-F975-497E-A200-A44BF21E4B42}"/>
              </a:ext>
            </a:extLst>
          </p:cNvPr>
          <p:cNvSpPr txBox="1"/>
          <p:nvPr/>
        </p:nvSpPr>
        <p:spPr>
          <a:xfrm>
            <a:off x="4955812" y="6215622"/>
            <a:ext cx="4020708"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Others include Punjab, Uttarakhand, Himachal Pradesh,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4" name="TextBox 3">
            <a:extLst>
              <a:ext uri="{FF2B5EF4-FFF2-40B4-BE49-F238E27FC236}">
                <a16:creationId xmlns:a16="http://schemas.microsoft.com/office/drawing/2014/main" id="{1150F2F3-A05A-4726-8A9D-2D43B6031F79}"/>
              </a:ext>
            </a:extLst>
          </p:cNvPr>
          <p:cNvSpPr txBox="1"/>
          <p:nvPr/>
        </p:nvSpPr>
        <p:spPr>
          <a:xfrm>
            <a:off x="0" y="6352329"/>
            <a:ext cx="8601531" cy="523220"/>
          </a:xfrm>
          <a:prstGeom prst="rect">
            <a:avLst/>
          </a:prstGeom>
          <a:noFill/>
        </p:spPr>
        <p:txBody>
          <a:bodyPr wrap="square" rtlCol="0">
            <a:spAutoFit/>
          </a:bodyPr>
          <a:lstStyle/>
          <a:p>
            <a:pPr>
              <a:defRPr/>
            </a:pPr>
            <a:r>
              <a:rPr lang="en-IN" sz="1000" i="1" dirty="0">
                <a:solidFill>
                  <a:srgbClr val="7F7F7F"/>
                </a:solidFill>
                <a:latin typeface="Verdana" panose="020B0604030504040204" pitchFamily="34" charset="0"/>
                <a:ea typeface="Verdana" panose="020B0604030504040204" pitchFamily="34" charset="0"/>
                <a:cs typeface="Verdana" panose="020B0604030504040204" pitchFamily="34" charset="0"/>
              </a:rPr>
              <a:t>Year</a:t>
            </a:r>
            <a:r>
              <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 depicts the fiscal year ending in the month of March of  that year.</a:t>
            </a: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 </a:t>
            </a:r>
          </a:p>
          <a:p>
            <a:pPr>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2020 – April 2019-March 2020</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7" name="Chart 6">
            <a:extLst>
              <a:ext uri="{FF2B5EF4-FFF2-40B4-BE49-F238E27FC236}">
                <a16:creationId xmlns:a16="http://schemas.microsoft.com/office/drawing/2014/main" id="{7F5FEDE7-F396-4A43-B28E-F891738D5A19}"/>
              </a:ext>
            </a:extLst>
          </p:cNvPr>
          <p:cNvGraphicFramePr/>
          <p:nvPr>
            <p:extLst>
              <p:ext uri="{D42A27DB-BD31-4B8C-83A1-F6EECF244321}">
                <p14:modId xmlns:p14="http://schemas.microsoft.com/office/powerpoint/2010/main" val="1794451987"/>
              </p:ext>
            </p:extLst>
          </p:nvPr>
        </p:nvGraphicFramePr>
        <p:xfrm>
          <a:off x="-294968" y="1073427"/>
          <a:ext cx="9537152" cy="2294638"/>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4CB7EE35-B1D1-4F9F-B28A-0BF7C7EE6F1A}"/>
              </a:ext>
            </a:extLst>
          </p:cNvPr>
          <p:cNvSpPr txBox="1"/>
          <p:nvPr/>
        </p:nvSpPr>
        <p:spPr>
          <a:xfrm>
            <a:off x="167479" y="772116"/>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Figure 2: West India Polypropylene </a:t>
            </a:r>
            <a:r>
              <a:rPr lang="en-US" sz="1000" b="1" dirty="0">
                <a:latin typeface="Verdana" panose="020B0604030504040204" pitchFamily="34" charset="0"/>
                <a:ea typeface="Verdana" panose="020B0604030504040204" pitchFamily="34" charset="0"/>
                <a:cs typeface="Verdana" panose="020B0604030504040204" pitchFamily="34" charset="0"/>
              </a:rPr>
              <a:t>C</a:t>
            </a:r>
            <a:r>
              <a:rPr kumimoji="0" lang="en-US" sz="1000" b="1" i="0" u="none" strike="noStrike" kern="1200" cap="none" spc="0" normalizeH="0" baseline="0" noProof="0" dirty="0" err="1">
                <a:ln>
                  <a:noFill/>
                </a:ln>
                <a:effectLst/>
                <a:uLnTx/>
                <a:uFillTx/>
                <a:latin typeface="Verdana" panose="020B0604030504040204" pitchFamily="34" charset="0"/>
                <a:ea typeface="Verdana" panose="020B0604030504040204" pitchFamily="34" charset="0"/>
                <a:cs typeface="Verdana" panose="020B0604030504040204" pitchFamily="34" charset="0"/>
              </a:rPr>
              <a:t>opolymer</a:t>
            </a: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Market Share, By Grade, By Volume (Thousand Tonnes), 2015–2030F</a:t>
            </a:r>
          </a:p>
        </p:txBody>
      </p:sp>
      <p:sp>
        <p:nvSpPr>
          <p:cNvPr id="9" name="TextBox 8">
            <a:extLst>
              <a:ext uri="{FF2B5EF4-FFF2-40B4-BE49-F238E27FC236}">
                <a16:creationId xmlns:a16="http://schemas.microsoft.com/office/drawing/2014/main" id="{BA29105B-8BC1-4FDE-B7A2-58D2A05C675E}"/>
              </a:ext>
            </a:extLst>
          </p:cNvPr>
          <p:cNvSpPr txBox="1"/>
          <p:nvPr/>
        </p:nvSpPr>
        <p:spPr>
          <a:xfrm>
            <a:off x="2988241" y="3236362"/>
            <a:ext cx="5861069"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Others include Goa, Daman &amp; Diu, etc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10" name="Chart 9">
            <a:extLst>
              <a:ext uri="{FF2B5EF4-FFF2-40B4-BE49-F238E27FC236}">
                <a16:creationId xmlns:a16="http://schemas.microsoft.com/office/drawing/2014/main" id="{CF6C5315-8275-4D83-AED8-AEBD8C72C2E1}"/>
              </a:ext>
            </a:extLst>
          </p:cNvPr>
          <p:cNvGraphicFramePr/>
          <p:nvPr>
            <p:extLst>
              <p:ext uri="{D42A27DB-BD31-4B8C-83A1-F6EECF244321}">
                <p14:modId xmlns:p14="http://schemas.microsoft.com/office/powerpoint/2010/main" val="1898074196"/>
              </p:ext>
            </p:extLst>
          </p:nvPr>
        </p:nvGraphicFramePr>
        <p:xfrm>
          <a:off x="-142568" y="4070623"/>
          <a:ext cx="9537152" cy="22946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197512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41EC4E82-0296-4160-98C1-35A7FEA38897}"/>
              </a:ext>
            </a:extLst>
          </p:cNvPr>
          <p:cNvSpPr txBox="1">
            <a:spLocks/>
          </p:cNvSpPr>
          <p:nvPr/>
        </p:nvSpPr>
        <p:spPr>
          <a:xfrm>
            <a:off x="236113" y="284728"/>
            <a:ext cx="6787539" cy="28777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200" b="1" dirty="0">
                <a:latin typeface="Verdana" panose="020B0604030504040204" pitchFamily="34" charset="0"/>
                <a:ea typeface="Verdana" panose="020B0604030504040204" pitchFamily="34" charset="0"/>
                <a:cs typeface="Verdana" panose="020B0604030504040204" pitchFamily="34" charset="0"/>
              </a:rPr>
              <a:t>India Polypropylene Copolymer Market Share, By Grade</a:t>
            </a:r>
          </a:p>
        </p:txBody>
      </p:sp>
      <p:sp>
        <p:nvSpPr>
          <p:cNvPr id="3" name="TextBox 2">
            <a:extLst>
              <a:ext uri="{FF2B5EF4-FFF2-40B4-BE49-F238E27FC236}">
                <a16:creationId xmlns:a16="http://schemas.microsoft.com/office/drawing/2014/main" id="{D2C628E9-C0FE-4ED5-81C9-E585F93F78B7}"/>
              </a:ext>
            </a:extLst>
          </p:cNvPr>
          <p:cNvSpPr txBox="1"/>
          <p:nvPr/>
        </p:nvSpPr>
        <p:spPr>
          <a:xfrm>
            <a:off x="294690" y="3568120"/>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Figure 2: East India Polypropylene </a:t>
            </a:r>
            <a:r>
              <a:rPr lang="en-US" sz="1000" b="1" dirty="0">
                <a:latin typeface="Verdana" panose="020B0604030504040204" pitchFamily="34" charset="0"/>
                <a:ea typeface="Verdana" panose="020B0604030504040204" pitchFamily="34" charset="0"/>
                <a:cs typeface="Verdana" panose="020B0604030504040204" pitchFamily="34" charset="0"/>
              </a:rPr>
              <a:t>C</a:t>
            </a:r>
            <a:r>
              <a:rPr kumimoji="0" lang="en-US" sz="1000" b="1" i="0" u="none" strike="noStrike" kern="1200" cap="none" spc="0" normalizeH="0" baseline="0" noProof="0" dirty="0" err="1">
                <a:ln>
                  <a:noFill/>
                </a:ln>
                <a:effectLst/>
                <a:uLnTx/>
                <a:uFillTx/>
                <a:latin typeface="Verdana" panose="020B0604030504040204" pitchFamily="34" charset="0"/>
                <a:ea typeface="Verdana" panose="020B0604030504040204" pitchFamily="34" charset="0"/>
                <a:cs typeface="Verdana" panose="020B0604030504040204" pitchFamily="34" charset="0"/>
              </a:rPr>
              <a:t>opolymer</a:t>
            </a: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Market Share, By Grad</a:t>
            </a:r>
            <a:r>
              <a:rPr lang="en-US" sz="1000" b="1" dirty="0">
                <a:latin typeface="Verdana" panose="020B0604030504040204" pitchFamily="34" charset="0"/>
                <a:ea typeface="Verdana" panose="020B0604030504040204" pitchFamily="34" charset="0"/>
                <a:cs typeface="Verdana" panose="020B0604030504040204" pitchFamily="34" charset="0"/>
              </a:rPr>
              <a:t>e</a:t>
            </a: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By Volume (Thousand Tonnes), 2015–2030F</a:t>
            </a:r>
          </a:p>
        </p:txBody>
      </p:sp>
      <p:sp>
        <p:nvSpPr>
          <p:cNvPr id="4" name="TextBox 3">
            <a:extLst>
              <a:ext uri="{FF2B5EF4-FFF2-40B4-BE49-F238E27FC236}">
                <a16:creationId xmlns:a16="http://schemas.microsoft.com/office/drawing/2014/main" id="{1150F2F3-A05A-4726-8A9D-2D43B6031F79}"/>
              </a:ext>
            </a:extLst>
          </p:cNvPr>
          <p:cNvSpPr txBox="1"/>
          <p:nvPr/>
        </p:nvSpPr>
        <p:spPr>
          <a:xfrm>
            <a:off x="0" y="6290292"/>
            <a:ext cx="8601531" cy="523220"/>
          </a:xfrm>
          <a:prstGeom prst="rect">
            <a:avLst/>
          </a:prstGeom>
          <a:noFill/>
        </p:spPr>
        <p:txBody>
          <a:bodyPr wrap="square" rtlCol="0">
            <a:spAutoFit/>
          </a:bodyPr>
          <a:lstStyle/>
          <a:p>
            <a:pPr>
              <a:defRPr/>
            </a:pPr>
            <a:r>
              <a:rPr lang="en-IN" sz="1000" i="1" dirty="0">
                <a:solidFill>
                  <a:srgbClr val="7F7F7F"/>
                </a:solidFill>
                <a:latin typeface="Verdana" panose="020B0604030504040204" pitchFamily="34" charset="0"/>
                <a:ea typeface="Verdana" panose="020B0604030504040204" pitchFamily="34" charset="0"/>
                <a:cs typeface="Verdana" panose="020B0604030504040204" pitchFamily="34" charset="0"/>
              </a:rPr>
              <a:t>Year</a:t>
            </a:r>
            <a:r>
              <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 depicts the fiscal year ending in the month of March of  that year.</a:t>
            </a: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 </a:t>
            </a:r>
          </a:p>
          <a:p>
            <a:pPr>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2020 – April 2019-March 2020</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8" name="TextBox 7">
            <a:extLst>
              <a:ext uri="{FF2B5EF4-FFF2-40B4-BE49-F238E27FC236}">
                <a16:creationId xmlns:a16="http://schemas.microsoft.com/office/drawing/2014/main" id="{4CB7EE35-B1D1-4F9F-B28A-0BF7C7EE6F1A}"/>
              </a:ext>
            </a:extLst>
          </p:cNvPr>
          <p:cNvSpPr txBox="1"/>
          <p:nvPr/>
        </p:nvSpPr>
        <p:spPr>
          <a:xfrm>
            <a:off x="167479" y="772116"/>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Figure 2: South India Polypropylene </a:t>
            </a:r>
            <a:r>
              <a:rPr lang="en-US" sz="1000" b="1" dirty="0">
                <a:latin typeface="Verdana" panose="020B0604030504040204" pitchFamily="34" charset="0"/>
                <a:ea typeface="Verdana" panose="020B0604030504040204" pitchFamily="34" charset="0"/>
                <a:cs typeface="Verdana" panose="020B0604030504040204" pitchFamily="34" charset="0"/>
              </a:rPr>
              <a:t>C</a:t>
            </a:r>
            <a:r>
              <a:rPr kumimoji="0" lang="en-US" sz="1000" b="1" i="0" u="none" strike="noStrike" kern="1200" cap="none" spc="0" normalizeH="0" baseline="0" noProof="0" dirty="0" err="1">
                <a:ln>
                  <a:noFill/>
                </a:ln>
                <a:effectLst/>
                <a:uLnTx/>
                <a:uFillTx/>
                <a:latin typeface="Verdana" panose="020B0604030504040204" pitchFamily="34" charset="0"/>
                <a:ea typeface="Verdana" panose="020B0604030504040204" pitchFamily="34" charset="0"/>
                <a:cs typeface="Verdana" panose="020B0604030504040204" pitchFamily="34" charset="0"/>
              </a:rPr>
              <a:t>opolymer</a:t>
            </a: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Market Share, By Grade By Volume (Thousand Tonnes), 2015–2030F</a:t>
            </a:r>
          </a:p>
        </p:txBody>
      </p:sp>
      <p:sp>
        <p:nvSpPr>
          <p:cNvPr id="11" name="TextBox 10">
            <a:extLst>
              <a:ext uri="{FF2B5EF4-FFF2-40B4-BE49-F238E27FC236}">
                <a16:creationId xmlns:a16="http://schemas.microsoft.com/office/drawing/2014/main" id="{C2C7B568-8A7A-4997-BF60-76A59D7E965D}"/>
              </a:ext>
            </a:extLst>
          </p:cNvPr>
          <p:cNvSpPr txBox="1"/>
          <p:nvPr/>
        </p:nvSpPr>
        <p:spPr>
          <a:xfrm>
            <a:off x="6572317" y="3377576"/>
            <a:ext cx="2276993"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Others include Kerala, Karnataka,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12" name="TextBox 4">
            <a:extLst>
              <a:ext uri="{FF2B5EF4-FFF2-40B4-BE49-F238E27FC236}">
                <a16:creationId xmlns:a16="http://schemas.microsoft.com/office/drawing/2014/main" id="{930A3516-8402-47B1-A0DA-83670F09D321}"/>
              </a:ext>
            </a:extLst>
          </p:cNvPr>
          <p:cNvSpPr txBox="1"/>
          <p:nvPr/>
        </p:nvSpPr>
        <p:spPr>
          <a:xfrm>
            <a:off x="5864762" y="6290292"/>
            <a:ext cx="3111758" cy="307810"/>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Others include Assam, </a:t>
            </a:r>
            <a:r>
              <a:rPr lang="en-IN" sz="700" i="1" dirty="0">
                <a:solidFill>
                  <a:srgbClr val="7F7F7F"/>
                </a:solidFill>
                <a:latin typeface="Verdana" panose="020B0604030504040204" pitchFamily="34" charset="0"/>
                <a:ea typeface="Verdana" panose="020B0604030504040204" pitchFamily="34" charset="0"/>
                <a:cs typeface="Verdana" panose="020B0604030504040204" pitchFamily="34" charset="0"/>
              </a:rPr>
              <a:t>Bihar</a:t>
            </a: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 and Chattisgarh,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13" name="Chart 12">
            <a:extLst>
              <a:ext uri="{FF2B5EF4-FFF2-40B4-BE49-F238E27FC236}">
                <a16:creationId xmlns:a16="http://schemas.microsoft.com/office/drawing/2014/main" id="{C0DA6C4C-FA5D-4062-AD91-FC857FEE794C}"/>
              </a:ext>
            </a:extLst>
          </p:cNvPr>
          <p:cNvGraphicFramePr/>
          <p:nvPr>
            <p:extLst>
              <p:ext uri="{D42A27DB-BD31-4B8C-83A1-F6EECF244321}">
                <p14:modId xmlns:p14="http://schemas.microsoft.com/office/powerpoint/2010/main" val="3481062158"/>
              </p:ext>
            </p:extLst>
          </p:nvPr>
        </p:nvGraphicFramePr>
        <p:xfrm>
          <a:off x="-294968" y="1247595"/>
          <a:ext cx="9537152" cy="22946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a:extLst>
              <a:ext uri="{FF2B5EF4-FFF2-40B4-BE49-F238E27FC236}">
                <a16:creationId xmlns:a16="http://schemas.microsoft.com/office/drawing/2014/main" id="{0C10DFF7-FDED-43D5-9E9B-56BB672B7D45}"/>
              </a:ext>
            </a:extLst>
          </p:cNvPr>
          <p:cNvGraphicFramePr/>
          <p:nvPr>
            <p:extLst>
              <p:ext uri="{D42A27DB-BD31-4B8C-83A1-F6EECF244321}">
                <p14:modId xmlns:p14="http://schemas.microsoft.com/office/powerpoint/2010/main" val="1368576491"/>
              </p:ext>
            </p:extLst>
          </p:nvPr>
        </p:nvGraphicFramePr>
        <p:xfrm>
          <a:off x="-200624" y="4157704"/>
          <a:ext cx="9537152" cy="22946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71998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41EC4E82-0296-4160-98C1-35A7FEA38897}"/>
              </a:ext>
            </a:extLst>
          </p:cNvPr>
          <p:cNvSpPr txBox="1">
            <a:spLocks/>
          </p:cNvSpPr>
          <p:nvPr/>
        </p:nvSpPr>
        <p:spPr>
          <a:xfrm>
            <a:off x="236113" y="284728"/>
            <a:ext cx="6787539" cy="28777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457200">
              <a:lnSpc>
                <a:spcPts val="1700"/>
              </a:lnSpc>
              <a:defRPr/>
            </a:pPr>
            <a:r>
              <a:rPr lang="en-IN" sz="1200" b="1" dirty="0">
                <a:latin typeface="Verdana" panose="020B0604030504040204" pitchFamily="34" charset="0"/>
                <a:ea typeface="Verdana" panose="020B0604030504040204" pitchFamily="34" charset="0"/>
                <a:cs typeface="Verdana" panose="020B0604030504040204" pitchFamily="34" charset="0"/>
              </a:rPr>
              <a:t>North India Polypropylene Homopolymer Demand Supply Gap Graph</a:t>
            </a:r>
          </a:p>
        </p:txBody>
      </p:sp>
      <p:sp>
        <p:nvSpPr>
          <p:cNvPr id="3" name="TextBox 2">
            <a:extLst>
              <a:ext uri="{FF2B5EF4-FFF2-40B4-BE49-F238E27FC236}">
                <a16:creationId xmlns:a16="http://schemas.microsoft.com/office/drawing/2014/main" id="{D2C628E9-C0FE-4ED5-81C9-E585F93F78B7}"/>
              </a:ext>
            </a:extLst>
          </p:cNvPr>
          <p:cNvSpPr txBox="1"/>
          <p:nvPr/>
        </p:nvSpPr>
        <p:spPr>
          <a:xfrm>
            <a:off x="167479" y="769414"/>
            <a:ext cx="8809041" cy="52290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00" b="1" dirty="0">
                <a:latin typeface="Verdana" panose="020B0604030504040204" pitchFamily="34" charset="0"/>
                <a:ea typeface="Verdana" panose="020B0604030504040204" pitchFamily="34" charset="0"/>
                <a:cs typeface="Verdana" panose="020B0604030504040204" pitchFamily="34" charset="0"/>
              </a:rPr>
              <a:t>2</a:t>
            </a: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North India Polypropylene Homopolymer Demand Supply Gap Graph, By Volume (Thousand Tonnes), 2021E–2030F</a:t>
            </a:r>
          </a:p>
        </p:txBody>
      </p:sp>
      <p:sp>
        <p:nvSpPr>
          <p:cNvPr id="4" name="TextBox 3">
            <a:extLst>
              <a:ext uri="{FF2B5EF4-FFF2-40B4-BE49-F238E27FC236}">
                <a16:creationId xmlns:a16="http://schemas.microsoft.com/office/drawing/2014/main" id="{1150F2F3-A05A-4726-8A9D-2D43B6031F79}"/>
              </a:ext>
            </a:extLst>
          </p:cNvPr>
          <p:cNvSpPr txBox="1"/>
          <p:nvPr/>
        </p:nvSpPr>
        <p:spPr>
          <a:xfrm>
            <a:off x="118388" y="6336740"/>
            <a:ext cx="8601531" cy="523220"/>
          </a:xfrm>
          <a:prstGeom prst="rect">
            <a:avLst/>
          </a:prstGeom>
          <a:noFill/>
        </p:spPr>
        <p:txBody>
          <a:bodyPr wrap="square" rtlCol="0">
            <a:spAutoFit/>
          </a:bodyPr>
          <a:lstStyle/>
          <a:p>
            <a:pPr>
              <a:defRPr/>
            </a:pPr>
            <a:r>
              <a:rPr lang="en-IN" sz="1000" i="1" dirty="0">
                <a:solidFill>
                  <a:srgbClr val="7F7F7F"/>
                </a:solidFill>
                <a:latin typeface="Verdana" panose="020B0604030504040204" pitchFamily="34" charset="0"/>
                <a:ea typeface="Verdana" panose="020B0604030504040204" pitchFamily="34" charset="0"/>
                <a:cs typeface="Verdana" panose="020B0604030504040204" pitchFamily="34" charset="0"/>
              </a:rPr>
              <a:t>Year</a:t>
            </a:r>
            <a:r>
              <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 depicts the fiscal year ending in the month of March of  that year.</a:t>
            </a: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 </a:t>
            </a:r>
          </a:p>
          <a:p>
            <a:pPr>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2020 – April 2019-March 2020</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9" name="Chart 8">
            <a:extLst>
              <a:ext uri="{FF2B5EF4-FFF2-40B4-BE49-F238E27FC236}">
                <a16:creationId xmlns:a16="http://schemas.microsoft.com/office/drawing/2014/main" id="{BFD6EDA6-D3DB-4CEF-ABA6-65D7B4B9F526}"/>
              </a:ext>
            </a:extLst>
          </p:cNvPr>
          <p:cNvGraphicFramePr/>
          <p:nvPr>
            <p:extLst>
              <p:ext uri="{D42A27DB-BD31-4B8C-83A1-F6EECF244321}">
                <p14:modId xmlns:p14="http://schemas.microsoft.com/office/powerpoint/2010/main" val="46191322"/>
              </p:ext>
            </p:extLst>
          </p:nvPr>
        </p:nvGraphicFramePr>
        <p:xfrm>
          <a:off x="167480" y="1802296"/>
          <a:ext cx="8809040" cy="394914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238278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41EC4E82-0296-4160-98C1-35A7FEA38897}"/>
              </a:ext>
            </a:extLst>
          </p:cNvPr>
          <p:cNvSpPr txBox="1">
            <a:spLocks/>
          </p:cNvSpPr>
          <p:nvPr/>
        </p:nvSpPr>
        <p:spPr>
          <a:xfrm>
            <a:off x="209609" y="284729"/>
            <a:ext cx="7406640" cy="28777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200" b="1" dirty="0">
                <a:latin typeface="Verdana" panose="020B0604030504040204" pitchFamily="34" charset="0"/>
                <a:ea typeface="Verdana" panose="020B0604030504040204" pitchFamily="34" charset="0"/>
                <a:cs typeface="Verdana" panose="020B0604030504040204" pitchFamily="34" charset="0"/>
              </a:rPr>
              <a:t>North India Polypropylene Homopolymer Market Share, By Application</a:t>
            </a:r>
          </a:p>
        </p:txBody>
      </p:sp>
      <p:sp>
        <p:nvSpPr>
          <p:cNvPr id="3" name="TextBox 2">
            <a:extLst>
              <a:ext uri="{FF2B5EF4-FFF2-40B4-BE49-F238E27FC236}">
                <a16:creationId xmlns:a16="http://schemas.microsoft.com/office/drawing/2014/main" id="{D2C628E9-C0FE-4ED5-81C9-E585F93F78B7}"/>
              </a:ext>
            </a:extLst>
          </p:cNvPr>
          <p:cNvSpPr txBox="1"/>
          <p:nvPr/>
        </p:nvSpPr>
        <p:spPr>
          <a:xfrm>
            <a:off x="52035" y="843596"/>
            <a:ext cx="8809041" cy="52290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Figure 3: North India Polypropylene Homopolymer Market Share, By Application, By Volume (Thousand Tonnes), 2015–2030F</a:t>
            </a:r>
          </a:p>
        </p:txBody>
      </p:sp>
      <p:sp>
        <p:nvSpPr>
          <p:cNvPr id="4" name="TextBox 3">
            <a:extLst>
              <a:ext uri="{FF2B5EF4-FFF2-40B4-BE49-F238E27FC236}">
                <a16:creationId xmlns:a16="http://schemas.microsoft.com/office/drawing/2014/main" id="{D088A6C5-3C90-4E8A-BDBB-3E2B0323E00E}"/>
              </a:ext>
            </a:extLst>
          </p:cNvPr>
          <p:cNvSpPr txBox="1"/>
          <p:nvPr/>
        </p:nvSpPr>
        <p:spPr>
          <a:xfrm>
            <a:off x="187336" y="5972487"/>
            <a:ext cx="8956664"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Cambria" panose="02040503050406030204" pitchFamily="18" charset="0"/>
                <a:ea typeface="Verdana" panose="020B0604030504040204" pitchFamily="34" charset="0"/>
                <a:cs typeface="Verdana" panose="020B0604030504040204" pitchFamily="34" charset="0"/>
              </a:rPr>
              <a:t>Others include Storage Batteries, Synthetic Gypsum, Mineral Leaching , TDI/ Nitric Acid/ Aniline/ p-Cresol, Zinc sulphate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Cambria" panose="02040503050406030204" pitchFamily="18" charset="0"/>
                <a:ea typeface="Verdana" panose="020B0604030504040204" pitchFamily="34" charset="0"/>
                <a:cs typeface="Verdana" panose="020B0604030504040204" pitchFamily="34" charset="0"/>
              </a:rPr>
              <a:t>Source: TechSci Research</a:t>
            </a:r>
          </a:p>
        </p:txBody>
      </p:sp>
      <p:sp>
        <p:nvSpPr>
          <p:cNvPr id="5" name="TextBox 4">
            <a:extLst>
              <a:ext uri="{FF2B5EF4-FFF2-40B4-BE49-F238E27FC236}">
                <a16:creationId xmlns:a16="http://schemas.microsoft.com/office/drawing/2014/main" id="{859AE7B1-5E83-4045-BC5F-53E5EE4CB3A7}"/>
              </a:ext>
            </a:extLst>
          </p:cNvPr>
          <p:cNvSpPr txBox="1"/>
          <p:nvPr/>
        </p:nvSpPr>
        <p:spPr>
          <a:xfrm>
            <a:off x="88490" y="6257950"/>
            <a:ext cx="5246436" cy="523220"/>
          </a:xfrm>
          <a:prstGeom prst="rect">
            <a:avLst/>
          </a:prstGeom>
          <a:noFill/>
        </p:spPr>
        <p:txBody>
          <a:bodyPr wrap="square" rtlCol="0">
            <a:spAutoFit/>
          </a:bodyPr>
          <a:lstStyle/>
          <a:p>
            <a:pPr>
              <a:defRPr/>
            </a:pPr>
            <a:r>
              <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FY depicts the fiscal year ending in the month of March of  that year.</a:t>
            </a: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 </a:t>
            </a:r>
          </a:p>
          <a:p>
            <a:pPr>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FY2020 – April 2019-March 2020</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2" name="Chart 1">
            <a:extLst>
              <a:ext uri="{FF2B5EF4-FFF2-40B4-BE49-F238E27FC236}">
                <a16:creationId xmlns:a16="http://schemas.microsoft.com/office/drawing/2014/main" id="{59869E16-F091-4F5B-AAA8-5B9A7B07C7C5}"/>
              </a:ext>
            </a:extLst>
          </p:cNvPr>
          <p:cNvGraphicFramePr/>
          <p:nvPr>
            <p:extLst>
              <p:ext uri="{D42A27DB-BD31-4B8C-83A1-F6EECF244321}">
                <p14:modId xmlns:p14="http://schemas.microsoft.com/office/powerpoint/2010/main" val="1161304647"/>
              </p:ext>
            </p:extLst>
          </p:nvPr>
        </p:nvGraphicFramePr>
        <p:xfrm>
          <a:off x="-246759" y="1373654"/>
          <a:ext cx="9242184" cy="436126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260036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41EC4E82-0296-4160-98C1-35A7FEA38897}"/>
              </a:ext>
            </a:extLst>
          </p:cNvPr>
          <p:cNvSpPr txBox="1">
            <a:spLocks/>
          </p:cNvSpPr>
          <p:nvPr/>
        </p:nvSpPr>
        <p:spPr>
          <a:xfrm>
            <a:off x="209609" y="284729"/>
            <a:ext cx="7406640" cy="28777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200" b="1" dirty="0">
                <a:latin typeface="Verdana" panose="020B0604030504040204" pitchFamily="34" charset="0"/>
                <a:ea typeface="Verdana" panose="020B0604030504040204" pitchFamily="34" charset="0"/>
                <a:cs typeface="Verdana" panose="020B0604030504040204" pitchFamily="34" charset="0"/>
              </a:rPr>
              <a:t>North India Polypropylene Homopolymer Market Share, By Process</a:t>
            </a:r>
          </a:p>
        </p:txBody>
      </p:sp>
      <p:sp>
        <p:nvSpPr>
          <p:cNvPr id="3" name="TextBox 2">
            <a:extLst>
              <a:ext uri="{FF2B5EF4-FFF2-40B4-BE49-F238E27FC236}">
                <a16:creationId xmlns:a16="http://schemas.microsoft.com/office/drawing/2014/main" id="{D2C628E9-C0FE-4ED5-81C9-E585F93F78B7}"/>
              </a:ext>
            </a:extLst>
          </p:cNvPr>
          <p:cNvSpPr txBox="1"/>
          <p:nvPr/>
        </p:nvSpPr>
        <p:spPr>
          <a:xfrm>
            <a:off x="52035" y="843596"/>
            <a:ext cx="8809041" cy="52290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Figure 4: North India Polypropylene Homopolymer Market Share, By </a:t>
            </a:r>
            <a:r>
              <a:rPr lang="en-US" sz="1000" b="1" dirty="0">
                <a:latin typeface="Verdana" panose="020B0604030504040204" pitchFamily="34" charset="0"/>
                <a:ea typeface="Verdana" panose="020B0604030504040204" pitchFamily="34" charset="0"/>
                <a:cs typeface="Verdana" panose="020B0604030504040204" pitchFamily="34" charset="0"/>
              </a:rPr>
              <a:t>Process</a:t>
            </a: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By Volume (Thousand Tonnes), 2015–2030F</a:t>
            </a:r>
          </a:p>
        </p:txBody>
      </p:sp>
      <p:sp>
        <p:nvSpPr>
          <p:cNvPr id="4" name="TextBox 3">
            <a:extLst>
              <a:ext uri="{FF2B5EF4-FFF2-40B4-BE49-F238E27FC236}">
                <a16:creationId xmlns:a16="http://schemas.microsoft.com/office/drawing/2014/main" id="{D088A6C5-3C90-4E8A-BDBB-3E2B0323E00E}"/>
              </a:ext>
            </a:extLst>
          </p:cNvPr>
          <p:cNvSpPr txBox="1"/>
          <p:nvPr/>
        </p:nvSpPr>
        <p:spPr>
          <a:xfrm>
            <a:off x="187336" y="5972487"/>
            <a:ext cx="8956664"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Cambria" panose="02040503050406030204" pitchFamily="18" charset="0"/>
                <a:ea typeface="Verdana" panose="020B0604030504040204" pitchFamily="34" charset="0"/>
                <a:cs typeface="Verdana" panose="020B0604030504040204" pitchFamily="34" charset="0"/>
              </a:rPr>
              <a:t>Others include Storage Batteries, Synthetic Gypsum, Mineral Leaching , TDI/ Nitric Acid/ Aniline/ p-Cresol, Zinc sulphate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Cambria" panose="02040503050406030204" pitchFamily="18" charset="0"/>
                <a:ea typeface="Verdana" panose="020B0604030504040204" pitchFamily="34" charset="0"/>
                <a:cs typeface="Verdana" panose="020B0604030504040204" pitchFamily="34" charset="0"/>
              </a:rPr>
              <a:t>Source: TechSci Research</a:t>
            </a:r>
          </a:p>
        </p:txBody>
      </p:sp>
      <p:sp>
        <p:nvSpPr>
          <p:cNvPr id="5" name="TextBox 4">
            <a:extLst>
              <a:ext uri="{FF2B5EF4-FFF2-40B4-BE49-F238E27FC236}">
                <a16:creationId xmlns:a16="http://schemas.microsoft.com/office/drawing/2014/main" id="{859AE7B1-5E83-4045-BC5F-53E5EE4CB3A7}"/>
              </a:ext>
            </a:extLst>
          </p:cNvPr>
          <p:cNvSpPr txBox="1"/>
          <p:nvPr/>
        </p:nvSpPr>
        <p:spPr>
          <a:xfrm>
            <a:off x="88490" y="6257950"/>
            <a:ext cx="5246436" cy="523220"/>
          </a:xfrm>
          <a:prstGeom prst="rect">
            <a:avLst/>
          </a:prstGeom>
          <a:noFill/>
        </p:spPr>
        <p:txBody>
          <a:bodyPr wrap="square" rtlCol="0">
            <a:spAutoFit/>
          </a:bodyPr>
          <a:lstStyle/>
          <a:p>
            <a:pPr>
              <a:defRPr/>
            </a:pPr>
            <a:r>
              <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FY depicts the fiscal year ending in the month of March of  that year.</a:t>
            </a: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 </a:t>
            </a:r>
          </a:p>
          <a:p>
            <a:pPr>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FY2020 – April 2019-March 2020</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2" name="Chart 1">
            <a:extLst>
              <a:ext uri="{FF2B5EF4-FFF2-40B4-BE49-F238E27FC236}">
                <a16:creationId xmlns:a16="http://schemas.microsoft.com/office/drawing/2014/main" id="{59869E16-F091-4F5B-AAA8-5B9A7B07C7C5}"/>
              </a:ext>
            </a:extLst>
          </p:cNvPr>
          <p:cNvGraphicFramePr/>
          <p:nvPr>
            <p:extLst>
              <p:ext uri="{D42A27DB-BD31-4B8C-83A1-F6EECF244321}">
                <p14:modId xmlns:p14="http://schemas.microsoft.com/office/powerpoint/2010/main" val="3253919790"/>
              </p:ext>
            </p:extLst>
          </p:nvPr>
        </p:nvGraphicFramePr>
        <p:xfrm>
          <a:off x="-246759" y="1373654"/>
          <a:ext cx="9242184" cy="436126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86456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6093882-BD00-4B41-8145-9BDF8D98A1CE}"/>
              </a:ext>
            </a:extLst>
          </p:cNvPr>
          <p:cNvSpPr txBox="1">
            <a:spLocks/>
          </p:cNvSpPr>
          <p:nvPr/>
        </p:nvSpPr>
        <p:spPr>
          <a:xfrm>
            <a:off x="92563" y="229085"/>
            <a:ext cx="8921930" cy="28777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200" b="1" dirty="0">
                <a:latin typeface="Verdana" panose="020B0604030504040204" pitchFamily="34" charset="0"/>
                <a:ea typeface="Verdana" panose="020B0604030504040204" pitchFamily="34" charset="0"/>
                <a:cs typeface="Verdana" panose="020B0604030504040204" pitchFamily="34" charset="0"/>
              </a:rPr>
              <a:t>East India</a:t>
            </a:r>
            <a:r>
              <a:rPr kumimoji="0" lang="en-IN" sz="12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Polypropylene Homopolymer Demand Supply Gap Analysis</a:t>
            </a:r>
          </a:p>
        </p:txBody>
      </p:sp>
      <p:sp>
        <p:nvSpPr>
          <p:cNvPr id="3" name="TextBox 2">
            <a:extLst>
              <a:ext uri="{FF2B5EF4-FFF2-40B4-BE49-F238E27FC236}">
                <a16:creationId xmlns:a16="http://schemas.microsoft.com/office/drawing/2014/main" id="{38AB1E6A-8C0B-45AC-ACF8-5A7C3810084A}"/>
              </a:ext>
            </a:extLst>
          </p:cNvPr>
          <p:cNvSpPr txBox="1"/>
          <p:nvPr/>
        </p:nvSpPr>
        <p:spPr>
          <a:xfrm>
            <a:off x="-18473" y="615943"/>
            <a:ext cx="8779297" cy="292068"/>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Table 2: </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East</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India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Polypropylene Homopolymer</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Market Supply Analysis</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 2015-</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2030F (Thousand Tonnes)</a:t>
            </a:r>
          </a:p>
        </p:txBody>
      </p:sp>
      <p:sp>
        <p:nvSpPr>
          <p:cNvPr id="5" name="TextBox 4">
            <a:extLst>
              <a:ext uri="{FF2B5EF4-FFF2-40B4-BE49-F238E27FC236}">
                <a16:creationId xmlns:a16="http://schemas.microsoft.com/office/drawing/2014/main" id="{4F37F8DD-F660-4CA0-9A8C-873C569A71A4}"/>
              </a:ext>
            </a:extLst>
          </p:cNvPr>
          <p:cNvSpPr txBox="1"/>
          <p:nvPr/>
        </p:nvSpPr>
        <p:spPr>
          <a:xfrm>
            <a:off x="6866489" y="6065716"/>
            <a:ext cx="2277511" cy="553998"/>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IN" sz="6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6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Demand = Production + Import – Export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6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Demand Supply Gap = Production – Demand</a:t>
            </a:r>
          </a:p>
          <a:p>
            <a:pPr algn="r">
              <a:defRPr/>
            </a:pPr>
            <a:r>
              <a:rPr kumimoji="0" lang="en-IN" sz="6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6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6" name="Table 5">
            <a:extLst>
              <a:ext uri="{FF2B5EF4-FFF2-40B4-BE49-F238E27FC236}">
                <a16:creationId xmlns:a16="http://schemas.microsoft.com/office/drawing/2014/main" id="{080CEF9E-9305-4A97-A748-35728E4E5C53}"/>
              </a:ext>
            </a:extLst>
          </p:cNvPr>
          <p:cNvGraphicFramePr>
            <a:graphicFrameLocks noGrp="1"/>
          </p:cNvGraphicFramePr>
          <p:nvPr>
            <p:extLst>
              <p:ext uri="{D42A27DB-BD31-4B8C-83A1-F6EECF244321}">
                <p14:modId xmlns:p14="http://schemas.microsoft.com/office/powerpoint/2010/main" val="1441087107"/>
              </p:ext>
            </p:extLst>
          </p:nvPr>
        </p:nvGraphicFramePr>
        <p:xfrm>
          <a:off x="-1" y="908010"/>
          <a:ext cx="9143997" cy="5157705"/>
        </p:xfrm>
        <a:graphic>
          <a:graphicData uri="http://schemas.openxmlformats.org/drawingml/2006/table">
            <a:tbl>
              <a:tblPr firstRow="1" bandRow="1">
                <a:tableStyleId>{93296810-A885-4BE3-A3E7-6D5BEEA58F35}</a:tableStyleId>
              </a:tblPr>
              <a:tblGrid>
                <a:gridCol w="835872">
                  <a:extLst>
                    <a:ext uri="{9D8B030D-6E8A-4147-A177-3AD203B41FA5}">
                      <a16:colId xmlns:a16="http://schemas.microsoft.com/office/drawing/2014/main" val="3580014540"/>
                    </a:ext>
                  </a:extLst>
                </a:gridCol>
                <a:gridCol w="647009">
                  <a:extLst>
                    <a:ext uri="{9D8B030D-6E8A-4147-A177-3AD203B41FA5}">
                      <a16:colId xmlns:a16="http://schemas.microsoft.com/office/drawing/2014/main" val="1855223881"/>
                    </a:ext>
                  </a:extLst>
                </a:gridCol>
                <a:gridCol w="537910">
                  <a:extLst>
                    <a:ext uri="{9D8B030D-6E8A-4147-A177-3AD203B41FA5}">
                      <a16:colId xmlns:a16="http://schemas.microsoft.com/office/drawing/2014/main" val="224046152"/>
                    </a:ext>
                  </a:extLst>
                </a:gridCol>
                <a:gridCol w="642979">
                  <a:extLst>
                    <a:ext uri="{9D8B030D-6E8A-4147-A177-3AD203B41FA5}">
                      <a16:colId xmlns:a16="http://schemas.microsoft.com/office/drawing/2014/main" val="4135288567"/>
                    </a:ext>
                  </a:extLst>
                </a:gridCol>
                <a:gridCol w="578681">
                  <a:extLst>
                    <a:ext uri="{9D8B030D-6E8A-4147-A177-3AD203B41FA5}">
                      <a16:colId xmlns:a16="http://schemas.microsoft.com/office/drawing/2014/main" val="4147586031"/>
                    </a:ext>
                  </a:extLst>
                </a:gridCol>
                <a:gridCol w="551125">
                  <a:extLst>
                    <a:ext uri="{9D8B030D-6E8A-4147-A177-3AD203B41FA5}">
                      <a16:colId xmlns:a16="http://schemas.microsoft.com/office/drawing/2014/main" val="1065642436"/>
                    </a:ext>
                  </a:extLst>
                </a:gridCol>
                <a:gridCol w="551124">
                  <a:extLst>
                    <a:ext uri="{9D8B030D-6E8A-4147-A177-3AD203B41FA5}">
                      <a16:colId xmlns:a16="http://schemas.microsoft.com/office/drawing/2014/main" val="2921408857"/>
                    </a:ext>
                  </a:extLst>
                </a:gridCol>
                <a:gridCol w="588349">
                  <a:extLst>
                    <a:ext uri="{9D8B030D-6E8A-4147-A177-3AD203B41FA5}">
                      <a16:colId xmlns:a16="http://schemas.microsoft.com/office/drawing/2014/main" val="216429577"/>
                    </a:ext>
                  </a:extLst>
                </a:gridCol>
                <a:gridCol w="601564">
                  <a:extLst>
                    <a:ext uri="{9D8B030D-6E8A-4147-A177-3AD203B41FA5}">
                      <a16:colId xmlns:a16="http://schemas.microsoft.com/office/drawing/2014/main" val="1193704167"/>
                    </a:ext>
                  </a:extLst>
                </a:gridCol>
                <a:gridCol w="601564">
                  <a:extLst>
                    <a:ext uri="{9D8B030D-6E8A-4147-A177-3AD203B41FA5}">
                      <a16:colId xmlns:a16="http://schemas.microsoft.com/office/drawing/2014/main" val="1541654645"/>
                    </a:ext>
                  </a:extLst>
                </a:gridCol>
                <a:gridCol w="601564">
                  <a:extLst>
                    <a:ext uri="{9D8B030D-6E8A-4147-A177-3AD203B41FA5}">
                      <a16:colId xmlns:a16="http://schemas.microsoft.com/office/drawing/2014/main" val="1366327873"/>
                    </a:ext>
                  </a:extLst>
                </a:gridCol>
                <a:gridCol w="601564">
                  <a:extLst>
                    <a:ext uri="{9D8B030D-6E8A-4147-A177-3AD203B41FA5}">
                      <a16:colId xmlns:a16="http://schemas.microsoft.com/office/drawing/2014/main" val="2587147855"/>
                    </a:ext>
                  </a:extLst>
                </a:gridCol>
                <a:gridCol w="601564">
                  <a:extLst>
                    <a:ext uri="{9D8B030D-6E8A-4147-A177-3AD203B41FA5}">
                      <a16:colId xmlns:a16="http://schemas.microsoft.com/office/drawing/2014/main" val="1341432530"/>
                    </a:ext>
                  </a:extLst>
                </a:gridCol>
                <a:gridCol w="601564">
                  <a:extLst>
                    <a:ext uri="{9D8B030D-6E8A-4147-A177-3AD203B41FA5}">
                      <a16:colId xmlns:a16="http://schemas.microsoft.com/office/drawing/2014/main" val="3173189229"/>
                    </a:ext>
                  </a:extLst>
                </a:gridCol>
                <a:gridCol w="601564">
                  <a:extLst>
                    <a:ext uri="{9D8B030D-6E8A-4147-A177-3AD203B41FA5}">
                      <a16:colId xmlns:a16="http://schemas.microsoft.com/office/drawing/2014/main" val="1544274010"/>
                    </a:ext>
                  </a:extLst>
                </a:gridCol>
              </a:tblGrid>
              <a:tr h="495933">
                <a:tc>
                  <a:txBody>
                    <a:bodyPr/>
                    <a:lstStyle/>
                    <a:p>
                      <a:pPr algn="ctr"/>
                      <a:endPar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2015</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2016</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2017</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2018</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2019</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2020</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2021</a:t>
                      </a:r>
                    </a:p>
                  </a:txBody>
                  <a:tcPr anchor="ctr">
                    <a:solidFill>
                      <a:schemeClr val="accent3">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2022E</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2025F</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2026F</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2027F</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2028F</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2029F</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2030F</a:t>
                      </a:r>
                    </a:p>
                  </a:txBody>
                  <a:tcPr anchor="ctr">
                    <a:solidFill>
                      <a:schemeClr val="accent3">
                        <a:lumMod val="75000"/>
                      </a:schemeClr>
                    </a:solidFill>
                  </a:tcPr>
                </a:tc>
                <a:extLst>
                  <a:ext uri="{0D108BD9-81ED-4DB2-BD59-A6C34878D82A}">
                    <a16:rowId xmlns:a16="http://schemas.microsoft.com/office/drawing/2014/main" val="3771434692"/>
                  </a:ext>
                </a:extLst>
              </a:tr>
              <a:tr h="495933">
                <a:tc>
                  <a:txBody>
                    <a:bodyPr/>
                    <a:lstStyle/>
                    <a:p>
                      <a:pPr algn="ctr"/>
                      <a:r>
                        <a:rPr lang="en-IN" sz="800" b="1" dirty="0">
                          <a:solidFill>
                            <a:schemeClr val="tx1"/>
                          </a:solidFill>
                          <a:latin typeface="Verdana" panose="020B0604030504040204" pitchFamily="34" charset="0"/>
                          <a:ea typeface="Verdana" panose="020B0604030504040204" pitchFamily="34" charset="0"/>
                          <a:cs typeface="Verdana" panose="020B0604030504040204" pitchFamily="34" charset="0"/>
                        </a:rPr>
                        <a:t>Capacity</a:t>
                      </a:r>
                    </a:p>
                  </a:txBody>
                  <a:tcPr anchor="ctr"/>
                </a:tc>
                <a:tc>
                  <a:txBody>
                    <a:bodyPr/>
                    <a:lstStyle/>
                    <a:p>
                      <a:pPr algn="r" fontAlgn="b"/>
                      <a:r>
                        <a:rPr lang="en-US" sz="1100" b="0" i="0" u="none" strike="noStrike">
                          <a:solidFill>
                            <a:srgbClr val="000000"/>
                          </a:solidFill>
                          <a:effectLst/>
                          <a:latin typeface="Calibri" panose="020F0502020204030204" pitchFamily="34" charset="0"/>
                        </a:rPr>
                        <a:t>350</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380</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380</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380</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380</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1080</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1080</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1080</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1280</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1280</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1280</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1280</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1280</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1280</a:t>
                      </a:r>
                    </a:p>
                  </a:txBody>
                  <a:tcPr marL="9525" marR="9525" marT="9525" marB="0" anchor="b"/>
                </a:tc>
                <a:extLst>
                  <a:ext uri="{0D108BD9-81ED-4DB2-BD59-A6C34878D82A}">
                    <a16:rowId xmlns:a16="http://schemas.microsoft.com/office/drawing/2014/main" val="3723992749"/>
                  </a:ext>
                </a:extLst>
              </a:tr>
              <a:tr h="495933">
                <a:tc>
                  <a:txBody>
                    <a:bodyPr/>
                    <a:lstStyle/>
                    <a:p>
                      <a:pPr algn="ctr"/>
                      <a:r>
                        <a:rPr lang="en-IN" sz="800" b="1" dirty="0">
                          <a:solidFill>
                            <a:schemeClr val="tx1"/>
                          </a:solidFill>
                          <a:latin typeface="Verdana" panose="020B0604030504040204" pitchFamily="34" charset="0"/>
                          <a:ea typeface="Verdana" panose="020B0604030504040204" pitchFamily="34" charset="0"/>
                          <a:cs typeface="Verdana" panose="020B0604030504040204" pitchFamily="34" charset="0"/>
                        </a:rPr>
                        <a:t>Production</a:t>
                      </a:r>
                    </a:p>
                  </a:txBody>
                  <a:tcPr anchor="ctr"/>
                </a:tc>
                <a:tc>
                  <a:txBody>
                    <a:bodyPr/>
                    <a:lstStyle/>
                    <a:p>
                      <a:pPr algn="r" fontAlgn="b"/>
                      <a:r>
                        <a:rPr lang="en-US" sz="1100" b="0" i="0" u="none" strike="noStrike">
                          <a:solidFill>
                            <a:srgbClr val="000000"/>
                          </a:solidFill>
                          <a:effectLst/>
                          <a:latin typeface="Calibri" panose="020F0502020204030204" pitchFamily="34" charset="0"/>
                        </a:rPr>
                        <a:t>78</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317</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303</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324</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367</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631</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708</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731</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967</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996</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1032</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1068</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1142</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1208</a:t>
                      </a:r>
                    </a:p>
                  </a:txBody>
                  <a:tcPr marL="9525" marR="9525" marT="9525" marB="0" anchor="b"/>
                </a:tc>
                <a:extLst>
                  <a:ext uri="{0D108BD9-81ED-4DB2-BD59-A6C34878D82A}">
                    <a16:rowId xmlns:a16="http://schemas.microsoft.com/office/drawing/2014/main" val="2090164450"/>
                  </a:ext>
                </a:extLst>
              </a:tr>
              <a:tr h="793493">
                <a:tc>
                  <a:txBody>
                    <a:bodyPr/>
                    <a:lstStyle/>
                    <a:p>
                      <a:pPr algn="ctr"/>
                      <a:r>
                        <a:rPr lang="en-IN" sz="800" b="1" dirty="0">
                          <a:solidFill>
                            <a:schemeClr val="tx1"/>
                          </a:solidFill>
                          <a:latin typeface="Verdana" panose="020B0604030504040204" pitchFamily="34" charset="0"/>
                          <a:ea typeface="Verdana" panose="020B0604030504040204" pitchFamily="34" charset="0"/>
                          <a:cs typeface="Verdana" panose="020B0604030504040204" pitchFamily="34" charset="0"/>
                        </a:rPr>
                        <a:t>Operating Rate</a:t>
                      </a:r>
                    </a:p>
                  </a:txBody>
                  <a:tcPr anchor="ctr"/>
                </a:tc>
                <a:tc>
                  <a:txBody>
                    <a:bodyPr/>
                    <a:lstStyle/>
                    <a:p>
                      <a:pPr algn="ctr" fontAlgn="ctr"/>
                      <a:r>
                        <a:rPr lang="en-US" sz="1100" b="0" i="0" u="none" strike="noStrike">
                          <a:solidFill>
                            <a:srgbClr val="000000"/>
                          </a:solidFill>
                          <a:effectLst/>
                          <a:latin typeface="Calibri" panose="020F0502020204030204" pitchFamily="34" charset="0"/>
                        </a:rPr>
                        <a:t>77.15%</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80.88%</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79.94%</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83.71%</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81.11%</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81.27%</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75.19%</a:t>
                      </a:r>
                    </a:p>
                  </a:txBody>
                  <a:tcPr marL="9525" marR="9525" marT="9525" marB="0" anchor="ct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84.62%</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85.00%</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87.00%</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88.00%</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89.00%</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90.00%</a:t>
                      </a:r>
                    </a:p>
                  </a:txBody>
                  <a:tcPr marL="9525" marR="9525" marT="9525" marB="0" anchor="ctr"/>
                </a:tc>
                <a:extLst>
                  <a:ext uri="{0D108BD9-81ED-4DB2-BD59-A6C34878D82A}">
                    <a16:rowId xmlns:a16="http://schemas.microsoft.com/office/drawing/2014/main" val="1661574915"/>
                  </a:ext>
                </a:extLst>
              </a:tr>
              <a:tr h="495933">
                <a:tc>
                  <a:txBody>
                    <a:bodyPr/>
                    <a:lstStyle/>
                    <a:p>
                      <a:pPr algn="ctr"/>
                      <a:r>
                        <a:rPr lang="en-IN" sz="800" b="1" dirty="0">
                          <a:solidFill>
                            <a:schemeClr val="tx1"/>
                          </a:solidFill>
                          <a:latin typeface="Verdana" panose="020B0604030504040204" pitchFamily="34" charset="0"/>
                          <a:ea typeface="Verdana" panose="020B0604030504040204" pitchFamily="34" charset="0"/>
                          <a:cs typeface="Verdana" panose="020B0604030504040204" pitchFamily="34" charset="0"/>
                        </a:rPr>
                        <a:t>Import </a:t>
                      </a:r>
                    </a:p>
                  </a:txBody>
                  <a:tcPr anchor="ctr"/>
                </a:tc>
                <a:tc>
                  <a:txBody>
                    <a:bodyPr/>
                    <a:lstStyle/>
                    <a:p>
                      <a:pPr algn="ctr" fontAlgn="ctr"/>
                      <a:r>
                        <a:rPr lang="en-US" sz="1100" b="0" i="0" u="none" strike="noStrike">
                          <a:solidFill>
                            <a:srgbClr val="000000"/>
                          </a:solidFill>
                          <a:effectLst/>
                          <a:latin typeface="Calibri" panose="020F0502020204030204" pitchFamily="34" charset="0"/>
                        </a:rPr>
                        <a:t>862.32</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1388.79</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1300.29</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946.55</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1477.94</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1986.61</a:t>
                      </a: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80386574"/>
                  </a:ext>
                </a:extLst>
              </a:tr>
              <a:tr h="495933">
                <a:tc>
                  <a:txBody>
                    <a:bodyPr/>
                    <a:lstStyle/>
                    <a:p>
                      <a:pPr algn="ctr"/>
                      <a:r>
                        <a:rPr lang="en-IN" sz="800" b="1" dirty="0">
                          <a:solidFill>
                            <a:schemeClr val="tx1"/>
                          </a:solidFill>
                          <a:latin typeface="Verdana" panose="020B0604030504040204" pitchFamily="34" charset="0"/>
                          <a:ea typeface="Verdana" panose="020B0604030504040204" pitchFamily="34" charset="0"/>
                          <a:cs typeface="Verdana" panose="020B0604030504040204" pitchFamily="34" charset="0"/>
                        </a:rPr>
                        <a:t>Export</a:t>
                      </a:r>
                    </a:p>
                  </a:txBody>
                  <a:tcPr anchor="ctr"/>
                </a:tc>
                <a:tc>
                  <a:txBody>
                    <a:bodyPr/>
                    <a:lstStyle/>
                    <a:p>
                      <a:pPr algn="ctr" fontAlgn="ctr"/>
                      <a:r>
                        <a:rPr lang="en-US" sz="1100" b="0" i="0" u="none" strike="noStrike">
                          <a:solidFill>
                            <a:srgbClr val="000000"/>
                          </a:solidFill>
                          <a:effectLst/>
                          <a:latin typeface="Calibri" panose="020F0502020204030204" pitchFamily="34" charset="0"/>
                        </a:rPr>
                        <a:t>60.55</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37.09</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172.01</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394.47</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124.74</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51.38</a:t>
                      </a: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251520526"/>
                  </a:ext>
                </a:extLst>
              </a:tr>
              <a:tr h="793493">
                <a:tc>
                  <a:txBody>
                    <a:bodyPr/>
                    <a:lstStyle/>
                    <a:p>
                      <a:pPr marL="0" algn="ctr" defTabSz="685800" rtl="0" eaLnBrk="1" latinLnBrk="0" hangingPunct="1"/>
                      <a:r>
                        <a:rPr lang="en-IN" sz="8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Total Demand</a:t>
                      </a:r>
                    </a:p>
                  </a:txBody>
                  <a:tcPr anchor="ctr"/>
                </a:tc>
                <a:tc>
                  <a:txBody>
                    <a:bodyPr/>
                    <a:lstStyle/>
                    <a:p>
                      <a:pPr algn="ctr" fontAlgn="ctr"/>
                      <a:r>
                        <a:rPr lang="en-US" sz="1100" b="0" i="0" u="none" strike="noStrike">
                          <a:solidFill>
                            <a:srgbClr val="000000"/>
                          </a:solidFill>
                          <a:effectLst/>
                          <a:latin typeface="Calibri" panose="020F0502020204030204" pitchFamily="34" charset="0"/>
                        </a:rPr>
                        <a:t>12215.97</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13317.97</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13278.87</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13610.55</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14250.35</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15020.24</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13856.32</a:t>
                      </a: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17569.87</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18467.69</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19400.31</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20360.63</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21339.97</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22381.36</a:t>
                      </a:r>
                    </a:p>
                  </a:txBody>
                  <a:tcPr marL="9525" marR="9525" marT="9525" marB="0" anchor="ctr"/>
                </a:tc>
                <a:extLst>
                  <a:ext uri="{0D108BD9-81ED-4DB2-BD59-A6C34878D82A}">
                    <a16:rowId xmlns:a16="http://schemas.microsoft.com/office/drawing/2014/main" val="1211048611"/>
                  </a:ext>
                </a:extLst>
              </a:tr>
              <a:tr h="1091054">
                <a:tc>
                  <a:txBody>
                    <a:bodyPr/>
                    <a:lstStyle/>
                    <a:p>
                      <a:pPr marL="0" algn="ctr" defTabSz="685800" rtl="0" eaLnBrk="1" latinLnBrk="0" hangingPunct="1"/>
                      <a:r>
                        <a:rPr lang="en-IN" sz="8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Demand Supply Gap</a:t>
                      </a:r>
                    </a:p>
                  </a:txBody>
                  <a:tcPr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-1750.69</a:t>
                      </a:r>
                    </a:p>
                  </a:txBody>
                  <a:tcPr marL="9525" marR="9525" marT="9525" marB="0" anchor="ct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-3946.02</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-4782.69</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-5393.31</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-6192.63</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-7010.97</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-7891.36</a:t>
                      </a:r>
                    </a:p>
                  </a:txBody>
                  <a:tcPr marL="9525" marR="9525" marT="9525" marB="0" anchor="ctr"/>
                </a:tc>
                <a:extLst>
                  <a:ext uri="{0D108BD9-81ED-4DB2-BD59-A6C34878D82A}">
                    <a16:rowId xmlns:a16="http://schemas.microsoft.com/office/drawing/2014/main" val="3016581503"/>
                  </a:ext>
                </a:extLst>
              </a:tr>
            </a:tbl>
          </a:graphicData>
        </a:graphic>
      </p:graphicFrame>
    </p:spTree>
    <p:extLst>
      <p:ext uri="{BB962C8B-B14F-4D97-AF65-F5344CB8AC3E}">
        <p14:creationId xmlns:p14="http://schemas.microsoft.com/office/powerpoint/2010/main" val="14538483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41EC4E82-0296-4160-98C1-35A7FEA38897}"/>
              </a:ext>
            </a:extLst>
          </p:cNvPr>
          <p:cNvSpPr txBox="1">
            <a:spLocks/>
          </p:cNvSpPr>
          <p:nvPr/>
        </p:nvSpPr>
        <p:spPr>
          <a:xfrm>
            <a:off x="236113" y="284728"/>
            <a:ext cx="6787539" cy="28777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200" b="1" dirty="0">
                <a:latin typeface="Verdana" panose="020B0604030504040204" pitchFamily="34" charset="0"/>
                <a:ea typeface="Verdana" panose="020B0604030504040204" pitchFamily="34" charset="0"/>
                <a:cs typeface="Verdana" panose="020B0604030504040204" pitchFamily="34" charset="0"/>
              </a:rPr>
              <a:t>East India Polypropylene Homopolymer Market Share, By Top 3 States</a:t>
            </a:r>
          </a:p>
        </p:txBody>
      </p:sp>
      <p:sp>
        <p:nvSpPr>
          <p:cNvPr id="3" name="TextBox 2">
            <a:extLst>
              <a:ext uri="{FF2B5EF4-FFF2-40B4-BE49-F238E27FC236}">
                <a16:creationId xmlns:a16="http://schemas.microsoft.com/office/drawing/2014/main" id="{D2C628E9-C0FE-4ED5-81C9-E585F93F78B7}"/>
              </a:ext>
            </a:extLst>
          </p:cNvPr>
          <p:cNvSpPr txBox="1"/>
          <p:nvPr/>
        </p:nvSpPr>
        <p:spPr>
          <a:xfrm>
            <a:off x="167479" y="720877"/>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Figure 5: </a:t>
            </a:r>
            <a:r>
              <a:rPr lang="en-US" sz="1000" b="1" dirty="0">
                <a:latin typeface="Verdana" panose="020B0604030504040204" pitchFamily="34" charset="0"/>
                <a:ea typeface="Verdana" panose="020B0604030504040204" pitchFamily="34" charset="0"/>
                <a:cs typeface="Verdana" panose="020B0604030504040204" pitchFamily="34" charset="0"/>
              </a:rPr>
              <a:t>East</a:t>
            </a: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India Sulphuric Acid Market Share, By Top 3 States, By Volume (Thousand Tonnes), 2015–2030F</a:t>
            </a:r>
          </a:p>
        </p:txBody>
      </p:sp>
      <p:sp>
        <p:nvSpPr>
          <p:cNvPr id="4" name="TextBox 3">
            <a:extLst>
              <a:ext uri="{FF2B5EF4-FFF2-40B4-BE49-F238E27FC236}">
                <a16:creationId xmlns:a16="http://schemas.microsoft.com/office/drawing/2014/main" id="{1150F2F3-A05A-4726-8A9D-2D43B6031F79}"/>
              </a:ext>
            </a:extLst>
          </p:cNvPr>
          <p:cNvSpPr txBox="1"/>
          <p:nvPr/>
        </p:nvSpPr>
        <p:spPr>
          <a:xfrm>
            <a:off x="118388" y="6336740"/>
            <a:ext cx="8601531" cy="523220"/>
          </a:xfrm>
          <a:prstGeom prst="rect">
            <a:avLst/>
          </a:prstGeom>
          <a:noFill/>
        </p:spPr>
        <p:txBody>
          <a:bodyPr wrap="square" rtlCol="0">
            <a:spAutoFit/>
          </a:bodyPr>
          <a:lstStyle/>
          <a:p>
            <a:pPr>
              <a:defRPr/>
            </a:pPr>
            <a:r>
              <a:rPr lang="en-IN" sz="1000" i="1" dirty="0">
                <a:solidFill>
                  <a:srgbClr val="7F7F7F"/>
                </a:solidFill>
                <a:latin typeface="Verdana" panose="020B0604030504040204" pitchFamily="34" charset="0"/>
                <a:ea typeface="Verdana" panose="020B0604030504040204" pitchFamily="34" charset="0"/>
                <a:cs typeface="Verdana" panose="020B0604030504040204" pitchFamily="34" charset="0"/>
              </a:rPr>
              <a:t>Year</a:t>
            </a:r>
            <a:r>
              <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 depicts the fiscal year ending in the month of March of  that year.</a:t>
            </a: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 </a:t>
            </a:r>
          </a:p>
          <a:p>
            <a:pPr>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2020 – April 2019-March 2020</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7" name="Chart 6">
            <a:extLst>
              <a:ext uri="{FF2B5EF4-FFF2-40B4-BE49-F238E27FC236}">
                <a16:creationId xmlns:a16="http://schemas.microsoft.com/office/drawing/2014/main" id="{FCA647EB-38AB-4909-8CD6-90008D32C69C}"/>
              </a:ext>
            </a:extLst>
          </p:cNvPr>
          <p:cNvGraphicFramePr/>
          <p:nvPr>
            <p:extLst>
              <p:ext uri="{D42A27DB-BD31-4B8C-83A1-F6EECF244321}">
                <p14:modId xmlns:p14="http://schemas.microsoft.com/office/powerpoint/2010/main" val="288054205"/>
              </p:ext>
            </p:extLst>
          </p:nvPr>
        </p:nvGraphicFramePr>
        <p:xfrm>
          <a:off x="-477078" y="1170218"/>
          <a:ext cx="9491697" cy="472607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35165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6093882-BD00-4B41-8145-9BDF8D98A1CE}"/>
              </a:ext>
            </a:extLst>
          </p:cNvPr>
          <p:cNvSpPr txBox="1">
            <a:spLocks/>
          </p:cNvSpPr>
          <p:nvPr/>
        </p:nvSpPr>
        <p:spPr>
          <a:xfrm>
            <a:off x="92563" y="229085"/>
            <a:ext cx="8921930" cy="28777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200" b="1" dirty="0">
                <a:latin typeface="Verdana" panose="020B0604030504040204" pitchFamily="34" charset="0"/>
                <a:ea typeface="Verdana" panose="020B0604030504040204" pitchFamily="34" charset="0"/>
                <a:cs typeface="Verdana" panose="020B0604030504040204" pitchFamily="34" charset="0"/>
              </a:rPr>
              <a:t>West India</a:t>
            </a:r>
            <a:r>
              <a:rPr kumimoji="0" lang="en-IN" sz="12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Polypropylene Capacity by Company, By Volume (Thousand Tonnes )</a:t>
            </a:r>
          </a:p>
        </p:txBody>
      </p:sp>
      <p:sp>
        <p:nvSpPr>
          <p:cNvPr id="3" name="TextBox 2">
            <a:extLst>
              <a:ext uri="{FF2B5EF4-FFF2-40B4-BE49-F238E27FC236}">
                <a16:creationId xmlns:a16="http://schemas.microsoft.com/office/drawing/2014/main" id="{38AB1E6A-8C0B-45AC-ACF8-5A7C3810084A}"/>
              </a:ext>
            </a:extLst>
          </p:cNvPr>
          <p:cNvSpPr txBox="1"/>
          <p:nvPr/>
        </p:nvSpPr>
        <p:spPr>
          <a:xfrm>
            <a:off x="-18473" y="615943"/>
            <a:ext cx="8779297" cy="292068"/>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Table 1: West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India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Polypropylene </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Capacity, By Company, By Volume , </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2015-</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2030F (Thousand Tonnes)</a:t>
            </a:r>
          </a:p>
        </p:txBody>
      </p:sp>
      <p:graphicFrame>
        <p:nvGraphicFramePr>
          <p:cNvPr id="6" name="Table 5">
            <a:extLst>
              <a:ext uri="{FF2B5EF4-FFF2-40B4-BE49-F238E27FC236}">
                <a16:creationId xmlns:a16="http://schemas.microsoft.com/office/drawing/2014/main" id="{71A650E3-B3EB-46B7-993A-127A94D71C18}"/>
              </a:ext>
            </a:extLst>
          </p:cNvPr>
          <p:cNvGraphicFramePr>
            <a:graphicFrameLocks noGrp="1"/>
          </p:cNvGraphicFramePr>
          <p:nvPr>
            <p:extLst>
              <p:ext uri="{D42A27DB-BD31-4B8C-83A1-F6EECF244321}">
                <p14:modId xmlns:p14="http://schemas.microsoft.com/office/powerpoint/2010/main" val="2472569445"/>
              </p:ext>
            </p:extLst>
          </p:nvPr>
        </p:nvGraphicFramePr>
        <p:xfrm>
          <a:off x="222070" y="986618"/>
          <a:ext cx="8779297" cy="5071282"/>
        </p:xfrm>
        <a:graphic>
          <a:graphicData uri="http://schemas.openxmlformats.org/drawingml/2006/table">
            <a:tbl>
              <a:tblPr firstRow="1" bandRow="1">
                <a:tableStyleId>{5C22544A-7EE6-4342-B048-85BDC9FD1C3A}</a:tableStyleId>
              </a:tblPr>
              <a:tblGrid>
                <a:gridCol w="1421200">
                  <a:extLst>
                    <a:ext uri="{9D8B030D-6E8A-4147-A177-3AD203B41FA5}">
                      <a16:colId xmlns:a16="http://schemas.microsoft.com/office/drawing/2014/main" val="2367957960"/>
                    </a:ext>
                  </a:extLst>
                </a:gridCol>
                <a:gridCol w="755373">
                  <a:extLst>
                    <a:ext uri="{9D8B030D-6E8A-4147-A177-3AD203B41FA5}">
                      <a16:colId xmlns:a16="http://schemas.microsoft.com/office/drawing/2014/main" val="1313332331"/>
                    </a:ext>
                  </a:extLst>
                </a:gridCol>
                <a:gridCol w="874644">
                  <a:extLst>
                    <a:ext uri="{9D8B030D-6E8A-4147-A177-3AD203B41FA5}">
                      <a16:colId xmlns:a16="http://schemas.microsoft.com/office/drawing/2014/main" val="1266816264"/>
                    </a:ext>
                  </a:extLst>
                </a:gridCol>
                <a:gridCol w="808383">
                  <a:extLst>
                    <a:ext uri="{9D8B030D-6E8A-4147-A177-3AD203B41FA5}">
                      <a16:colId xmlns:a16="http://schemas.microsoft.com/office/drawing/2014/main" val="1602592210"/>
                    </a:ext>
                  </a:extLst>
                </a:gridCol>
                <a:gridCol w="807465">
                  <a:extLst>
                    <a:ext uri="{9D8B030D-6E8A-4147-A177-3AD203B41FA5}">
                      <a16:colId xmlns:a16="http://schemas.microsoft.com/office/drawing/2014/main" val="343625143"/>
                    </a:ext>
                  </a:extLst>
                </a:gridCol>
                <a:gridCol w="1028058">
                  <a:extLst>
                    <a:ext uri="{9D8B030D-6E8A-4147-A177-3AD203B41FA5}">
                      <a16:colId xmlns:a16="http://schemas.microsoft.com/office/drawing/2014/main" val="2735481257"/>
                    </a:ext>
                  </a:extLst>
                </a:gridCol>
                <a:gridCol w="1028058">
                  <a:extLst>
                    <a:ext uri="{9D8B030D-6E8A-4147-A177-3AD203B41FA5}">
                      <a16:colId xmlns:a16="http://schemas.microsoft.com/office/drawing/2014/main" val="3617866325"/>
                    </a:ext>
                  </a:extLst>
                </a:gridCol>
                <a:gridCol w="1028058">
                  <a:extLst>
                    <a:ext uri="{9D8B030D-6E8A-4147-A177-3AD203B41FA5}">
                      <a16:colId xmlns:a16="http://schemas.microsoft.com/office/drawing/2014/main" val="1239395169"/>
                    </a:ext>
                  </a:extLst>
                </a:gridCol>
                <a:gridCol w="1028058">
                  <a:extLst>
                    <a:ext uri="{9D8B030D-6E8A-4147-A177-3AD203B41FA5}">
                      <a16:colId xmlns:a16="http://schemas.microsoft.com/office/drawing/2014/main" val="1768667197"/>
                    </a:ext>
                  </a:extLst>
                </a:gridCol>
              </a:tblGrid>
              <a:tr h="580319">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Company Name</a:t>
                      </a:r>
                    </a:p>
                  </a:txBody>
                  <a:tcPr marL="9525" marR="9525" marT="9525" marB="0"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Grade</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Location</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2015</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2020</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2021</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2022E</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2025F</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2030F</a:t>
                      </a:r>
                    </a:p>
                  </a:txBody>
                  <a:tcPr anchor="ctr"/>
                </a:tc>
                <a:extLst>
                  <a:ext uri="{0D108BD9-81ED-4DB2-BD59-A6C34878D82A}">
                    <a16:rowId xmlns:a16="http://schemas.microsoft.com/office/drawing/2014/main" val="3942379678"/>
                  </a:ext>
                </a:extLst>
              </a:tr>
              <a:tr h="652824">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Reliance Industries Limited</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PPHP and PPCP </a:t>
                      </a:r>
                    </a:p>
                  </a:txBody>
                  <a:tcPr marL="0" marR="0" marT="0" marB="0" anchor="ct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Vadodara</a:t>
                      </a:r>
                    </a:p>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Gujarat</a:t>
                      </a:r>
                    </a:p>
                  </a:txBody>
                  <a:tcPr marL="0" marR="0" marT="0" marB="0" anchor="ct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180</a:t>
                      </a:r>
                    </a:p>
                  </a:txBody>
                  <a:tcPr marL="0" marR="0" marT="0"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180</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180</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180</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180</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180</a:t>
                      </a:r>
                    </a:p>
                  </a:txBody>
                  <a:tcPr marL="0" marR="0" marT="0" marB="0" anchor="ctr"/>
                </a:tc>
                <a:extLst>
                  <a:ext uri="{0D108BD9-81ED-4DB2-BD59-A6C34878D82A}">
                    <a16:rowId xmlns:a16="http://schemas.microsoft.com/office/drawing/2014/main" val="1528316077"/>
                  </a:ext>
                </a:extLst>
              </a:tr>
              <a:tr h="606747">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Reliance Industries Limited</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PPHP and PPCP</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Hazira - Gujarat</a:t>
                      </a:r>
                    </a:p>
                  </a:txBody>
                  <a:tcPr marL="0" marR="0" marT="0" marB="0" anchor="ct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440</a:t>
                      </a:r>
                    </a:p>
                  </a:txBody>
                  <a:tcPr marL="0" marR="0" marT="0"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440</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440</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440</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440</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440</a:t>
                      </a:r>
                    </a:p>
                  </a:txBody>
                  <a:tcPr marL="0" marR="0" marT="0" marB="0" anchor="ctr"/>
                </a:tc>
                <a:extLst>
                  <a:ext uri="{0D108BD9-81ED-4DB2-BD59-A6C34878D82A}">
                    <a16:rowId xmlns:a16="http://schemas.microsoft.com/office/drawing/2014/main" val="700321098"/>
                  </a:ext>
                </a:extLst>
              </a:tr>
              <a:tr h="62085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Reliance Industries Limited</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PPHP</a:t>
                      </a:r>
                    </a:p>
                  </a:txBody>
                  <a:tcPr marL="0" marR="0" marT="0" marB="0" anchor="ct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Jamnagar - Gujarat</a:t>
                      </a:r>
                    </a:p>
                  </a:txBody>
                  <a:tcPr marL="0" marR="0" marT="0" marB="0" anchor="ct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2105</a:t>
                      </a:r>
                    </a:p>
                  </a:txBody>
                  <a:tcPr marL="0" marR="0" marT="0" marB="0" anchor="ct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2105</a:t>
                      </a:r>
                    </a:p>
                  </a:txBody>
                  <a:tcPr marL="0" marR="0" marT="0"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2105</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2105</a:t>
                      </a:r>
                    </a:p>
                  </a:txBody>
                  <a:tcPr marL="0" marR="0" marT="0"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2105</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2105</a:t>
                      </a:r>
                    </a:p>
                  </a:txBody>
                  <a:tcPr marL="0" marR="0" marT="0" marB="0" anchor="ctr"/>
                </a:tc>
                <a:extLst>
                  <a:ext uri="{0D108BD9-81ED-4DB2-BD59-A6C34878D82A}">
                    <a16:rowId xmlns:a16="http://schemas.microsoft.com/office/drawing/2014/main" val="2482541435"/>
                  </a:ext>
                </a:extLst>
              </a:tr>
              <a:tr h="4811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Reliance Industries Limited</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PPHP</a:t>
                      </a:r>
                    </a:p>
                  </a:txBody>
                  <a:tcPr marL="0" marR="0" marT="0" marB="0" anchor="ctr"/>
                </a:tc>
                <a:tc>
                  <a:txBody>
                    <a:bodyPr/>
                    <a:lstStyle/>
                    <a:p>
                      <a:pPr algn="ctr" fontAlgn="b"/>
                      <a:r>
                        <a:rPr lang="en-IN"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Nagothane</a:t>
                      </a: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 Gujarat</a:t>
                      </a:r>
                    </a:p>
                  </a:txBody>
                  <a:tcPr marL="0" marR="0" marT="0" marB="0" anchor="ct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120</a:t>
                      </a:r>
                    </a:p>
                  </a:txBody>
                  <a:tcPr marL="0" marR="0" marT="0" marB="0" anchor="ct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160</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160</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160</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160</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160</a:t>
                      </a:r>
                    </a:p>
                  </a:txBody>
                  <a:tcPr marL="0" marR="0" marT="0" marB="0" anchor="ctr"/>
                </a:tc>
                <a:extLst>
                  <a:ext uri="{0D108BD9-81ED-4DB2-BD59-A6C34878D82A}">
                    <a16:rowId xmlns:a16="http://schemas.microsoft.com/office/drawing/2014/main" val="936806669"/>
                  </a:ext>
                </a:extLst>
              </a:tr>
              <a:tr h="455451">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Indian Oil Corporation Limited</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PPHP</a:t>
                      </a:r>
                    </a:p>
                  </a:txBody>
                  <a:tcPr marL="0" marR="0" marT="0" marB="0" anchor="ctr"/>
                </a:tc>
                <a:tc>
                  <a:txBody>
                    <a:bodyPr/>
                    <a:lstStyle/>
                    <a:p>
                      <a:pPr algn="ctr" fontAlgn="b"/>
                      <a:r>
                        <a:rPr lang="en-IN"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Koyali</a:t>
                      </a: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 Gujarat</a:t>
                      </a:r>
                    </a:p>
                  </a:txBody>
                  <a:tcPr marL="0" marR="0" marT="0" marB="0" anchor="ct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a:t>
                      </a:r>
                    </a:p>
                  </a:txBody>
                  <a:tcPr marL="0" marR="0" marT="0" marB="0" anchor="ct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a:t>
                      </a:r>
                    </a:p>
                  </a:txBody>
                  <a:tcPr marL="0" marR="0" marT="0" marB="0" anchor="ct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a:t>
                      </a:r>
                    </a:p>
                  </a:txBody>
                  <a:tcPr marL="0" marR="0" marT="0" marB="0" anchor="ct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a:t>
                      </a:r>
                    </a:p>
                  </a:txBody>
                  <a:tcPr marL="0" marR="0" marT="0" marB="0" anchor="ct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a:t>
                      </a:r>
                    </a:p>
                  </a:txBody>
                  <a:tcPr marL="0" marR="0" marT="0" marB="0" anchor="ct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a:t>
                      </a:r>
                    </a:p>
                  </a:txBody>
                  <a:tcPr marL="0" marR="0" marT="0" marB="0" anchor="ctr"/>
                </a:tc>
                <a:extLst>
                  <a:ext uri="{0D108BD9-81ED-4DB2-BD59-A6C34878D82A}">
                    <a16:rowId xmlns:a16="http://schemas.microsoft.com/office/drawing/2014/main" val="3297303274"/>
                  </a:ext>
                </a:extLst>
              </a:tr>
              <a:tr h="446309">
                <a:tc>
                  <a:txBody>
                    <a:bodyPr/>
                    <a:lstStyle/>
                    <a:p>
                      <a:pPr algn="ctr" fontAlgn="b"/>
                      <a:r>
                        <a:rPr lang="nl-NL"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ONGC Petro Additions Limited </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PPHP and PPCP </a:t>
                      </a:r>
                    </a:p>
                  </a:txBody>
                  <a:tcPr marL="0" marR="0" marT="0" marB="0" anchor="ctr"/>
                </a:tc>
                <a:tc>
                  <a:txBody>
                    <a:bodyPr/>
                    <a:lstStyle/>
                    <a:p>
                      <a:pPr algn="ctr" fontAlgn="b"/>
                      <a:r>
                        <a:rPr lang="en-IN"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Dahej</a:t>
                      </a: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 Gujarat</a:t>
                      </a:r>
                    </a:p>
                  </a:txBody>
                  <a:tcPr marL="0" marR="0" marT="0" marB="0" anchor="ct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a:t>
                      </a:r>
                    </a:p>
                  </a:txBody>
                  <a:tcPr marL="0" marR="0" marT="0" marB="0" anchor="ct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340</a:t>
                      </a:r>
                    </a:p>
                  </a:txBody>
                  <a:tcPr marL="0" marR="0" marT="0" marB="0" anchor="ct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340</a:t>
                      </a:r>
                    </a:p>
                  </a:txBody>
                  <a:tcPr marL="0" marR="0" marT="0"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340</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340</a:t>
                      </a:r>
                    </a:p>
                  </a:txBody>
                  <a:tcPr marL="0" marR="0" marT="0" marB="0" anchor="ct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340</a:t>
                      </a:r>
                    </a:p>
                  </a:txBody>
                  <a:tcPr marL="0" marR="0" marT="0" marB="0" anchor="ctr"/>
                </a:tc>
                <a:extLst>
                  <a:ext uri="{0D108BD9-81ED-4DB2-BD59-A6C34878D82A}">
                    <a16:rowId xmlns:a16="http://schemas.microsoft.com/office/drawing/2014/main" val="4103688272"/>
                  </a:ext>
                </a:extLst>
              </a:tr>
              <a:tr h="620855">
                <a:tc>
                  <a:txBody>
                    <a:bodyPr/>
                    <a:lstStyle/>
                    <a:p>
                      <a:pPr algn="ctr" fontAlgn="b"/>
                      <a:r>
                        <a:rPr lang="en-IN" sz="1000" b="0" i="0" u="none" strike="noStrike" dirty="0" err="1">
                          <a:solidFill>
                            <a:srgbClr val="000000"/>
                          </a:solidFill>
                          <a:effectLst/>
                          <a:latin typeface="Verdana" panose="020B0604030504040204" pitchFamily="34" charset="0"/>
                        </a:rPr>
                        <a:t>Nayara</a:t>
                      </a:r>
                      <a:r>
                        <a:rPr lang="en-IN" sz="1000" b="0" i="0" u="none" strike="noStrike" dirty="0">
                          <a:solidFill>
                            <a:srgbClr val="000000"/>
                          </a:solidFill>
                          <a:effectLst/>
                          <a:latin typeface="Verdana" panose="020B0604030504040204" pitchFamily="34" charset="0"/>
                        </a:rPr>
                        <a:t> Energy Limited</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PPHP</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Vadinar</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–Gujarat</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0" i="0" u="none" strike="noStrike" dirty="0">
                          <a:solidFill>
                            <a:srgbClr val="000000"/>
                          </a:solidFill>
                          <a:effectLst/>
                          <a:latin typeface="Verdana" panose="020B0604030504040204" pitchFamily="34" charset="0"/>
                        </a:rPr>
                        <a:t>0</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rPr>
                        <a:t>0</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rPr>
                        <a:t>0</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rPr>
                        <a:t>0</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rPr>
                        <a:t>450</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rPr>
                        <a:t>450</a:t>
                      </a:r>
                    </a:p>
                  </a:txBody>
                  <a:tcPr marL="9525" marR="9525" marT="9525" marB="0" anchor="ctr"/>
                </a:tc>
                <a:extLst>
                  <a:ext uri="{0D108BD9-81ED-4DB2-BD59-A6C34878D82A}">
                    <a16:rowId xmlns:a16="http://schemas.microsoft.com/office/drawing/2014/main" val="3457895273"/>
                  </a:ext>
                </a:extLst>
              </a:tr>
              <a:tr h="606747">
                <a:tc>
                  <a:txBody>
                    <a:bodyPr/>
                    <a:lstStyle/>
                    <a:p>
                      <a:pPr algn="ctr" fontAlgn="b"/>
                      <a:r>
                        <a:rPr lang="en-IN" sz="1000" b="0" i="0" u="none" strike="noStrike" dirty="0">
                          <a:solidFill>
                            <a:srgbClr val="000000"/>
                          </a:solidFill>
                          <a:effectLst/>
                          <a:latin typeface="Verdana" panose="020B0604030504040204" pitchFamily="34" charset="0"/>
                        </a:rPr>
                        <a:t>GAIL (India) Limited</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PPHP</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Usar - Maharashtra</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0" i="0" u="none" strike="noStrike" dirty="0">
                          <a:solidFill>
                            <a:srgbClr val="000000"/>
                          </a:solidFill>
                          <a:effectLst/>
                          <a:latin typeface="Verdana" panose="020B0604030504040204" pitchFamily="34" charset="0"/>
                        </a:rPr>
                        <a:t>0</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rPr>
                        <a:t>0</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rPr>
                        <a:t>0</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rPr>
                        <a:t>0</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rPr>
                        <a:t>0</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rPr>
                        <a:t>500</a:t>
                      </a:r>
                    </a:p>
                  </a:txBody>
                  <a:tcPr marL="9525" marR="9525" marT="9525" marB="0" anchor="ctr"/>
                </a:tc>
                <a:extLst>
                  <a:ext uri="{0D108BD9-81ED-4DB2-BD59-A6C34878D82A}">
                    <a16:rowId xmlns:a16="http://schemas.microsoft.com/office/drawing/2014/main" val="1689078652"/>
                  </a:ext>
                </a:extLst>
              </a:tr>
            </a:tbl>
          </a:graphicData>
        </a:graphic>
      </p:graphicFrame>
    </p:spTree>
    <p:extLst>
      <p:ext uri="{BB962C8B-B14F-4D97-AF65-F5344CB8AC3E}">
        <p14:creationId xmlns:p14="http://schemas.microsoft.com/office/powerpoint/2010/main" val="9860674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41EC4E82-0296-4160-98C1-35A7FEA38897}"/>
              </a:ext>
            </a:extLst>
          </p:cNvPr>
          <p:cNvSpPr txBox="1">
            <a:spLocks/>
          </p:cNvSpPr>
          <p:nvPr/>
        </p:nvSpPr>
        <p:spPr>
          <a:xfrm>
            <a:off x="236113" y="284728"/>
            <a:ext cx="6787539" cy="28777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457200">
              <a:lnSpc>
                <a:spcPts val="1700"/>
              </a:lnSpc>
              <a:defRPr/>
            </a:pPr>
            <a:r>
              <a:rPr lang="en-IN" sz="1200" b="1" dirty="0">
                <a:latin typeface="Verdana" panose="020B0604030504040204" pitchFamily="34" charset="0"/>
                <a:ea typeface="Verdana" panose="020B0604030504040204" pitchFamily="34" charset="0"/>
                <a:cs typeface="Verdana" panose="020B0604030504040204" pitchFamily="34" charset="0"/>
              </a:rPr>
              <a:t>East India Polypropylene Homopolymer Demand Supply Gap Graph</a:t>
            </a:r>
          </a:p>
        </p:txBody>
      </p:sp>
      <p:sp>
        <p:nvSpPr>
          <p:cNvPr id="3" name="TextBox 2">
            <a:extLst>
              <a:ext uri="{FF2B5EF4-FFF2-40B4-BE49-F238E27FC236}">
                <a16:creationId xmlns:a16="http://schemas.microsoft.com/office/drawing/2014/main" id="{D2C628E9-C0FE-4ED5-81C9-E585F93F78B7}"/>
              </a:ext>
            </a:extLst>
          </p:cNvPr>
          <p:cNvSpPr txBox="1"/>
          <p:nvPr/>
        </p:nvSpPr>
        <p:spPr>
          <a:xfrm>
            <a:off x="167479" y="769414"/>
            <a:ext cx="8809041" cy="52290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Figure 6: </a:t>
            </a:r>
            <a:r>
              <a:rPr lang="en-US" sz="1000" b="1" dirty="0">
                <a:latin typeface="Verdana" panose="020B0604030504040204" pitchFamily="34" charset="0"/>
                <a:ea typeface="Verdana" panose="020B0604030504040204" pitchFamily="34" charset="0"/>
                <a:cs typeface="Verdana" panose="020B0604030504040204" pitchFamily="34" charset="0"/>
              </a:rPr>
              <a:t>East</a:t>
            </a: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India Polypropylene Homopolymer Demand Supply Gap Graph, By Volume (Thousand Tonnes), 2021E–2030F</a:t>
            </a:r>
          </a:p>
        </p:txBody>
      </p:sp>
      <p:sp>
        <p:nvSpPr>
          <p:cNvPr id="4" name="TextBox 3">
            <a:extLst>
              <a:ext uri="{FF2B5EF4-FFF2-40B4-BE49-F238E27FC236}">
                <a16:creationId xmlns:a16="http://schemas.microsoft.com/office/drawing/2014/main" id="{1150F2F3-A05A-4726-8A9D-2D43B6031F79}"/>
              </a:ext>
            </a:extLst>
          </p:cNvPr>
          <p:cNvSpPr txBox="1"/>
          <p:nvPr/>
        </p:nvSpPr>
        <p:spPr>
          <a:xfrm>
            <a:off x="118388" y="6336740"/>
            <a:ext cx="8601531" cy="523220"/>
          </a:xfrm>
          <a:prstGeom prst="rect">
            <a:avLst/>
          </a:prstGeom>
          <a:noFill/>
        </p:spPr>
        <p:txBody>
          <a:bodyPr wrap="square" rtlCol="0">
            <a:spAutoFit/>
          </a:bodyPr>
          <a:lstStyle/>
          <a:p>
            <a:pPr>
              <a:defRPr/>
            </a:pPr>
            <a:r>
              <a:rPr lang="en-IN" sz="1000" i="1" dirty="0">
                <a:solidFill>
                  <a:srgbClr val="7F7F7F"/>
                </a:solidFill>
                <a:latin typeface="Verdana" panose="020B0604030504040204" pitchFamily="34" charset="0"/>
                <a:ea typeface="Verdana" panose="020B0604030504040204" pitchFamily="34" charset="0"/>
                <a:cs typeface="Verdana" panose="020B0604030504040204" pitchFamily="34" charset="0"/>
              </a:rPr>
              <a:t>Year</a:t>
            </a:r>
            <a:r>
              <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 depicts the fiscal year ending in the month of March of  that year.</a:t>
            </a: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 </a:t>
            </a:r>
          </a:p>
          <a:p>
            <a:pPr>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2020 – April 2019-March 2020</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6" name="Chart 5">
            <a:extLst>
              <a:ext uri="{FF2B5EF4-FFF2-40B4-BE49-F238E27FC236}">
                <a16:creationId xmlns:a16="http://schemas.microsoft.com/office/drawing/2014/main" id="{AAC30A8F-8901-45CC-B3A7-60CC74ADAF98}"/>
              </a:ext>
            </a:extLst>
          </p:cNvPr>
          <p:cNvGraphicFramePr/>
          <p:nvPr>
            <p:extLst>
              <p:ext uri="{D42A27DB-BD31-4B8C-83A1-F6EECF244321}">
                <p14:modId xmlns:p14="http://schemas.microsoft.com/office/powerpoint/2010/main" val="2575670649"/>
              </p:ext>
            </p:extLst>
          </p:nvPr>
        </p:nvGraphicFramePr>
        <p:xfrm>
          <a:off x="167480" y="1802296"/>
          <a:ext cx="8809040" cy="394914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843872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41EC4E82-0296-4160-98C1-35A7FEA38897}"/>
              </a:ext>
            </a:extLst>
          </p:cNvPr>
          <p:cNvSpPr txBox="1">
            <a:spLocks/>
          </p:cNvSpPr>
          <p:nvPr/>
        </p:nvSpPr>
        <p:spPr>
          <a:xfrm>
            <a:off x="209609" y="284729"/>
            <a:ext cx="7406640" cy="28777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200" b="1" dirty="0">
                <a:latin typeface="Verdana" panose="020B0604030504040204" pitchFamily="34" charset="0"/>
                <a:ea typeface="Verdana" panose="020B0604030504040204" pitchFamily="34" charset="0"/>
                <a:cs typeface="Verdana" panose="020B0604030504040204" pitchFamily="34" charset="0"/>
              </a:rPr>
              <a:t>East India Polypropylene Homopolymer Market Share, By Application</a:t>
            </a:r>
          </a:p>
        </p:txBody>
      </p:sp>
      <p:sp>
        <p:nvSpPr>
          <p:cNvPr id="3" name="TextBox 2">
            <a:extLst>
              <a:ext uri="{FF2B5EF4-FFF2-40B4-BE49-F238E27FC236}">
                <a16:creationId xmlns:a16="http://schemas.microsoft.com/office/drawing/2014/main" id="{D2C628E9-C0FE-4ED5-81C9-E585F93F78B7}"/>
              </a:ext>
            </a:extLst>
          </p:cNvPr>
          <p:cNvSpPr txBox="1"/>
          <p:nvPr/>
        </p:nvSpPr>
        <p:spPr>
          <a:xfrm>
            <a:off x="52035" y="843596"/>
            <a:ext cx="8809041" cy="52290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Figure 7: </a:t>
            </a:r>
            <a:r>
              <a:rPr lang="en-US" sz="1000" b="1" dirty="0">
                <a:latin typeface="Verdana" panose="020B0604030504040204" pitchFamily="34" charset="0"/>
                <a:ea typeface="Verdana" panose="020B0604030504040204" pitchFamily="34" charset="0"/>
                <a:cs typeface="Verdana" panose="020B0604030504040204" pitchFamily="34" charset="0"/>
              </a:rPr>
              <a:t>East</a:t>
            </a: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India Polypropylene Homopolymer Market Share, By Application, By Volume (Thousand Tonnes), 2015–2030F</a:t>
            </a:r>
          </a:p>
        </p:txBody>
      </p:sp>
      <p:sp>
        <p:nvSpPr>
          <p:cNvPr id="4" name="TextBox 3">
            <a:extLst>
              <a:ext uri="{FF2B5EF4-FFF2-40B4-BE49-F238E27FC236}">
                <a16:creationId xmlns:a16="http://schemas.microsoft.com/office/drawing/2014/main" id="{D088A6C5-3C90-4E8A-BDBB-3E2B0323E00E}"/>
              </a:ext>
            </a:extLst>
          </p:cNvPr>
          <p:cNvSpPr txBox="1"/>
          <p:nvPr/>
        </p:nvSpPr>
        <p:spPr>
          <a:xfrm>
            <a:off x="187336" y="5972487"/>
            <a:ext cx="8956664"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Cambria" panose="02040503050406030204" pitchFamily="18" charset="0"/>
                <a:ea typeface="Verdana" panose="020B0604030504040204" pitchFamily="34" charset="0"/>
                <a:cs typeface="Verdana" panose="020B0604030504040204" pitchFamily="34" charset="0"/>
              </a:rPr>
              <a:t>Others include Storage Batteries, Synthetic Gypsum, Mineral Leaching , TDI/ Nitric Acid/ Aniline/ p-Cresol, Zinc sulphate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Cambria" panose="02040503050406030204" pitchFamily="18" charset="0"/>
                <a:ea typeface="Verdana" panose="020B0604030504040204" pitchFamily="34" charset="0"/>
                <a:cs typeface="Verdana" panose="020B0604030504040204" pitchFamily="34" charset="0"/>
              </a:rPr>
              <a:t>Source: TechSci Research</a:t>
            </a:r>
          </a:p>
        </p:txBody>
      </p:sp>
      <p:sp>
        <p:nvSpPr>
          <p:cNvPr id="5" name="TextBox 4">
            <a:extLst>
              <a:ext uri="{FF2B5EF4-FFF2-40B4-BE49-F238E27FC236}">
                <a16:creationId xmlns:a16="http://schemas.microsoft.com/office/drawing/2014/main" id="{859AE7B1-5E83-4045-BC5F-53E5EE4CB3A7}"/>
              </a:ext>
            </a:extLst>
          </p:cNvPr>
          <p:cNvSpPr txBox="1"/>
          <p:nvPr/>
        </p:nvSpPr>
        <p:spPr>
          <a:xfrm>
            <a:off x="88490" y="6257950"/>
            <a:ext cx="5246436" cy="523220"/>
          </a:xfrm>
          <a:prstGeom prst="rect">
            <a:avLst/>
          </a:prstGeom>
          <a:noFill/>
        </p:spPr>
        <p:txBody>
          <a:bodyPr wrap="square" rtlCol="0">
            <a:spAutoFit/>
          </a:bodyPr>
          <a:lstStyle/>
          <a:p>
            <a:pPr>
              <a:defRPr/>
            </a:pPr>
            <a:r>
              <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FY depicts the fiscal year ending in the month of March of  that year.</a:t>
            </a: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 </a:t>
            </a:r>
          </a:p>
          <a:p>
            <a:pPr>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FY2020 – April 2019-March 2020</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2" name="Chart 1">
            <a:extLst>
              <a:ext uri="{FF2B5EF4-FFF2-40B4-BE49-F238E27FC236}">
                <a16:creationId xmlns:a16="http://schemas.microsoft.com/office/drawing/2014/main" id="{59869E16-F091-4F5B-AAA8-5B9A7B07C7C5}"/>
              </a:ext>
            </a:extLst>
          </p:cNvPr>
          <p:cNvGraphicFramePr/>
          <p:nvPr/>
        </p:nvGraphicFramePr>
        <p:xfrm>
          <a:off x="-246759" y="1373654"/>
          <a:ext cx="9242184" cy="436126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620230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41EC4E82-0296-4160-98C1-35A7FEA38897}"/>
              </a:ext>
            </a:extLst>
          </p:cNvPr>
          <p:cNvSpPr txBox="1">
            <a:spLocks/>
          </p:cNvSpPr>
          <p:nvPr/>
        </p:nvSpPr>
        <p:spPr>
          <a:xfrm>
            <a:off x="209609" y="284729"/>
            <a:ext cx="7406640" cy="28777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200" b="1" dirty="0">
                <a:latin typeface="Verdana" panose="020B0604030504040204" pitchFamily="34" charset="0"/>
                <a:ea typeface="Verdana" panose="020B0604030504040204" pitchFamily="34" charset="0"/>
                <a:cs typeface="Verdana" panose="020B0604030504040204" pitchFamily="34" charset="0"/>
              </a:rPr>
              <a:t>East India Polypropylene Homopolymer Market Share, By Process</a:t>
            </a:r>
          </a:p>
        </p:txBody>
      </p:sp>
      <p:sp>
        <p:nvSpPr>
          <p:cNvPr id="3" name="TextBox 2">
            <a:extLst>
              <a:ext uri="{FF2B5EF4-FFF2-40B4-BE49-F238E27FC236}">
                <a16:creationId xmlns:a16="http://schemas.microsoft.com/office/drawing/2014/main" id="{D2C628E9-C0FE-4ED5-81C9-E585F93F78B7}"/>
              </a:ext>
            </a:extLst>
          </p:cNvPr>
          <p:cNvSpPr txBox="1"/>
          <p:nvPr/>
        </p:nvSpPr>
        <p:spPr>
          <a:xfrm>
            <a:off x="52035" y="843596"/>
            <a:ext cx="8809041" cy="52290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Figure 8: East India Polypropylene Homopolymer Market Share, By </a:t>
            </a:r>
            <a:r>
              <a:rPr lang="en-US" sz="1000" b="1" dirty="0">
                <a:latin typeface="Verdana" panose="020B0604030504040204" pitchFamily="34" charset="0"/>
                <a:ea typeface="Verdana" panose="020B0604030504040204" pitchFamily="34" charset="0"/>
                <a:cs typeface="Verdana" panose="020B0604030504040204" pitchFamily="34" charset="0"/>
              </a:rPr>
              <a:t>Process</a:t>
            </a: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By Volume (Thousand Tonnes), 2015–2030F</a:t>
            </a:r>
          </a:p>
        </p:txBody>
      </p:sp>
      <p:sp>
        <p:nvSpPr>
          <p:cNvPr id="4" name="TextBox 3">
            <a:extLst>
              <a:ext uri="{FF2B5EF4-FFF2-40B4-BE49-F238E27FC236}">
                <a16:creationId xmlns:a16="http://schemas.microsoft.com/office/drawing/2014/main" id="{D088A6C5-3C90-4E8A-BDBB-3E2B0323E00E}"/>
              </a:ext>
            </a:extLst>
          </p:cNvPr>
          <p:cNvSpPr txBox="1"/>
          <p:nvPr/>
        </p:nvSpPr>
        <p:spPr>
          <a:xfrm>
            <a:off x="187336" y="5972487"/>
            <a:ext cx="8956664"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Cambria" panose="02040503050406030204" pitchFamily="18" charset="0"/>
                <a:ea typeface="Verdana" panose="020B0604030504040204" pitchFamily="34" charset="0"/>
                <a:cs typeface="Verdana" panose="020B0604030504040204" pitchFamily="34" charset="0"/>
              </a:rPr>
              <a:t>Others include Storage Batteries, Synthetic Gypsum, Mineral Leaching , TDI/ Nitric Acid/ Aniline/ p-Cresol, Zinc sulphate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Cambria" panose="02040503050406030204" pitchFamily="18" charset="0"/>
                <a:ea typeface="Verdana" panose="020B0604030504040204" pitchFamily="34" charset="0"/>
                <a:cs typeface="Verdana" panose="020B0604030504040204" pitchFamily="34" charset="0"/>
              </a:rPr>
              <a:t>Source: TechSci Research</a:t>
            </a:r>
          </a:p>
        </p:txBody>
      </p:sp>
      <p:sp>
        <p:nvSpPr>
          <p:cNvPr id="5" name="TextBox 4">
            <a:extLst>
              <a:ext uri="{FF2B5EF4-FFF2-40B4-BE49-F238E27FC236}">
                <a16:creationId xmlns:a16="http://schemas.microsoft.com/office/drawing/2014/main" id="{859AE7B1-5E83-4045-BC5F-53E5EE4CB3A7}"/>
              </a:ext>
            </a:extLst>
          </p:cNvPr>
          <p:cNvSpPr txBox="1"/>
          <p:nvPr/>
        </p:nvSpPr>
        <p:spPr>
          <a:xfrm>
            <a:off x="88490" y="6257950"/>
            <a:ext cx="5246436" cy="523220"/>
          </a:xfrm>
          <a:prstGeom prst="rect">
            <a:avLst/>
          </a:prstGeom>
          <a:noFill/>
        </p:spPr>
        <p:txBody>
          <a:bodyPr wrap="square" rtlCol="0">
            <a:spAutoFit/>
          </a:bodyPr>
          <a:lstStyle/>
          <a:p>
            <a:pPr>
              <a:defRPr/>
            </a:pPr>
            <a:r>
              <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FY depicts the fiscal year ending in the month of March of  that year.</a:t>
            </a: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 </a:t>
            </a:r>
          </a:p>
          <a:p>
            <a:pPr>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FY2020 – April 2019-March 2020</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2" name="Chart 1">
            <a:extLst>
              <a:ext uri="{FF2B5EF4-FFF2-40B4-BE49-F238E27FC236}">
                <a16:creationId xmlns:a16="http://schemas.microsoft.com/office/drawing/2014/main" id="{59869E16-F091-4F5B-AAA8-5B9A7B07C7C5}"/>
              </a:ext>
            </a:extLst>
          </p:cNvPr>
          <p:cNvGraphicFramePr/>
          <p:nvPr/>
        </p:nvGraphicFramePr>
        <p:xfrm>
          <a:off x="-246759" y="1373654"/>
          <a:ext cx="9242184" cy="436126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970261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6093882-BD00-4B41-8145-9BDF8D98A1CE}"/>
              </a:ext>
            </a:extLst>
          </p:cNvPr>
          <p:cNvSpPr txBox="1">
            <a:spLocks/>
          </p:cNvSpPr>
          <p:nvPr/>
        </p:nvSpPr>
        <p:spPr>
          <a:xfrm>
            <a:off x="92563" y="229085"/>
            <a:ext cx="8921930" cy="28777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200" b="1" dirty="0">
                <a:latin typeface="Verdana" panose="020B0604030504040204" pitchFamily="34" charset="0"/>
                <a:ea typeface="Verdana" panose="020B0604030504040204" pitchFamily="34" charset="0"/>
                <a:cs typeface="Verdana" panose="020B0604030504040204" pitchFamily="34" charset="0"/>
              </a:rPr>
              <a:t>West India</a:t>
            </a:r>
            <a:r>
              <a:rPr kumimoji="0" lang="en-IN" sz="12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Polypropylene Homopolymer Demand Supply Gap Analysis</a:t>
            </a:r>
          </a:p>
        </p:txBody>
      </p:sp>
      <p:sp>
        <p:nvSpPr>
          <p:cNvPr id="3" name="TextBox 2">
            <a:extLst>
              <a:ext uri="{FF2B5EF4-FFF2-40B4-BE49-F238E27FC236}">
                <a16:creationId xmlns:a16="http://schemas.microsoft.com/office/drawing/2014/main" id="{38AB1E6A-8C0B-45AC-ACF8-5A7C3810084A}"/>
              </a:ext>
            </a:extLst>
          </p:cNvPr>
          <p:cNvSpPr txBox="1"/>
          <p:nvPr/>
        </p:nvSpPr>
        <p:spPr>
          <a:xfrm>
            <a:off x="-18473" y="615943"/>
            <a:ext cx="8779297" cy="292068"/>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Table 3: West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India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Polypropylene Homopolymer</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Market Supply Analysis</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 2015-</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2030F (Thousand Tonnes)</a:t>
            </a:r>
          </a:p>
        </p:txBody>
      </p:sp>
      <p:sp>
        <p:nvSpPr>
          <p:cNvPr id="5" name="TextBox 4">
            <a:extLst>
              <a:ext uri="{FF2B5EF4-FFF2-40B4-BE49-F238E27FC236}">
                <a16:creationId xmlns:a16="http://schemas.microsoft.com/office/drawing/2014/main" id="{4F37F8DD-F660-4CA0-9A8C-873C569A71A4}"/>
              </a:ext>
            </a:extLst>
          </p:cNvPr>
          <p:cNvSpPr txBox="1"/>
          <p:nvPr/>
        </p:nvSpPr>
        <p:spPr>
          <a:xfrm>
            <a:off x="6866489" y="6065716"/>
            <a:ext cx="2277511" cy="553998"/>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IN" sz="6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6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Demand = Production + Import – Export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6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Demand Supply Gap = Production – Demand</a:t>
            </a:r>
          </a:p>
          <a:p>
            <a:pPr algn="r">
              <a:defRPr/>
            </a:pPr>
            <a:r>
              <a:rPr kumimoji="0" lang="en-IN" sz="6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6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6" name="Table 5">
            <a:extLst>
              <a:ext uri="{FF2B5EF4-FFF2-40B4-BE49-F238E27FC236}">
                <a16:creationId xmlns:a16="http://schemas.microsoft.com/office/drawing/2014/main" id="{E64288B4-E7BA-4E66-9B70-96CC1F700264}"/>
              </a:ext>
            </a:extLst>
          </p:cNvPr>
          <p:cNvGraphicFramePr>
            <a:graphicFrameLocks noGrp="1"/>
          </p:cNvGraphicFramePr>
          <p:nvPr>
            <p:extLst>
              <p:ext uri="{D42A27DB-BD31-4B8C-83A1-F6EECF244321}">
                <p14:modId xmlns:p14="http://schemas.microsoft.com/office/powerpoint/2010/main" val="2110287432"/>
              </p:ext>
            </p:extLst>
          </p:nvPr>
        </p:nvGraphicFramePr>
        <p:xfrm>
          <a:off x="-1" y="908010"/>
          <a:ext cx="9143997" cy="5157705"/>
        </p:xfrm>
        <a:graphic>
          <a:graphicData uri="http://schemas.openxmlformats.org/drawingml/2006/table">
            <a:tbl>
              <a:tblPr firstRow="1" bandRow="1">
                <a:tableStyleId>{93296810-A885-4BE3-A3E7-6D5BEEA58F35}</a:tableStyleId>
              </a:tblPr>
              <a:tblGrid>
                <a:gridCol w="835872">
                  <a:extLst>
                    <a:ext uri="{9D8B030D-6E8A-4147-A177-3AD203B41FA5}">
                      <a16:colId xmlns:a16="http://schemas.microsoft.com/office/drawing/2014/main" val="3580014540"/>
                    </a:ext>
                  </a:extLst>
                </a:gridCol>
                <a:gridCol w="647009">
                  <a:extLst>
                    <a:ext uri="{9D8B030D-6E8A-4147-A177-3AD203B41FA5}">
                      <a16:colId xmlns:a16="http://schemas.microsoft.com/office/drawing/2014/main" val="1855223881"/>
                    </a:ext>
                  </a:extLst>
                </a:gridCol>
                <a:gridCol w="537910">
                  <a:extLst>
                    <a:ext uri="{9D8B030D-6E8A-4147-A177-3AD203B41FA5}">
                      <a16:colId xmlns:a16="http://schemas.microsoft.com/office/drawing/2014/main" val="224046152"/>
                    </a:ext>
                  </a:extLst>
                </a:gridCol>
                <a:gridCol w="642979">
                  <a:extLst>
                    <a:ext uri="{9D8B030D-6E8A-4147-A177-3AD203B41FA5}">
                      <a16:colId xmlns:a16="http://schemas.microsoft.com/office/drawing/2014/main" val="4135288567"/>
                    </a:ext>
                  </a:extLst>
                </a:gridCol>
                <a:gridCol w="578681">
                  <a:extLst>
                    <a:ext uri="{9D8B030D-6E8A-4147-A177-3AD203B41FA5}">
                      <a16:colId xmlns:a16="http://schemas.microsoft.com/office/drawing/2014/main" val="4147586031"/>
                    </a:ext>
                  </a:extLst>
                </a:gridCol>
                <a:gridCol w="551125">
                  <a:extLst>
                    <a:ext uri="{9D8B030D-6E8A-4147-A177-3AD203B41FA5}">
                      <a16:colId xmlns:a16="http://schemas.microsoft.com/office/drawing/2014/main" val="1065642436"/>
                    </a:ext>
                  </a:extLst>
                </a:gridCol>
                <a:gridCol w="551124">
                  <a:extLst>
                    <a:ext uri="{9D8B030D-6E8A-4147-A177-3AD203B41FA5}">
                      <a16:colId xmlns:a16="http://schemas.microsoft.com/office/drawing/2014/main" val="2921408857"/>
                    </a:ext>
                  </a:extLst>
                </a:gridCol>
                <a:gridCol w="588349">
                  <a:extLst>
                    <a:ext uri="{9D8B030D-6E8A-4147-A177-3AD203B41FA5}">
                      <a16:colId xmlns:a16="http://schemas.microsoft.com/office/drawing/2014/main" val="216429577"/>
                    </a:ext>
                  </a:extLst>
                </a:gridCol>
                <a:gridCol w="601564">
                  <a:extLst>
                    <a:ext uri="{9D8B030D-6E8A-4147-A177-3AD203B41FA5}">
                      <a16:colId xmlns:a16="http://schemas.microsoft.com/office/drawing/2014/main" val="1193704167"/>
                    </a:ext>
                  </a:extLst>
                </a:gridCol>
                <a:gridCol w="601564">
                  <a:extLst>
                    <a:ext uri="{9D8B030D-6E8A-4147-A177-3AD203B41FA5}">
                      <a16:colId xmlns:a16="http://schemas.microsoft.com/office/drawing/2014/main" val="1541654645"/>
                    </a:ext>
                  </a:extLst>
                </a:gridCol>
                <a:gridCol w="601564">
                  <a:extLst>
                    <a:ext uri="{9D8B030D-6E8A-4147-A177-3AD203B41FA5}">
                      <a16:colId xmlns:a16="http://schemas.microsoft.com/office/drawing/2014/main" val="1366327873"/>
                    </a:ext>
                  </a:extLst>
                </a:gridCol>
                <a:gridCol w="601564">
                  <a:extLst>
                    <a:ext uri="{9D8B030D-6E8A-4147-A177-3AD203B41FA5}">
                      <a16:colId xmlns:a16="http://schemas.microsoft.com/office/drawing/2014/main" val="2587147855"/>
                    </a:ext>
                  </a:extLst>
                </a:gridCol>
                <a:gridCol w="601564">
                  <a:extLst>
                    <a:ext uri="{9D8B030D-6E8A-4147-A177-3AD203B41FA5}">
                      <a16:colId xmlns:a16="http://schemas.microsoft.com/office/drawing/2014/main" val="1341432530"/>
                    </a:ext>
                  </a:extLst>
                </a:gridCol>
                <a:gridCol w="601564">
                  <a:extLst>
                    <a:ext uri="{9D8B030D-6E8A-4147-A177-3AD203B41FA5}">
                      <a16:colId xmlns:a16="http://schemas.microsoft.com/office/drawing/2014/main" val="3173189229"/>
                    </a:ext>
                  </a:extLst>
                </a:gridCol>
                <a:gridCol w="601564">
                  <a:extLst>
                    <a:ext uri="{9D8B030D-6E8A-4147-A177-3AD203B41FA5}">
                      <a16:colId xmlns:a16="http://schemas.microsoft.com/office/drawing/2014/main" val="1544274010"/>
                    </a:ext>
                  </a:extLst>
                </a:gridCol>
              </a:tblGrid>
              <a:tr h="495933">
                <a:tc>
                  <a:txBody>
                    <a:bodyPr/>
                    <a:lstStyle/>
                    <a:p>
                      <a:pPr algn="ctr"/>
                      <a:endPar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2015</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2016</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2017</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2018</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2019</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2020</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2021</a:t>
                      </a:r>
                    </a:p>
                  </a:txBody>
                  <a:tcPr anchor="ctr">
                    <a:solidFill>
                      <a:schemeClr val="accent3">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2022E</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2025F</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2026F</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2027F</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2028F</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2029F</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2030F</a:t>
                      </a:r>
                    </a:p>
                  </a:txBody>
                  <a:tcPr anchor="ctr">
                    <a:solidFill>
                      <a:schemeClr val="accent3">
                        <a:lumMod val="75000"/>
                      </a:schemeClr>
                    </a:solidFill>
                  </a:tcPr>
                </a:tc>
                <a:extLst>
                  <a:ext uri="{0D108BD9-81ED-4DB2-BD59-A6C34878D82A}">
                    <a16:rowId xmlns:a16="http://schemas.microsoft.com/office/drawing/2014/main" val="3771434692"/>
                  </a:ext>
                </a:extLst>
              </a:tr>
              <a:tr h="495933">
                <a:tc>
                  <a:txBody>
                    <a:bodyPr/>
                    <a:lstStyle/>
                    <a:p>
                      <a:pPr algn="ctr"/>
                      <a:r>
                        <a:rPr lang="en-IN" sz="800" b="1" dirty="0">
                          <a:solidFill>
                            <a:schemeClr val="tx1"/>
                          </a:solidFill>
                          <a:latin typeface="Verdana" panose="020B0604030504040204" pitchFamily="34" charset="0"/>
                          <a:ea typeface="Verdana" panose="020B0604030504040204" pitchFamily="34" charset="0"/>
                          <a:cs typeface="Verdana" panose="020B0604030504040204" pitchFamily="34" charset="0"/>
                        </a:rPr>
                        <a:t>Capacity</a:t>
                      </a:r>
                    </a:p>
                  </a:txBody>
                  <a:tcPr anchor="ctr"/>
                </a:tc>
                <a:tc>
                  <a:txBody>
                    <a:bodyPr/>
                    <a:lstStyle/>
                    <a:p>
                      <a:pPr algn="r" fontAlgn="b"/>
                      <a:r>
                        <a:rPr lang="en-US" sz="1100" b="0" i="0" u="none" strike="noStrike">
                          <a:solidFill>
                            <a:srgbClr val="000000"/>
                          </a:solidFill>
                          <a:effectLst/>
                          <a:latin typeface="Calibri" panose="020F0502020204030204" pitchFamily="34" charset="0"/>
                        </a:rPr>
                        <a:t>2755</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2755</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3085</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3085</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3085</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3085</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3085</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3085</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4035</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4535</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4535</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4535</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4535</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4535</a:t>
                      </a:r>
                    </a:p>
                  </a:txBody>
                  <a:tcPr marL="9525" marR="9525" marT="9525" marB="0" anchor="b"/>
                </a:tc>
                <a:extLst>
                  <a:ext uri="{0D108BD9-81ED-4DB2-BD59-A6C34878D82A}">
                    <a16:rowId xmlns:a16="http://schemas.microsoft.com/office/drawing/2014/main" val="3723992749"/>
                  </a:ext>
                </a:extLst>
              </a:tr>
              <a:tr h="495933">
                <a:tc>
                  <a:txBody>
                    <a:bodyPr/>
                    <a:lstStyle/>
                    <a:p>
                      <a:pPr algn="ctr"/>
                      <a:r>
                        <a:rPr lang="en-IN" sz="800" b="1" dirty="0">
                          <a:solidFill>
                            <a:schemeClr val="tx1"/>
                          </a:solidFill>
                          <a:latin typeface="Verdana" panose="020B0604030504040204" pitchFamily="34" charset="0"/>
                          <a:ea typeface="Verdana" panose="020B0604030504040204" pitchFamily="34" charset="0"/>
                          <a:cs typeface="Verdana" panose="020B0604030504040204" pitchFamily="34" charset="0"/>
                        </a:rPr>
                        <a:t>Production</a:t>
                      </a:r>
                    </a:p>
                  </a:txBody>
                  <a:tcPr anchor="ctr"/>
                </a:tc>
                <a:tc>
                  <a:txBody>
                    <a:bodyPr/>
                    <a:lstStyle/>
                    <a:p>
                      <a:pPr algn="r" fontAlgn="b"/>
                      <a:r>
                        <a:rPr lang="en-US" sz="1100" b="0" i="0" u="none" strike="noStrike">
                          <a:solidFill>
                            <a:srgbClr val="000000"/>
                          </a:solidFill>
                          <a:effectLst/>
                          <a:latin typeface="Calibri" panose="020F0502020204030204" pitchFamily="34" charset="0"/>
                        </a:rPr>
                        <a:t>2659</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2716</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2638</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2958</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3049</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3027</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3032</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2988</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3443</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3758</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3853</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4056</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4167</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4254</a:t>
                      </a:r>
                    </a:p>
                  </a:txBody>
                  <a:tcPr marL="9525" marR="9525" marT="9525" marB="0" anchor="b"/>
                </a:tc>
                <a:extLst>
                  <a:ext uri="{0D108BD9-81ED-4DB2-BD59-A6C34878D82A}">
                    <a16:rowId xmlns:a16="http://schemas.microsoft.com/office/drawing/2014/main" val="2090164450"/>
                  </a:ext>
                </a:extLst>
              </a:tr>
              <a:tr h="793493">
                <a:tc>
                  <a:txBody>
                    <a:bodyPr/>
                    <a:lstStyle/>
                    <a:p>
                      <a:pPr algn="ctr"/>
                      <a:r>
                        <a:rPr lang="en-IN" sz="800" b="1" dirty="0">
                          <a:solidFill>
                            <a:schemeClr val="tx1"/>
                          </a:solidFill>
                          <a:latin typeface="Verdana" panose="020B0604030504040204" pitchFamily="34" charset="0"/>
                          <a:ea typeface="Verdana" panose="020B0604030504040204" pitchFamily="34" charset="0"/>
                          <a:cs typeface="Verdana" panose="020B0604030504040204" pitchFamily="34" charset="0"/>
                        </a:rPr>
                        <a:t>Operating Rate</a:t>
                      </a:r>
                    </a:p>
                  </a:txBody>
                  <a:tcPr anchor="ctr"/>
                </a:tc>
                <a:tc>
                  <a:txBody>
                    <a:bodyPr/>
                    <a:lstStyle/>
                    <a:p>
                      <a:pPr algn="ctr" fontAlgn="ctr"/>
                      <a:r>
                        <a:rPr lang="en-US" sz="1100" b="0" i="0" u="none" strike="noStrike">
                          <a:solidFill>
                            <a:srgbClr val="000000"/>
                          </a:solidFill>
                          <a:effectLst/>
                          <a:latin typeface="Calibri" panose="020F0502020204030204" pitchFamily="34" charset="0"/>
                        </a:rPr>
                        <a:t>77.15%</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80.88%</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79.94%</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83.71%</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81.11%</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81.27%</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75.19%</a:t>
                      </a: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84.62%</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85.00%</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87.00%</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88.00%</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89.00%</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90.00%</a:t>
                      </a:r>
                    </a:p>
                  </a:txBody>
                  <a:tcPr marL="9525" marR="9525" marT="9525" marB="0" anchor="ctr"/>
                </a:tc>
                <a:extLst>
                  <a:ext uri="{0D108BD9-81ED-4DB2-BD59-A6C34878D82A}">
                    <a16:rowId xmlns:a16="http://schemas.microsoft.com/office/drawing/2014/main" val="1661574915"/>
                  </a:ext>
                </a:extLst>
              </a:tr>
              <a:tr h="495933">
                <a:tc>
                  <a:txBody>
                    <a:bodyPr/>
                    <a:lstStyle/>
                    <a:p>
                      <a:pPr algn="ctr"/>
                      <a:r>
                        <a:rPr lang="en-IN" sz="800" b="1" dirty="0">
                          <a:solidFill>
                            <a:schemeClr val="tx1"/>
                          </a:solidFill>
                          <a:latin typeface="Verdana" panose="020B0604030504040204" pitchFamily="34" charset="0"/>
                          <a:ea typeface="Verdana" panose="020B0604030504040204" pitchFamily="34" charset="0"/>
                          <a:cs typeface="Verdana" panose="020B0604030504040204" pitchFamily="34" charset="0"/>
                        </a:rPr>
                        <a:t>Import </a:t>
                      </a:r>
                    </a:p>
                  </a:txBody>
                  <a:tcPr anchor="ctr"/>
                </a:tc>
                <a:tc>
                  <a:txBody>
                    <a:bodyPr/>
                    <a:lstStyle/>
                    <a:p>
                      <a:pPr algn="ctr" fontAlgn="ctr"/>
                      <a:r>
                        <a:rPr lang="en-US" sz="1100" b="0" i="0" u="none" strike="noStrike">
                          <a:solidFill>
                            <a:srgbClr val="000000"/>
                          </a:solidFill>
                          <a:effectLst/>
                          <a:latin typeface="Calibri" panose="020F0502020204030204" pitchFamily="34" charset="0"/>
                        </a:rPr>
                        <a:t>862.32</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1388.79</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1300.29</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946.55</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1477.94</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1986.61</a:t>
                      </a: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80386574"/>
                  </a:ext>
                </a:extLst>
              </a:tr>
              <a:tr h="495933">
                <a:tc>
                  <a:txBody>
                    <a:bodyPr/>
                    <a:lstStyle/>
                    <a:p>
                      <a:pPr algn="ctr"/>
                      <a:r>
                        <a:rPr lang="en-IN" sz="800" b="1" dirty="0">
                          <a:solidFill>
                            <a:schemeClr val="tx1"/>
                          </a:solidFill>
                          <a:latin typeface="Verdana" panose="020B0604030504040204" pitchFamily="34" charset="0"/>
                          <a:ea typeface="Verdana" panose="020B0604030504040204" pitchFamily="34" charset="0"/>
                          <a:cs typeface="Verdana" panose="020B0604030504040204" pitchFamily="34" charset="0"/>
                        </a:rPr>
                        <a:t>Export</a:t>
                      </a:r>
                    </a:p>
                  </a:txBody>
                  <a:tcPr anchor="ctr"/>
                </a:tc>
                <a:tc>
                  <a:txBody>
                    <a:bodyPr/>
                    <a:lstStyle/>
                    <a:p>
                      <a:pPr algn="ctr" fontAlgn="ctr"/>
                      <a:r>
                        <a:rPr lang="en-US" sz="1100" b="0" i="0" u="none" strike="noStrike">
                          <a:solidFill>
                            <a:srgbClr val="000000"/>
                          </a:solidFill>
                          <a:effectLst/>
                          <a:latin typeface="Calibri" panose="020F0502020204030204" pitchFamily="34" charset="0"/>
                        </a:rPr>
                        <a:t>60.55</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37.09</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172.01</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394.47</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124.74</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51.38</a:t>
                      </a: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251520526"/>
                  </a:ext>
                </a:extLst>
              </a:tr>
              <a:tr h="793493">
                <a:tc>
                  <a:txBody>
                    <a:bodyPr/>
                    <a:lstStyle/>
                    <a:p>
                      <a:pPr marL="0" algn="ctr" defTabSz="685800" rtl="0" eaLnBrk="1" latinLnBrk="0" hangingPunct="1"/>
                      <a:r>
                        <a:rPr lang="en-IN" sz="8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Total Demand</a:t>
                      </a:r>
                    </a:p>
                  </a:txBody>
                  <a:tcPr anchor="ctr"/>
                </a:tc>
                <a:tc>
                  <a:txBody>
                    <a:bodyPr/>
                    <a:lstStyle/>
                    <a:p>
                      <a:pPr algn="ctr" fontAlgn="ctr"/>
                      <a:r>
                        <a:rPr lang="en-US" sz="1100" b="0" i="0" u="none" strike="noStrike">
                          <a:solidFill>
                            <a:srgbClr val="000000"/>
                          </a:solidFill>
                          <a:effectLst/>
                          <a:latin typeface="Calibri" panose="020F0502020204030204" pitchFamily="34" charset="0"/>
                        </a:rPr>
                        <a:t>12215.97</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13317.97</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13278.87</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13610.55</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14250.35</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15020.24</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13856.32</a:t>
                      </a: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17569.87</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18467.69</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19400.31</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20360.63</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21339.97</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22381.36</a:t>
                      </a:r>
                    </a:p>
                  </a:txBody>
                  <a:tcPr marL="9525" marR="9525" marT="9525" marB="0" anchor="ctr"/>
                </a:tc>
                <a:extLst>
                  <a:ext uri="{0D108BD9-81ED-4DB2-BD59-A6C34878D82A}">
                    <a16:rowId xmlns:a16="http://schemas.microsoft.com/office/drawing/2014/main" val="1211048611"/>
                  </a:ext>
                </a:extLst>
              </a:tr>
              <a:tr h="1091054">
                <a:tc>
                  <a:txBody>
                    <a:bodyPr/>
                    <a:lstStyle/>
                    <a:p>
                      <a:pPr marL="0" algn="ctr" defTabSz="685800" rtl="0" eaLnBrk="1" latinLnBrk="0" hangingPunct="1"/>
                      <a:r>
                        <a:rPr lang="en-IN" sz="8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Demand Supply Gap</a:t>
                      </a:r>
                    </a:p>
                  </a:txBody>
                  <a:tcPr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-1750.69</a:t>
                      </a:r>
                    </a:p>
                  </a:txBody>
                  <a:tcPr marL="9525" marR="9525" marT="9525" marB="0" anchor="ct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-3946.02</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-4782.69</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-5393.31</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-6192.63</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-7010.97</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-7891.36</a:t>
                      </a:r>
                    </a:p>
                  </a:txBody>
                  <a:tcPr marL="9525" marR="9525" marT="9525" marB="0" anchor="ctr"/>
                </a:tc>
                <a:extLst>
                  <a:ext uri="{0D108BD9-81ED-4DB2-BD59-A6C34878D82A}">
                    <a16:rowId xmlns:a16="http://schemas.microsoft.com/office/drawing/2014/main" val="3016581503"/>
                  </a:ext>
                </a:extLst>
              </a:tr>
            </a:tbl>
          </a:graphicData>
        </a:graphic>
      </p:graphicFrame>
    </p:spTree>
    <p:extLst>
      <p:ext uri="{BB962C8B-B14F-4D97-AF65-F5344CB8AC3E}">
        <p14:creationId xmlns:p14="http://schemas.microsoft.com/office/powerpoint/2010/main" val="6823854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41EC4E82-0296-4160-98C1-35A7FEA38897}"/>
              </a:ext>
            </a:extLst>
          </p:cNvPr>
          <p:cNvSpPr txBox="1">
            <a:spLocks/>
          </p:cNvSpPr>
          <p:nvPr/>
        </p:nvSpPr>
        <p:spPr>
          <a:xfrm>
            <a:off x="236113" y="284728"/>
            <a:ext cx="6787539" cy="28777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200" b="1" dirty="0">
                <a:latin typeface="Verdana" panose="020B0604030504040204" pitchFamily="34" charset="0"/>
                <a:ea typeface="Verdana" panose="020B0604030504040204" pitchFamily="34" charset="0"/>
                <a:cs typeface="Verdana" panose="020B0604030504040204" pitchFamily="34" charset="0"/>
              </a:rPr>
              <a:t>West India Polypropylene Homopolymer Market Share, By Top 3 States</a:t>
            </a:r>
          </a:p>
        </p:txBody>
      </p:sp>
      <p:sp>
        <p:nvSpPr>
          <p:cNvPr id="3" name="TextBox 2">
            <a:extLst>
              <a:ext uri="{FF2B5EF4-FFF2-40B4-BE49-F238E27FC236}">
                <a16:creationId xmlns:a16="http://schemas.microsoft.com/office/drawing/2014/main" id="{D2C628E9-C0FE-4ED5-81C9-E585F93F78B7}"/>
              </a:ext>
            </a:extLst>
          </p:cNvPr>
          <p:cNvSpPr txBox="1"/>
          <p:nvPr/>
        </p:nvSpPr>
        <p:spPr>
          <a:xfrm>
            <a:off x="167479" y="720877"/>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00" b="1" dirty="0">
                <a:latin typeface="Verdana" panose="020B0604030504040204" pitchFamily="34" charset="0"/>
                <a:ea typeface="Verdana" panose="020B0604030504040204" pitchFamily="34" charset="0"/>
                <a:cs typeface="Verdana" panose="020B0604030504040204" pitchFamily="34" charset="0"/>
              </a:rPr>
              <a:t>9</a:t>
            </a: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a:t>
            </a:r>
            <a:r>
              <a:rPr lang="en-US" sz="1000" b="1" dirty="0">
                <a:latin typeface="Verdana" panose="020B0604030504040204" pitchFamily="34" charset="0"/>
                <a:ea typeface="Verdana" panose="020B0604030504040204" pitchFamily="34" charset="0"/>
                <a:cs typeface="Verdana" panose="020B0604030504040204" pitchFamily="34" charset="0"/>
              </a:rPr>
              <a:t>West</a:t>
            </a: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India Sulphuric Acid Market Share, By Top 3 States, By Volume (Thousand Tonnes), 2015–2030F</a:t>
            </a:r>
          </a:p>
        </p:txBody>
      </p:sp>
      <p:sp>
        <p:nvSpPr>
          <p:cNvPr id="4" name="TextBox 3">
            <a:extLst>
              <a:ext uri="{FF2B5EF4-FFF2-40B4-BE49-F238E27FC236}">
                <a16:creationId xmlns:a16="http://schemas.microsoft.com/office/drawing/2014/main" id="{1150F2F3-A05A-4726-8A9D-2D43B6031F79}"/>
              </a:ext>
            </a:extLst>
          </p:cNvPr>
          <p:cNvSpPr txBox="1"/>
          <p:nvPr/>
        </p:nvSpPr>
        <p:spPr>
          <a:xfrm>
            <a:off x="118388" y="6336740"/>
            <a:ext cx="8601531" cy="523220"/>
          </a:xfrm>
          <a:prstGeom prst="rect">
            <a:avLst/>
          </a:prstGeom>
          <a:noFill/>
        </p:spPr>
        <p:txBody>
          <a:bodyPr wrap="square" rtlCol="0">
            <a:spAutoFit/>
          </a:bodyPr>
          <a:lstStyle/>
          <a:p>
            <a:pPr>
              <a:defRPr/>
            </a:pPr>
            <a:r>
              <a:rPr lang="en-IN" sz="1000" i="1" dirty="0">
                <a:solidFill>
                  <a:srgbClr val="7F7F7F"/>
                </a:solidFill>
                <a:latin typeface="Verdana" panose="020B0604030504040204" pitchFamily="34" charset="0"/>
                <a:ea typeface="Verdana" panose="020B0604030504040204" pitchFamily="34" charset="0"/>
                <a:cs typeface="Verdana" panose="020B0604030504040204" pitchFamily="34" charset="0"/>
              </a:rPr>
              <a:t>Year</a:t>
            </a:r>
            <a:r>
              <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 depicts the fiscal year ending in the month of March of  that year.</a:t>
            </a: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 </a:t>
            </a:r>
          </a:p>
          <a:p>
            <a:pPr>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2020 – April 2019-March 2020</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6" name="Chart 5">
            <a:extLst>
              <a:ext uri="{FF2B5EF4-FFF2-40B4-BE49-F238E27FC236}">
                <a16:creationId xmlns:a16="http://schemas.microsoft.com/office/drawing/2014/main" id="{E55B5A39-4455-4A8C-A000-F5566DCDAFE7}"/>
              </a:ext>
            </a:extLst>
          </p:cNvPr>
          <p:cNvGraphicFramePr/>
          <p:nvPr>
            <p:extLst>
              <p:ext uri="{D42A27DB-BD31-4B8C-83A1-F6EECF244321}">
                <p14:modId xmlns:p14="http://schemas.microsoft.com/office/powerpoint/2010/main" val="1101602493"/>
              </p:ext>
            </p:extLst>
          </p:nvPr>
        </p:nvGraphicFramePr>
        <p:xfrm>
          <a:off x="-294968" y="1358993"/>
          <a:ext cx="9537152" cy="5108068"/>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96A012CA-D8E8-4294-9DF9-DDB2E61C8402}"/>
              </a:ext>
            </a:extLst>
          </p:cNvPr>
          <p:cNvSpPr txBox="1"/>
          <p:nvPr/>
        </p:nvSpPr>
        <p:spPr>
          <a:xfrm>
            <a:off x="2858850" y="5550246"/>
            <a:ext cx="5861069"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Others include Goa, Daman &amp; Diu, etc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36421061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41EC4E82-0296-4160-98C1-35A7FEA38897}"/>
              </a:ext>
            </a:extLst>
          </p:cNvPr>
          <p:cNvSpPr txBox="1">
            <a:spLocks/>
          </p:cNvSpPr>
          <p:nvPr/>
        </p:nvSpPr>
        <p:spPr>
          <a:xfrm>
            <a:off x="236113" y="284728"/>
            <a:ext cx="6787539" cy="28777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457200">
              <a:lnSpc>
                <a:spcPts val="1700"/>
              </a:lnSpc>
              <a:defRPr/>
            </a:pPr>
            <a:r>
              <a:rPr lang="en-IN" sz="1200" b="1" dirty="0">
                <a:latin typeface="Verdana" panose="020B0604030504040204" pitchFamily="34" charset="0"/>
                <a:ea typeface="Verdana" panose="020B0604030504040204" pitchFamily="34" charset="0"/>
                <a:cs typeface="Verdana" panose="020B0604030504040204" pitchFamily="34" charset="0"/>
              </a:rPr>
              <a:t>West India Polypropylene Homopolymer Demand Supply Gap Graph</a:t>
            </a:r>
          </a:p>
        </p:txBody>
      </p:sp>
      <p:sp>
        <p:nvSpPr>
          <p:cNvPr id="3" name="TextBox 2">
            <a:extLst>
              <a:ext uri="{FF2B5EF4-FFF2-40B4-BE49-F238E27FC236}">
                <a16:creationId xmlns:a16="http://schemas.microsoft.com/office/drawing/2014/main" id="{D2C628E9-C0FE-4ED5-81C9-E585F93F78B7}"/>
              </a:ext>
            </a:extLst>
          </p:cNvPr>
          <p:cNvSpPr txBox="1"/>
          <p:nvPr/>
        </p:nvSpPr>
        <p:spPr>
          <a:xfrm>
            <a:off x="167479" y="769414"/>
            <a:ext cx="8809041" cy="52290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Figure 10: </a:t>
            </a:r>
            <a:r>
              <a:rPr lang="en-US" sz="1000" b="1" dirty="0">
                <a:latin typeface="Verdana" panose="020B0604030504040204" pitchFamily="34" charset="0"/>
                <a:ea typeface="Verdana" panose="020B0604030504040204" pitchFamily="34" charset="0"/>
                <a:cs typeface="Verdana" panose="020B0604030504040204" pitchFamily="34" charset="0"/>
              </a:rPr>
              <a:t>West</a:t>
            </a: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India Polypropylene Homopolymer Demand Supply Gap Graph, By Volume (Thousand Tonnes), 2021E–2030F</a:t>
            </a:r>
          </a:p>
        </p:txBody>
      </p:sp>
      <p:sp>
        <p:nvSpPr>
          <p:cNvPr id="4" name="TextBox 3">
            <a:extLst>
              <a:ext uri="{FF2B5EF4-FFF2-40B4-BE49-F238E27FC236}">
                <a16:creationId xmlns:a16="http://schemas.microsoft.com/office/drawing/2014/main" id="{1150F2F3-A05A-4726-8A9D-2D43B6031F79}"/>
              </a:ext>
            </a:extLst>
          </p:cNvPr>
          <p:cNvSpPr txBox="1"/>
          <p:nvPr/>
        </p:nvSpPr>
        <p:spPr>
          <a:xfrm>
            <a:off x="118388" y="6336740"/>
            <a:ext cx="8601531" cy="523220"/>
          </a:xfrm>
          <a:prstGeom prst="rect">
            <a:avLst/>
          </a:prstGeom>
          <a:noFill/>
        </p:spPr>
        <p:txBody>
          <a:bodyPr wrap="square" rtlCol="0">
            <a:spAutoFit/>
          </a:bodyPr>
          <a:lstStyle/>
          <a:p>
            <a:pPr>
              <a:defRPr/>
            </a:pPr>
            <a:r>
              <a:rPr lang="en-IN" sz="1000" i="1" dirty="0">
                <a:solidFill>
                  <a:srgbClr val="7F7F7F"/>
                </a:solidFill>
                <a:latin typeface="Verdana" panose="020B0604030504040204" pitchFamily="34" charset="0"/>
                <a:ea typeface="Verdana" panose="020B0604030504040204" pitchFamily="34" charset="0"/>
                <a:cs typeface="Verdana" panose="020B0604030504040204" pitchFamily="34" charset="0"/>
              </a:rPr>
              <a:t>Year</a:t>
            </a:r>
            <a:r>
              <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 depicts the fiscal year ending in the month of March of  that year.</a:t>
            </a: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 </a:t>
            </a:r>
          </a:p>
          <a:p>
            <a:pPr>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2020 – April 2019-March 2020</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6" name="Chart 5">
            <a:extLst>
              <a:ext uri="{FF2B5EF4-FFF2-40B4-BE49-F238E27FC236}">
                <a16:creationId xmlns:a16="http://schemas.microsoft.com/office/drawing/2014/main" id="{FA060357-7913-4492-B114-795A4720E551}"/>
              </a:ext>
            </a:extLst>
          </p:cNvPr>
          <p:cNvGraphicFramePr/>
          <p:nvPr>
            <p:extLst>
              <p:ext uri="{D42A27DB-BD31-4B8C-83A1-F6EECF244321}">
                <p14:modId xmlns:p14="http://schemas.microsoft.com/office/powerpoint/2010/main" val="1757863782"/>
              </p:ext>
            </p:extLst>
          </p:nvPr>
        </p:nvGraphicFramePr>
        <p:xfrm>
          <a:off x="167480" y="1802296"/>
          <a:ext cx="8809040" cy="394914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12250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41EC4E82-0296-4160-98C1-35A7FEA38897}"/>
              </a:ext>
            </a:extLst>
          </p:cNvPr>
          <p:cNvSpPr txBox="1">
            <a:spLocks/>
          </p:cNvSpPr>
          <p:nvPr/>
        </p:nvSpPr>
        <p:spPr>
          <a:xfrm>
            <a:off x="209609" y="284729"/>
            <a:ext cx="7406640" cy="28777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200" b="1" dirty="0">
                <a:latin typeface="Verdana" panose="020B0604030504040204" pitchFamily="34" charset="0"/>
                <a:ea typeface="Verdana" panose="020B0604030504040204" pitchFamily="34" charset="0"/>
                <a:cs typeface="Verdana" panose="020B0604030504040204" pitchFamily="34" charset="0"/>
              </a:rPr>
              <a:t>West India Polypropylene Homopolymer Market Share, By Application</a:t>
            </a:r>
          </a:p>
        </p:txBody>
      </p:sp>
      <p:sp>
        <p:nvSpPr>
          <p:cNvPr id="3" name="TextBox 2">
            <a:extLst>
              <a:ext uri="{FF2B5EF4-FFF2-40B4-BE49-F238E27FC236}">
                <a16:creationId xmlns:a16="http://schemas.microsoft.com/office/drawing/2014/main" id="{D2C628E9-C0FE-4ED5-81C9-E585F93F78B7}"/>
              </a:ext>
            </a:extLst>
          </p:cNvPr>
          <p:cNvSpPr txBox="1"/>
          <p:nvPr/>
        </p:nvSpPr>
        <p:spPr>
          <a:xfrm>
            <a:off x="52035" y="843596"/>
            <a:ext cx="8809041" cy="52290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Figure 11: West India Polypropylene Homopolymer Market Share, By Application, By Volume (Thousand Tonnes), 2015–2030F</a:t>
            </a:r>
          </a:p>
        </p:txBody>
      </p:sp>
      <p:sp>
        <p:nvSpPr>
          <p:cNvPr id="4" name="TextBox 3">
            <a:extLst>
              <a:ext uri="{FF2B5EF4-FFF2-40B4-BE49-F238E27FC236}">
                <a16:creationId xmlns:a16="http://schemas.microsoft.com/office/drawing/2014/main" id="{D088A6C5-3C90-4E8A-BDBB-3E2B0323E00E}"/>
              </a:ext>
            </a:extLst>
          </p:cNvPr>
          <p:cNvSpPr txBox="1"/>
          <p:nvPr/>
        </p:nvSpPr>
        <p:spPr>
          <a:xfrm>
            <a:off x="187336" y="5972487"/>
            <a:ext cx="8956664"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Cambria" panose="02040503050406030204" pitchFamily="18" charset="0"/>
                <a:ea typeface="Verdana" panose="020B0604030504040204" pitchFamily="34" charset="0"/>
                <a:cs typeface="Verdana" panose="020B0604030504040204" pitchFamily="34" charset="0"/>
              </a:rPr>
              <a:t>Others include Storage Batteries, Synthetic Gypsum, Mineral Leaching , TDI/ Nitric Acid/ Aniline/ p-Cresol, Zinc sulphate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Cambria" panose="02040503050406030204" pitchFamily="18" charset="0"/>
                <a:ea typeface="Verdana" panose="020B0604030504040204" pitchFamily="34" charset="0"/>
                <a:cs typeface="Verdana" panose="020B0604030504040204" pitchFamily="34" charset="0"/>
              </a:rPr>
              <a:t>Source: TechSci Research</a:t>
            </a:r>
          </a:p>
        </p:txBody>
      </p:sp>
      <p:sp>
        <p:nvSpPr>
          <p:cNvPr id="5" name="TextBox 4">
            <a:extLst>
              <a:ext uri="{FF2B5EF4-FFF2-40B4-BE49-F238E27FC236}">
                <a16:creationId xmlns:a16="http://schemas.microsoft.com/office/drawing/2014/main" id="{859AE7B1-5E83-4045-BC5F-53E5EE4CB3A7}"/>
              </a:ext>
            </a:extLst>
          </p:cNvPr>
          <p:cNvSpPr txBox="1"/>
          <p:nvPr/>
        </p:nvSpPr>
        <p:spPr>
          <a:xfrm>
            <a:off x="88490" y="6257950"/>
            <a:ext cx="5246436" cy="523220"/>
          </a:xfrm>
          <a:prstGeom prst="rect">
            <a:avLst/>
          </a:prstGeom>
          <a:noFill/>
        </p:spPr>
        <p:txBody>
          <a:bodyPr wrap="square" rtlCol="0">
            <a:spAutoFit/>
          </a:bodyPr>
          <a:lstStyle/>
          <a:p>
            <a:pPr>
              <a:defRPr/>
            </a:pPr>
            <a:r>
              <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FY depicts the fiscal year ending in the month of March of  that year.</a:t>
            </a: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 </a:t>
            </a:r>
          </a:p>
          <a:p>
            <a:pPr>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FY2020 – April 2019-March 2020</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2" name="Chart 1">
            <a:extLst>
              <a:ext uri="{FF2B5EF4-FFF2-40B4-BE49-F238E27FC236}">
                <a16:creationId xmlns:a16="http://schemas.microsoft.com/office/drawing/2014/main" id="{59869E16-F091-4F5B-AAA8-5B9A7B07C7C5}"/>
              </a:ext>
            </a:extLst>
          </p:cNvPr>
          <p:cNvGraphicFramePr/>
          <p:nvPr/>
        </p:nvGraphicFramePr>
        <p:xfrm>
          <a:off x="-246759" y="1373654"/>
          <a:ext cx="9242184" cy="436126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766759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41EC4E82-0296-4160-98C1-35A7FEA38897}"/>
              </a:ext>
            </a:extLst>
          </p:cNvPr>
          <p:cNvSpPr txBox="1">
            <a:spLocks/>
          </p:cNvSpPr>
          <p:nvPr/>
        </p:nvSpPr>
        <p:spPr>
          <a:xfrm>
            <a:off x="209609" y="284729"/>
            <a:ext cx="7406640" cy="28777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200" b="1" dirty="0">
                <a:latin typeface="Verdana" panose="020B0604030504040204" pitchFamily="34" charset="0"/>
                <a:ea typeface="Verdana" panose="020B0604030504040204" pitchFamily="34" charset="0"/>
                <a:cs typeface="Verdana" panose="020B0604030504040204" pitchFamily="34" charset="0"/>
              </a:rPr>
              <a:t>West India Polypropylene Homopolymer Market Share, By Process</a:t>
            </a:r>
          </a:p>
        </p:txBody>
      </p:sp>
      <p:sp>
        <p:nvSpPr>
          <p:cNvPr id="3" name="TextBox 2">
            <a:extLst>
              <a:ext uri="{FF2B5EF4-FFF2-40B4-BE49-F238E27FC236}">
                <a16:creationId xmlns:a16="http://schemas.microsoft.com/office/drawing/2014/main" id="{D2C628E9-C0FE-4ED5-81C9-E585F93F78B7}"/>
              </a:ext>
            </a:extLst>
          </p:cNvPr>
          <p:cNvSpPr txBox="1"/>
          <p:nvPr/>
        </p:nvSpPr>
        <p:spPr>
          <a:xfrm>
            <a:off x="52035" y="843596"/>
            <a:ext cx="8809041" cy="52290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Figure 12: West India Polypropylene Homopolymer Market Share, By </a:t>
            </a:r>
            <a:r>
              <a:rPr lang="en-US" sz="1000" b="1" dirty="0">
                <a:latin typeface="Verdana" panose="020B0604030504040204" pitchFamily="34" charset="0"/>
                <a:ea typeface="Verdana" panose="020B0604030504040204" pitchFamily="34" charset="0"/>
                <a:cs typeface="Verdana" panose="020B0604030504040204" pitchFamily="34" charset="0"/>
              </a:rPr>
              <a:t>Process</a:t>
            </a: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By Volume (Thousand Tonnes), 2015–2030F</a:t>
            </a:r>
          </a:p>
        </p:txBody>
      </p:sp>
      <p:sp>
        <p:nvSpPr>
          <p:cNvPr id="4" name="TextBox 3">
            <a:extLst>
              <a:ext uri="{FF2B5EF4-FFF2-40B4-BE49-F238E27FC236}">
                <a16:creationId xmlns:a16="http://schemas.microsoft.com/office/drawing/2014/main" id="{D088A6C5-3C90-4E8A-BDBB-3E2B0323E00E}"/>
              </a:ext>
            </a:extLst>
          </p:cNvPr>
          <p:cNvSpPr txBox="1"/>
          <p:nvPr/>
        </p:nvSpPr>
        <p:spPr>
          <a:xfrm>
            <a:off x="187336" y="5972487"/>
            <a:ext cx="8956664"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Cambria" panose="02040503050406030204" pitchFamily="18" charset="0"/>
                <a:ea typeface="Verdana" panose="020B0604030504040204" pitchFamily="34" charset="0"/>
                <a:cs typeface="Verdana" panose="020B0604030504040204" pitchFamily="34" charset="0"/>
              </a:rPr>
              <a:t>Others include Storage Batteries, Synthetic Gypsum, Mineral Leaching , TDI/ Nitric Acid/ Aniline/ p-Cresol, Zinc sulphate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Cambria" panose="02040503050406030204" pitchFamily="18" charset="0"/>
                <a:ea typeface="Verdana" panose="020B0604030504040204" pitchFamily="34" charset="0"/>
                <a:cs typeface="Verdana" panose="020B0604030504040204" pitchFamily="34" charset="0"/>
              </a:rPr>
              <a:t>Source: TechSci Research</a:t>
            </a:r>
          </a:p>
        </p:txBody>
      </p:sp>
      <p:sp>
        <p:nvSpPr>
          <p:cNvPr id="5" name="TextBox 4">
            <a:extLst>
              <a:ext uri="{FF2B5EF4-FFF2-40B4-BE49-F238E27FC236}">
                <a16:creationId xmlns:a16="http://schemas.microsoft.com/office/drawing/2014/main" id="{859AE7B1-5E83-4045-BC5F-53E5EE4CB3A7}"/>
              </a:ext>
            </a:extLst>
          </p:cNvPr>
          <p:cNvSpPr txBox="1"/>
          <p:nvPr/>
        </p:nvSpPr>
        <p:spPr>
          <a:xfrm>
            <a:off x="88490" y="6257950"/>
            <a:ext cx="5246436" cy="523220"/>
          </a:xfrm>
          <a:prstGeom prst="rect">
            <a:avLst/>
          </a:prstGeom>
          <a:noFill/>
        </p:spPr>
        <p:txBody>
          <a:bodyPr wrap="square" rtlCol="0">
            <a:spAutoFit/>
          </a:bodyPr>
          <a:lstStyle/>
          <a:p>
            <a:pPr>
              <a:defRPr/>
            </a:pPr>
            <a:r>
              <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FY depicts the fiscal year ending in the month of March of  that year.</a:t>
            </a: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 </a:t>
            </a:r>
          </a:p>
          <a:p>
            <a:pPr>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FY2020 – April 2019-March 2020</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2" name="Chart 1">
            <a:extLst>
              <a:ext uri="{FF2B5EF4-FFF2-40B4-BE49-F238E27FC236}">
                <a16:creationId xmlns:a16="http://schemas.microsoft.com/office/drawing/2014/main" id="{59869E16-F091-4F5B-AAA8-5B9A7B07C7C5}"/>
              </a:ext>
            </a:extLst>
          </p:cNvPr>
          <p:cNvGraphicFramePr/>
          <p:nvPr/>
        </p:nvGraphicFramePr>
        <p:xfrm>
          <a:off x="-246759" y="1373654"/>
          <a:ext cx="9242184" cy="436126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758099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6093882-BD00-4B41-8145-9BDF8D98A1CE}"/>
              </a:ext>
            </a:extLst>
          </p:cNvPr>
          <p:cNvSpPr txBox="1">
            <a:spLocks/>
          </p:cNvSpPr>
          <p:nvPr/>
        </p:nvSpPr>
        <p:spPr>
          <a:xfrm>
            <a:off x="92563" y="229085"/>
            <a:ext cx="8921930" cy="28777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200" b="1" dirty="0">
                <a:latin typeface="Verdana" panose="020B0604030504040204" pitchFamily="34" charset="0"/>
                <a:ea typeface="Verdana" panose="020B0604030504040204" pitchFamily="34" charset="0"/>
                <a:cs typeface="Verdana" panose="020B0604030504040204" pitchFamily="34" charset="0"/>
              </a:rPr>
              <a:t>South India</a:t>
            </a:r>
            <a:r>
              <a:rPr kumimoji="0" lang="en-IN" sz="12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Polypropylene Homopolymer Demand Supply Gap Analysis</a:t>
            </a:r>
          </a:p>
        </p:txBody>
      </p:sp>
      <p:sp>
        <p:nvSpPr>
          <p:cNvPr id="3" name="TextBox 2">
            <a:extLst>
              <a:ext uri="{FF2B5EF4-FFF2-40B4-BE49-F238E27FC236}">
                <a16:creationId xmlns:a16="http://schemas.microsoft.com/office/drawing/2014/main" id="{38AB1E6A-8C0B-45AC-ACF8-5A7C3810084A}"/>
              </a:ext>
            </a:extLst>
          </p:cNvPr>
          <p:cNvSpPr txBox="1"/>
          <p:nvPr/>
        </p:nvSpPr>
        <p:spPr>
          <a:xfrm>
            <a:off x="-18473" y="615943"/>
            <a:ext cx="8779297" cy="292068"/>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Table 4: </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South</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India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Polypropylene Homopolymer</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Market Supply Analysis</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 2015-</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2030F (Thousand Tonnes)</a:t>
            </a:r>
          </a:p>
        </p:txBody>
      </p:sp>
      <p:sp>
        <p:nvSpPr>
          <p:cNvPr id="5" name="TextBox 4">
            <a:extLst>
              <a:ext uri="{FF2B5EF4-FFF2-40B4-BE49-F238E27FC236}">
                <a16:creationId xmlns:a16="http://schemas.microsoft.com/office/drawing/2014/main" id="{4F37F8DD-F660-4CA0-9A8C-873C569A71A4}"/>
              </a:ext>
            </a:extLst>
          </p:cNvPr>
          <p:cNvSpPr txBox="1"/>
          <p:nvPr/>
        </p:nvSpPr>
        <p:spPr>
          <a:xfrm>
            <a:off x="6866489" y="6065716"/>
            <a:ext cx="2277511" cy="553998"/>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IN" sz="6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6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Demand = Production + Import – Export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6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Demand Supply Gap = Production – Demand</a:t>
            </a:r>
          </a:p>
          <a:p>
            <a:pPr algn="r">
              <a:defRPr/>
            </a:pPr>
            <a:r>
              <a:rPr kumimoji="0" lang="en-IN" sz="6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6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6" name="Table 5">
            <a:extLst>
              <a:ext uri="{FF2B5EF4-FFF2-40B4-BE49-F238E27FC236}">
                <a16:creationId xmlns:a16="http://schemas.microsoft.com/office/drawing/2014/main" id="{2489D691-B545-4736-BEF4-8C0F52B0B85A}"/>
              </a:ext>
            </a:extLst>
          </p:cNvPr>
          <p:cNvGraphicFramePr>
            <a:graphicFrameLocks noGrp="1"/>
          </p:cNvGraphicFramePr>
          <p:nvPr>
            <p:extLst>
              <p:ext uri="{D42A27DB-BD31-4B8C-83A1-F6EECF244321}">
                <p14:modId xmlns:p14="http://schemas.microsoft.com/office/powerpoint/2010/main" val="4001965780"/>
              </p:ext>
            </p:extLst>
          </p:nvPr>
        </p:nvGraphicFramePr>
        <p:xfrm>
          <a:off x="-1" y="908010"/>
          <a:ext cx="9143997" cy="5157705"/>
        </p:xfrm>
        <a:graphic>
          <a:graphicData uri="http://schemas.openxmlformats.org/drawingml/2006/table">
            <a:tbl>
              <a:tblPr firstRow="1" bandRow="1">
                <a:tableStyleId>{93296810-A885-4BE3-A3E7-6D5BEEA58F35}</a:tableStyleId>
              </a:tblPr>
              <a:tblGrid>
                <a:gridCol w="835872">
                  <a:extLst>
                    <a:ext uri="{9D8B030D-6E8A-4147-A177-3AD203B41FA5}">
                      <a16:colId xmlns:a16="http://schemas.microsoft.com/office/drawing/2014/main" val="3580014540"/>
                    </a:ext>
                  </a:extLst>
                </a:gridCol>
                <a:gridCol w="647009">
                  <a:extLst>
                    <a:ext uri="{9D8B030D-6E8A-4147-A177-3AD203B41FA5}">
                      <a16:colId xmlns:a16="http://schemas.microsoft.com/office/drawing/2014/main" val="1855223881"/>
                    </a:ext>
                  </a:extLst>
                </a:gridCol>
                <a:gridCol w="537910">
                  <a:extLst>
                    <a:ext uri="{9D8B030D-6E8A-4147-A177-3AD203B41FA5}">
                      <a16:colId xmlns:a16="http://schemas.microsoft.com/office/drawing/2014/main" val="224046152"/>
                    </a:ext>
                  </a:extLst>
                </a:gridCol>
                <a:gridCol w="642979">
                  <a:extLst>
                    <a:ext uri="{9D8B030D-6E8A-4147-A177-3AD203B41FA5}">
                      <a16:colId xmlns:a16="http://schemas.microsoft.com/office/drawing/2014/main" val="4135288567"/>
                    </a:ext>
                  </a:extLst>
                </a:gridCol>
                <a:gridCol w="578681">
                  <a:extLst>
                    <a:ext uri="{9D8B030D-6E8A-4147-A177-3AD203B41FA5}">
                      <a16:colId xmlns:a16="http://schemas.microsoft.com/office/drawing/2014/main" val="4147586031"/>
                    </a:ext>
                  </a:extLst>
                </a:gridCol>
                <a:gridCol w="551125">
                  <a:extLst>
                    <a:ext uri="{9D8B030D-6E8A-4147-A177-3AD203B41FA5}">
                      <a16:colId xmlns:a16="http://schemas.microsoft.com/office/drawing/2014/main" val="1065642436"/>
                    </a:ext>
                  </a:extLst>
                </a:gridCol>
                <a:gridCol w="551124">
                  <a:extLst>
                    <a:ext uri="{9D8B030D-6E8A-4147-A177-3AD203B41FA5}">
                      <a16:colId xmlns:a16="http://schemas.microsoft.com/office/drawing/2014/main" val="2921408857"/>
                    </a:ext>
                  </a:extLst>
                </a:gridCol>
                <a:gridCol w="588349">
                  <a:extLst>
                    <a:ext uri="{9D8B030D-6E8A-4147-A177-3AD203B41FA5}">
                      <a16:colId xmlns:a16="http://schemas.microsoft.com/office/drawing/2014/main" val="216429577"/>
                    </a:ext>
                  </a:extLst>
                </a:gridCol>
                <a:gridCol w="601564">
                  <a:extLst>
                    <a:ext uri="{9D8B030D-6E8A-4147-A177-3AD203B41FA5}">
                      <a16:colId xmlns:a16="http://schemas.microsoft.com/office/drawing/2014/main" val="1193704167"/>
                    </a:ext>
                  </a:extLst>
                </a:gridCol>
                <a:gridCol w="601564">
                  <a:extLst>
                    <a:ext uri="{9D8B030D-6E8A-4147-A177-3AD203B41FA5}">
                      <a16:colId xmlns:a16="http://schemas.microsoft.com/office/drawing/2014/main" val="1541654645"/>
                    </a:ext>
                  </a:extLst>
                </a:gridCol>
                <a:gridCol w="601564">
                  <a:extLst>
                    <a:ext uri="{9D8B030D-6E8A-4147-A177-3AD203B41FA5}">
                      <a16:colId xmlns:a16="http://schemas.microsoft.com/office/drawing/2014/main" val="1366327873"/>
                    </a:ext>
                  </a:extLst>
                </a:gridCol>
                <a:gridCol w="601564">
                  <a:extLst>
                    <a:ext uri="{9D8B030D-6E8A-4147-A177-3AD203B41FA5}">
                      <a16:colId xmlns:a16="http://schemas.microsoft.com/office/drawing/2014/main" val="2587147855"/>
                    </a:ext>
                  </a:extLst>
                </a:gridCol>
                <a:gridCol w="601564">
                  <a:extLst>
                    <a:ext uri="{9D8B030D-6E8A-4147-A177-3AD203B41FA5}">
                      <a16:colId xmlns:a16="http://schemas.microsoft.com/office/drawing/2014/main" val="1341432530"/>
                    </a:ext>
                  </a:extLst>
                </a:gridCol>
                <a:gridCol w="601564">
                  <a:extLst>
                    <a:ext uri="{9D8B030D-6E8A-4147-A177-3AD203B41FA5}">
                      <a16:colId xmlns:a16="http://schemas.microsoft.com/office/drawing/2014/main" val="3173189229"/>
                    </a:ext>
                  </a:extLst>
                </a:gridCol>
                <a:gridCol w="601564">
                  <a:extLst>
                    <a:ext uri="{9D8B030D-6E8A-4147-A177-3AD203B41FA5}">
                      <a16:colId xmlns:a16="http://schemas.microsoft.com/office/drawing/2014/main" val="1544274010"/>
                    </a:ext>
                  </a:extLst>
                </a:gridCol>
              </a:tblGrid>
              <a:tr h="495933">
                <a:tc>
                  <a:txBody>
                    <a:bodyPr/>
                    <a:lstStyle/>
                    <a:p>
                      <a:pPr algn="ctr"/>
                      <a:endPar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2015</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2016</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2017</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2018</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2019</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2020</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2021</a:t>
                      </a:r>
                    </a:p>
                  </a:txBody>
                  <a:tcPr anchor="ctr">
                    <a:solidFill>
                      <a:schemeClr val="accent3">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2022E</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2025F</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2026F</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2027F</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2028F</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2029F</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2030F</a:t>
                      </a:r>
                    </a:p>
                  </a:txBody>
                  <a:tcPr anchor="ctr">
                    <a:solidFill>
                      <a:schemeClr val="accent3">
                        <a:lumMod val="75000"/>
                      </a:schemeClr>
                    </a:solidFill>
                  </a:tcPr>
                </a:tc>
                <a:extLst>
                  <a:ext uri="{0D108BD9-81ED-4DB2-BD59-A6C34878D82A}">
                    <a16:rowId xmlns:a16="http://schemas.microsoft.com/office/drawing/2014/main" val="3771434692"/>
                  </a:ext>
                </a:extLst>
              </a:tr>
              <a:tr h="495933">
                <a:tc>
                  <a:txBody>
                    <a:bodyPr/>
                    <a:lstStyle/>
                    <a:p>
                      <a:pPr algn="ctr"/>
                      <a:r>
                        <a:rPr lang="en-IN" sz="800" b="1" dirty="0">
                          <a:solidFill>
                            <a:schemeClr val="tx1"/>
                          </a:solidFill>
                          <a:latin typeface="Verdana" panose="020B0604030504040204" pitchFamily="34" charset="0"/>
                          <a:ea typeface="Verdana" panose="020B0604030504040204" pitchFamily="34" charset="0"/>
                          <a:cs typeface="Verdana" panose="020B0604030504040204" pitchFamily="34" charset="0"/>
                        </a:rPr>
                        <a:t>Capacity</a:t>
                      </a:r>
                    </a:p>
                  </a:txBody>
                  <a:tcPr anchor="ct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440</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440</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440</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440</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440</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440</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440</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440</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440</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440</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440</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440</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440</a:t>
                      </a:r>
                    </a:p>
                  </a:txBody>
                  <a:tcPr marL="9525" marR="9525" marT="9525" marB="0" anchor="b"/>
                </a:tc>
                <a:extLst>
                  <a:ext uri="{0D108BD9-81ED-4DB2-BD59-A6C34878D82A}">
                    <a16:rowId xmlns:a16="http://schemas.microsoft.com/office/drawing/2014/main" val="3723992749"/>
                  </a:ext>
                </a:extLst>
              </a:tr>
              <a:tr h="495933">
                <a:tc>
                  <a:txBody>
                    <a:bodyPr/>
                    <a:lstStyle/>
                    <a:p>
                      <a:pPr algn="ctr"/>
                      <a:r>
                        <a:rPr lang="en-IN" sz="800" b="1" dirty="0">
                          <a:solidFill>
                            <a:schemeClr val="tx1"/>
                          </a:solidFill>
                          <a:latin typeface="Verdana" panose="020B0604030504040204" pitchFamily="34" charset="0"/>
                          <a:ea typeface="Verdana" panose="020B0604030504040204" pitchFamily="34" charset="0"/>
                          <a:cs typeface="Verdana" panose="020B0604030504040204" pitchFamily="34" charset="0"/>
                        </a:rPr>
                        <a:t>Production</a:t>
                      </a:r>
                    </a:p>
                  </a:txBody>
                  <a:tcPr anchor="ct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85</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257</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350</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425</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410</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405</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398</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414</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418</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418</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431</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431</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431</a:t>
                      </a:r>
                    </a:p>
                  </a:txBody>
                  <a:tcPr marL="9525" marR="9525" marT="9525" marB="0" anchor="b"/>
                </a:tc>
                <a:extLst>
                  <a:ext uri="{0D108BD9-81ED-4DB2-BD59-A6C34878D82A}">
                    <a16:rowId xmlns:a16="http://schemas.microsoft.com/office/drawing/2014/main" val="2090164450"/>
                  </a:ext>
                </a:extLst>
              </a:tr>
              <a:tr h="793493">
                <a:tc>
                  <a:txBody>
                    <a:bodyPr/>
                    <a:lstStyle/>
                    <a:p>
                      <a:pPr algn="ctr"/>
                      <a:r>
                        <a:rPr lang="en-IN" sz="800" b="1" dirty="0">
                          <a:solidFill>
                            <a:schemeClr val="tx1"/>
                          </a:solidFill>
                          <a:latin typeface="Verdana" panose="020B0604030504040204" pitchFamily="34" charset="0"/>
                          <a:ea typeface="Verdana" panose="020B0604030504040204" pitchFamily="34" charset="0"/>
                          <a:cs typeface="Verdana" panose="020B0604030504040204" pitchFamily="34" charset="0"/>
                        </a:rPr>
                        <a:t>Operating Rate</a:t>
                      </a:r>
                    </a:p>
                  </a:txBody>
                  <a:tcPr anchor="ctr"/>
                </a:tc>
                <a:tc>
                  <a:txBody>
                    <a:bodyPr/>
                    <a:lstStyle/>
                    <a:p>
                      <a:pPr algn="ctr" fontAlgn="ctr"/>
                      <a:r>
                        <a:rPr lang="en-US" sz="1100" b="0" i="0" u="none" strike="noStrike">
                          <a:solidFill>
                            <a:srgbClr val="000000"/>
                          </a:solidFill>
                          <a:effectLst/>
                          <a:latin typeface="Calibri" panose="020F0502020204030204" pitchFamily="34" charset="0"/>
                        </a:rPr>
                        <a:t>77.15%</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80.88%</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79.94%</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83.71%</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81.11%</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81.27%</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75.19%</a:t>
                      </a: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84.62%</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85.00%</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87.00%</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88.00%</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89.00%</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90.00%</a:t>
                      </a:r>
                    </a:p>
                  </a:txBody>
                  <a:tcPr marL="9525" marR="9525" marT="9525" marB="0" anchor="ctr"/>
                </a:tc>
                <a:extLst>
                  <a:ext uri="{0D108BD9-81ED-4DB2-BD59-A6C34878D82A}">
                    <a16:rowId xmlns:a16="http://schemas.microsoft.com/office/drawing/2014/main" val="1661574915"/>
                  </a:ext>
                </a:extLst>
              </a:tr>
              <a:tr h="495933">
                <a:tc>
                  <a:txBody>
                    <a:bodyPr/>
                    <a:lstStyle/>
                    <a:p>
                      <a:pPr algn="ctr"/>
                      <a:r>
                        <a:rPr lang="en-IN" sz="800" b="1" dirty="0">
                          <a:solidFill>
                            <a:schemeClr val="tx1"/>
                          </a:solidFill>
                          <a:latin typeface="Verdana" panose="020B0604030504040204" pitchFamily="34" charset="0"/>
                          <a:ea typeface="Verdana" panose="020B0604030504040204" pitchFamily="34" charset="0"/>
                          <a:cs typeface="Verdana" panose="020B0604030504040204" pitchFamily="34" charset="0"/>
                        </a:rPr>
                        <a:t>Import </a:t>
                      </a:r>
                    </a:p>
                  </a:txBody>
                  <a:tcPr anchor="ctr"/>
                </a:tc>
                <a:tc>
                  <a:txBody>
                    <a:bodyPr/>
                    <a:lstStyle/>
                    <a:p>
                      <a:pPr algn="ctr" fontAlgn="ctr"/>
                      <a:r>
                        <a:rPr lang="en-US" sz="1100" b="0" i="0" u="none" strike="noStrike">
                          <a:solidFill>
                            <a:srgbClr val="000000"/>
                          </a:solidFill>
                          <a:effectLst/>
                          <a:latin typeface="Calibri" panose="020F0502020204030204" pitchFamily="34" charset="0"/>
                        </a:rPr>
                        <a:t>862.32</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1388.79</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1300.29</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946.55</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1477.94</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1986.61</a:t>
                      </a: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80386574"/>
                  </a:ext>
                </a:extLst>
              </a:tr>
              <a:tr h="495933">
                <a:tc>
                  <a:txBody>
                    <a:bodyPr/>
                    <a:lstStyle/>
                    <a:p>
                      <a:pPr algn="ctr"/>
                      <a:r>
                        <a:rPr lang="en-IN" sz="800" b="1" dirty="0">
                          <a:solidFill>
                            <a:schemeClr val="tx1"/>
                          </a:solidFill>
                          <a:latin typeface="Verdana" panose="020B0604030504040204" pitchFamily="34" charset="0"/>
                          <a:ea typeface="Verdana" panose="020B0604030504040204" pitchFamily="34" charset="0"/>
                          <a:cs typeface="Verdana" panose="020B0604030504040204" pitchFamily="34" charset="0"/>
                        </a:rPr>
                        <a:t>Export</a:t>
                      </a:r>
                    </a:p>
                  </a:txBody>
                  <a:tcPr anchor="ctr"/>
                </a:tc>
                <a:tc>
                  <a:txBody>
                    <a:bodyPr/>
                    <a:lstStyle/>
                    <a:p>
                      <a:pPr algn="ctr" fontAlgn="ctr"/>
                      <a:r>
                        <a:rPr lang="en-US" sz="1100" b="0" i="0" u="none" strike="noStrike">
                          <a:solidFill>
                            <a:srgbClr val="000000"/>
                          </a:solidFill>
                          <a:effectLst/>
                          <a:latin typeface="Calibri" panose="020F0502020204030204" pitchFamily="34" charset="0"/>
                        </a:rPr>
                        <a:t>60.55</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37.09</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172.01</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394.47</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124.74</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51.38</a:t>
                      </a: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251520526"/>
                  </a:ext>
                </a:extLst>
              </a:tr>
              <a:tr h="793493">
                <a:tc>
                  <a:txBody>
                    <a:bodyPr/>
                    <a:lstStyle/>
                    <a:p>
                      <a:pPr marL="0" algn="ctr" defTabSz="685800" rtl="0" eaLnBrk="1" latinLnBrk="0" hangingPunct="1"/>
                      <a:r>
                        <a:rPr lang="en-IN" sz="8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Total Demand</a:t>
                      </a:r>
                    </a:p>
                  </a:txBody>
                  <a:tcPr anchor="ctr"/>
                </a:tc>
                <a:tc>
                  <a:txBody>
                    <a:bodyPr/>
                    <a:lstStyle/>
                    <a:p>
                      <a:pPr algn="ctr" fontAlgn="ctr"/>
                      <a:r>
                        <a:rPr lang="en-US" sz="1100" b="0" i="0" u="none" strike="noStrike">
                          <a:solidFill>
                            <a:srgbClr val="000000"/>
                          </a:solidFill>
                          <a:effectLst/>
                          <a:latin typeface="Calibri" panose="020F0502020204030204" pitchFamily="34" charset="0"/>
                        </a:rPr>
                        <a:t>12215.97</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13317.97</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13278.87</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13610.55</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14250.35</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15020.24</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13856.32</a:t>
                      </a: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17569.87</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18467.69</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19400.31</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20360.63</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21339.97</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22381.36</a:t>
                      </a:r>
                    </a:p>
                  </a:txBody>
                  <a:tcPr marL="9525" marR="9525" marT="9525" marB="0" anchor="ctr"/>
                </a:tc>
                <a:extLst>
                  <a:ext uri="{0D108BD9-81ED-4DB2-BD59-A6C34878D82A}">
                    <a16:rowId xmlns:a16="http://schemas.microsoft.com/office/drawing/2014/main" val="1211048611"/>
                  </a:ext>
                </a:extLst>
              </a:tr>
              <a:tr h="1091054">
                <a:tc>
                  <a:txBody>
                    <a:bodyPr/>
                    <a:lstStyle/>
                    <a:p>
                      <a:pPr marL="0" algn="ctr" defTabSz="685800" rtl="0" eaLnBrk="1" latinLnBrk="0" hangingPunct="1"/>
                      <a:r>
                        <a:rPr lang="en-IN" sz="8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Demand Supply Gap</a:t>
                      </a:r>
                    </a:p>
                  </a:txBody>
                  <a:tcPr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-1750.69</a:t>
                      </a:r>
                    </a:p>
                  </a:txBody>
                  <a:tcPr marL="9525" marR="9525" marT="9525" marB="0" anchor="ct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-3946.02</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-4782.69</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-5393.31</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-6192.63</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-7010.97</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-7891.36</a:t>
                      </a:r>
                    </a:p>
                  </a:txBody>
                  <a:tcPr marL="9525" marR="9525" marT="9525" marB="0" anchor="ctr"/>
                </a:tc>
                <a:extLst>
                  <a:ext uri="{0D108BD9-81ED-4DB2-BD59-A6C34878D82A}">
                    <a16:rowId xmlns:a16="http://schemas.microsoft.com/office/drawing/2014/main" val="3016581503"/>
                  </a:ext>
                </a:extLst>
              </a:tr>
            </a:tbl>
          </a:graphicData>
        </a:graphic>
      </p:graphicFrame>
    </p:spTree>
    <p:extLst>
      <p:ext uri="{BB962C8B-B14F-4D97-AF65-F5344CB8AC3E}">
        <p14:creationId xmlns:p14="http://schemas.microsoft.com/office/powerpoint/2010/main" val="36881472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41EC4E82-0296-4160-98C1-35A7FEA38897}"/>
              </a:ext>
            </a:extLst>
          </p:cNvPr>
          <p:cNvSpPr txBox="1">
            <a:spLocks/>
          </p:cNvSpPr>
          <p:nvPr/>
        </p:nvSpPr>
        <p:spPr>
          <a:xfrm>
            <a:off x="236113" y="284728"/>
            <a:ext cx="6787539" cy="28777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200" b="1" dirty="0">
                <a:latin typeface="Verdana" panose="020B0604030504040204" pitchFamily="34" charset="0"/>
                <a:ea typeface="Verdana" panose="020B0604030504040204" pitchFamily="34" charset="0"/>
                <a:cs typeface="Verdana" panose="020B0604030504040204" pitchFamily="34" charset="0"/>
              </a:rPr>
              <a:t>South India Polypropylene Homopolymer Market Share, By Top 3 States</a:t>
            </a:r>
          </a:p>
        </p:txBody>
      </p:sp>
      <p:sp>
        <p:nvSpPr>
          <p:cNvPr id="3" name="TextBox 2">
            <a:extLst>
              <a:ext uri="{FF2B5EF4-FFF2-40B4-BE49-F238E27FC236}">
                <a16:creationId xmlns:a16="http://schemas.microsoft.com/office/drawing/2014/main" id="{D2C628E9-C0FE-4ED5-81C9-E585F93F78B7}"/>
              </a:ext>
            </a:extLst>
          </p:cNvPr>
          <p:cNvSpPr txBox="1"/>
          <p:nvPr/>
        </p:nvSpPr>
        <p:spPr>
          <a:xfrm>
            <a:off x="167479" y="720877"/>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Figure 13: South India Sulphuric Acid Market Share, By Top 3 States, By Volume (Thousand Tonnes), 2015–2030F</a:t>
            </a:r>
          </a:p>
        </p:txBody>
      </p:sp>
      <p:sp>
        <p:nvSpPr>
          <p:cNvPr id="4" name="TextBox 3">
            <a:extLst>
              <a:ext uri="{FF2B5EF4-FFF2-40B4-BE49-F238E27FC236}">
                <a16:creationId xmlns:a16="http://schemas.microsoft.com/office/drawing/2014/main" id="{1150F2F3-A05A-4726-8A9D-2D43B6031F79}"/>
              </a:ext>
            </a:extLst>
          </p:cNvPr>
          <p:cNvSpPr txBox="1"/>
          <p:nvPr/>
        </p:nvSpPr>
        <p:spPr>
          <a:xfrm>
            <a:off x="118388" y="6336740"/>
            <a:ext cx="8601531" cy="523220"/>
          </a:xfrm>
          <a:prstGeom prst="rect">
            <a:avLst/>
          </a:prstGeom>
          <a:noFill/>
        </p:spPr>
        <p:txBody>
          <a:bodyPr wrap="square" rtlCol="0">
            <a:spAutoFit/>
          </a:bodyPr>
          <a:lstStyle/>
          <a:p>
            <a:pPr>
              <a:defRPr/>
            </a:pPr>
            <a:r>
              <a:rPr lang="en-IN" sz="1000" i="1" dirty="0">
                <a:solidFill>
                  <a:srgbClr val="7F7F7F"/>
                </a:solidFill>
                <a:latin typeface="Verdana" panose="020B0604030504040204" pitchFamily="34" charset="0"/>
                <a:ea typeface="Verdana" panose="020B0604030504040204" pitchFamily="34" charset="0"/>
                <a:cs typeface="Verdana" panose="020B0604030504040204" pitchFamily="34" charset="0"/>
              </a:rPr>
              <a:t>Year</a:t>
            </a:r>
            <a:r>
              <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 depicts the fiscal year ending in the month of March of  that year.</a:t>
            </a: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 </a:t>
            </a:r>
          </a:p>
          <a:p>
            <a:pPr>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2020 – April 2019-March 2020</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7" name="Chart 6">
            <a:extLst>
              <a:ext uri="{FF2B5EF4-FFF2-40B4-BE49-F238E27FC236}">
                <a16:creationId xmlns:a16="http://schemas.microsoft.com/office/drawing/2014/main" id="{EDED1A3F-86BB-4069-80CE-D409AAA33472}"/>
              </a:ext>
            </a:extLst>
          </p:cNvPr>
          <p:cNvGraphicFramePr/>
          <p:nvPr>
            <p:extLst>
              <p:ext uri="{D42A27DB-BD31-4B8C-83A1-F6EECF244321}">
                <p14:modId xmlns:p14="http://schemas.microsoft.com/office/powerpoint/2010/main" val="4170926180"/>
              </p:ext>
            </p:extLst>
          </p:nvPr>
        </p:nvGraphicFramePr>
        <p:xfrm>
          <a:off x="-294968" y="1358993"/>
          <a:ext cx="9537152" cy="4977747"/>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a16="http://schemas.microsoft.com/office/drawing/2014/main" id="{D5349CEB-C67F-4B69-A472-BA894E24FC51}"/>
              </a:ext>
            </a:extLst>
          </p:cNvPr>
          <p:cNvSpPr txBox="1"/>
          <p:nvPr/>
        </p:nvSpPr>
        <p:spPr>
          <a:xfrm>
            <a:off x="6442926" y="5345118"/>
            <a:ext cx="2276993"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Others include Kerala, Karnataka,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1930937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6093882-BD00-4B41-8145-9BDF8D98A1CE}"/>
              </a:ext>
            </a:extLst>
          </p:cNvPr>
          <p:cNvSpPr txBox="1">
            <a:spLocks/>
          </p:cNvSpPr>
          <p:nvPr/>
        </p:nvSpPr>
        <p:spPr>
          <a:xfrm>
            <a:off x="92563" y="229085"/>
            <a:ext cx="8921930" cy="28777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200" b="1" dirty="0">
                <a:latin typeface="Verdana" panose="020B0604030504040204" pitchFamily="34" charset="0"/>
                <a:ea typeface="Verdana" panose="020B0604030504040204" pitchFamily="34" charset="0"/>
                <a:cs typeface="Verdana" panose="020B0604030504040204" pitchFamily="34" charset="0"/>
              </a:rPr>
              <a:t>North India</a:t>
            </a:r>
            <a:r>
              <a:rPr kumimoji="0" lang="en-IN" sz="12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Polypropylene Capacity by Company, By Volume (Thousand Tonnes )</a:t>
            </a:r>
          </a:p>
        </p:txBody>
      </p:sp>
      <p:sp>
        <p:nvSpPr>
          <p:cNvPr id="3" name="TextBox 2">
            <a:extLst>
              <a:ext uri="{FF2B5EF4-FFF2-40B4-BE49-F238E27FC236}">
                <a16:creationId xmlns:a16="http://schemas.microsoft.com/office/drawing/2014/main" id="{38AB1E6A-8C0B-45AC-ACF8-5A7C3810084A}"/>
              </a:ext>
            </a:extLst>
          </p:cNvPr>
          <p:cNvSpPr txBox="1"/>
          <p:nvPr/>
        </p:nvSpPr>
        <p:spPr>
          <a:xfrm>
            <a:off x="-18473" y="615943"/>
            <a:ext cx="8779297" cy="292068"/>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Table 1: </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North</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India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Polypropylene </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Capacity, By Company, By Volume , </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2015-</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2030F (Thousand Tonnes)</a:t>
            </a:r>
          </a:p>
        </p:txBody>
      </p:sp>
      <p:graphicFrame>
        <p:nvGraphicFramePr>
          <p:cNvPr id="6" name="Table 5">
            <a:extLst>
              <a:ext uri="{FF2B5EF4-FFF2-40B4-BE49-F238E27FC236}">
                <a16:creationId xmlns:a16="http://schemas.microsoft.com/office/drawing/2014/main" id="{71A650E3-B3EB-46B7-993A-127A94D71C18}"/>
              </a:ext>
            </a:extLst>
          </p:cNvPr>
          <p:cNvGraphicFramePr>
            <a:graphicFrameLocks noGrp="1"/>
          </p:cNvGraphicFramePr>
          <p:nvPr>
            <p:extLst>
              <p:ext uri="{D42A27DB-BD31-4B8C-83A1-F6EECF244321}">
                <p14:modId xmlns:p14="http://schemas.microsoft.com/office/powerpoint/2010/main" val="571254089"/>
              </p:ext>
            </p:extLst>
          </p:nvPr>
        </p:nvGraphicFramePr>
        <p:xfrm>
          <a:off x="222070" y="986618"/>
          <a:ext cx="8779297" cy="5237324"/>
        </p:xfrm>
        <a:graphic>
          <a:graphicData uri="http://schemas.openxmlformats.org/drawingml/2006/table">
            <a:tbl>
              <a:tblPr firstRow="1" bandRow="1">
                <a:tableStyleId>{5C22544A-7EE6-4342-B048-85BDC9FD1C3A}</a:tableStyleId>
              </a:tblPr>
              <a:tblGrid>
                <a:gridCol w="1421200">
                  <a:extLst>
                    <a:ext uri="{9D8B030D-6E8A-4147-A177-3AD203B41FA5}">
                      <a16:colId xmlns:a16="http://schemas.microsoft.com/office/drawing/2014/main" val="2367957960"/>
                    </a:ext>
                  </a:extLst>
                </a:gridCol>
                <a:gridCol w="755373">
                  <a:extLst>
                    <a:ext uri="{9D8B030D-6E8A-4147-A177-3AD203B41FA5}">
                      <a16:colId xmlns:a16="http://schemas.microsoft.com/office/drawing/2014/main" val="1313332331"/>
                    </a:ext>
                  </a:extLst>
                </a:gridCol>
                <a:gridCol w="874644">
                  <a:extLst>
                    <a:ext uri="{9D8B030D-6E8A-4147-A177-3AD203B41FA5}">
                      <a16:colId xmlns:a16="http://schemas.microsoft.com/office/drawing/2014/main" val="1266816264"/>
                    </a:ext>
                  </a:extLst>
                </a:gridCol>
                <a:gridCol w="808383">
                  <a:extLst>
                    <a:ext uri="{9D8B030D-6E8A-4147-A177-3AD203B41FA5}">
                      <a16:colId xmlns:a16="http://schemas.microsoft.com/office/drawing/2014/main" val="1602592210"/>
                    </a:ext>
                  </a:extLst>
                </a:gridCol>
                <a:gridCol w="807465">
                  <a:extLst>
                    <a:ext uri="{9D8B030D-6E8A-4147-A177-3AD203B41FA5}">
                      <a16:colId xmlns:a16="http://schemas.microsoft.com/office/drawing/2014/main" val="343625143"/>
                    </a:ext>
                  </a:extLst>
                </a:gridCol>
                <a:gridCol w="1028058">
                  <a:extLst>
                    <a:ext uri="{9D8B030D-6E8A-4147-A177-3AD203B41FA5}">
                      <a16:colId xmlns:a16="http://schemas.microsoft.com/office/drawing/2014/main" val="2735481257"/>
                    </a:ext>
                  </a:extLst>
                </a:gridCol>
                <a:gridCol w="1028058">
                  <a:extLst>
                    <a:ext uri="{9D8B030D-6E8A-4147-A177-3AD203B41FA5}">
                      <a16:colId xmlns:a16="http://schemas.microsoft.com/office/drawing/2014/main" val="3617866325"/>
                    </a:ext>
                  </a:extLst>
                </a:gridCol>
                <a:gridCol w="1028058">
                  <a:extLst>
                    <a:ext uri="{9D8B030D-6E8A-4147-A177-3AD203B41FA5}">
                      <a16:colId xmlns:a16="http://schemas.microsoft.com/office/drawing/2014/main" val="1239395169"/>
                    </a:ext>
                  </a:extLst>
                </a:gridCol>
                <a:gridCol w="1028058">
                  <a:extLst>
                    <a:ext uri="{9D8B030D-6E8A-4147-A177-3AD203B41FA5}">
                      <a16:colId xmlns:a16="http://schemas.microsoft.com/office/drawing/2014/main" val="1768667197"/>
                    </a:ext>
                  </a:extLst>
                </a:gridCol>
              </a:tblGrid>
              <a:tr h="408705">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Company Name</a:t>
                      </a:r>
                    </a:p>
                  </a:txBody>
                  <a:tcPr marL="9525" marR="9525" marT="9525" marB="0"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Grade</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Location</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2015</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2020</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2021</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2022E</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2025F</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2030F</a:t>
                      </a:r>
                    </a:p>
                  </a:txBody>
                  <a:tcPr anchor="ctr"/>
                </a:tc>
                <a:extLst>
                  <a:ext uri="{0D108BD9-81ED-4DB2-BD59-A6C34878D82A}">
                    <a16:rowId xmlns:a16="http://schemas.microsoft.com/office/drawing/2014/main" val="3942379678"/>
                  </a:ext>
                </a:extLst>
              </a:tr>
              <a:tr h="459768">
                <a:tc>
                  <a:txBody>
                    <a:bodyPr/>
                    <a:lstStyle/>
                    <a:p>
                      <a:pPr algn="ctr" fontAlgn="b"/>
                      <a:r>
                        <a:rPr lang="en-IN" sz="1000" b="0" i="0" u="none" strike="noStrike" dirty="0">
                          <a:solidFill>
                            <a:srgbClr val="000000"/>
                          </a:solidFill>
                          <a:effectLst/>
                          <a:latin typeface="Verdana" panose="020B0604030504040204" pitchFamily="34" charset="0"/>
                        </a:rPr>
                        <a:t>Indian Oil Corporation Limited </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PPHP and PPCP </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Panipat - Haryana </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0" i="0" u="none" strike="noStrike" dirty="0">
                          <a:solidFill>
                            <a:srgbClr val="000000"/>
                          </a:solidFill>
                          <a:effectLst/>
                          <a:latin typeface="Verdana" panose="020B0604030504040204" pitchFamily="34" charset="0"/>
                        </a:rPr>
                        <a:t>600</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rPr>
                        <a:t>600</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rPr>
                        <a:t>760</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rPr>
                        <a:t>760</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rPr>
                        <a:t>760</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rPr>
                        <a:t>760</a:t>
                      </a:r>
                    </a:p>
                  </a:txBody>
                  <a:tcPr marL="9525" marR="9525" marT="9525" marB="0" anchor="ctr"/>
                </a:tc>
                <a:extLst>
                  <a:ext uri="{0D108BD9-81ED-4DB2-BD59-A6C34878D82A}">
                    <a16:rowId xmlns:a16="http://schemas.microsoft.com/office/drawing/2014/main" val="1528316077"/>
                  </a:ext>
                </a:extLst>
              </a:tr>
              <a:tr h="427317">
                <a:tc>
                  <a:txBody>
                    <a:bodyPr/>
                    <a:lstStyle/>
                    <a:p>
                      <a:pPr algn="ctr" fontAlgn="b"/>
                      <a:r>
                        <a:rPr lang="en-IN" sz="1000" b="0" i="0" u="none" strike="noStrike" dirty="0">
                          <a:solidFill>
                            <a:srgbClr val="000000"/>
                          </a:solidFill>
                          <a:effectLst/>
                          <a:latin typeface="Verdana" panose="020B0604030504040204" pitchFamily="34" charset="0"/>
                        </a:rPr>
                        <a:t>HPCL-Mittal Energy Limited </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PPHP and PPCP </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Bathinda – Punjab</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0" i="0" u="none" strike="noStrike" dirty="0">
                          <a:solidFill>
                            <a:srgbClr val="000000"/>
                          </a:solidFill>
                          <a:effectLst/>
                          <a:latin typeface="Verdana" panose="020B0604030504040204" pitchFamily="34" charset="0"/>
                        </a:rPr>
                        <a:t>440</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rPr>
                        <a:t>467</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rPr>
                        <a:t>467</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rPr>
                        <a:t>967</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rPr>
                        <a:t>967</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rPr>
                        <a:t>967</a:t>
                      </a:r>
                    </a:p>
                  </a:txBody>
                  <a:tcPr marL="9525" marR="9525" marT="9525" marB="0" anchor="ctr"/>
                </a:tc>
                <a:extLst>
                  <a:ext uri="{0D108BD9-81ED-4DB2-BD59-A6C34878D82A}">
                    <a16:rowId xmlns:a16="http://schemas.microsoft.com/office/drawing/2014/main" val="700321098"/>
                  </a:ext>
                </a:extLst>
              </a:tr>
              <a:tr h="437253">
                <a:tc>
                  <a:txBody>
                    <a:bodyPr/>
                    <a:lstStyle/>
                    <a:p>
                      <a:pPr algn="ctr" fontAlgn="b"/>
                      <a:r>
                        <a:rPr lang="en-IN" sz="1000" b="0" i="0" u="none" strike="noStrike" dirty="0">
                          <a:solidFill>
                            <a:srgbClr val="000000"/>
                          </a:solidFill>
                          <a:effectLst/>
                          <a:latin typeface="Verdana" panose="020B0604030504040204" pitchFamily="34" charset="0"/>
                        </a:rPr>
                        <a:t>GAIL (India) Limited</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PPHP and PPCP </a:t>
                      </a:r>
                    </a:p>
                  </a:txBody>
                  <a:tcPr marL="0" marR="0" marT="0" marB="0" anchor="ctr"/>
                </a:tc>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Pata</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 Uttar Pradesh</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0" i="0" u="none" strike="noStrike" dirty="0">
                          <a:solidFill>
                            <a:srgbClr val="000000"/>
                          </a:solidFill>
                          <a:effectLst/>
                          <a:latin typeface="Verdana" panose="020B0604030504040204" pitchFamily="34" charset="0"/>
                        </a:rPr>
                        <a:t>0</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rPr>
                        <a:t>0</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rPr>
                        <a:t>0</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rPr>
                        <a:t>0</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rPr>
                        <a:t>60</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rPr>
                        <a:t>60</a:t>
                      </a:r>
                    </a:p>
                  </a:txBody>
                  <a:tcPr marL="9525" marR="9525" marT="9525" marB="0" anchor="ctr"/>
                </a:tc>
                <a:extLst>
                  <a:ext uri="{0D108BD9-81ED-4DB2-BD59-A6C34878D82A}">
                    <a16:rowId xmlns:a16="http://schemas.microsoft.com/office/drawing/2014/main" val="2482541435"/>
                  </a:ext>
                </a:extLst>
              </a:tr>
              <a:tr h="33888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solidFill>
                      <a:schemeClr val="accent1">
                        <a:lumMod val="7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extLst>
                  <a:ext uri="{0D108BD9-81ED-4DB2-BD59-A6C34878D82A}">
                    <a16:rowId xmlns:a16="http://schemas.microsoft.com/office/drawing/2014/main" val="936806669"/>
                  </a:ext>
                </a:extLst>
              </a:tr>
              <a:tr h="320763">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solidFill>
                      <a:schemeClr val="accent1">
                        <a:lumMod val="7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extLst>
                  <a:ext uri="{0D108BD9-81ED-4DB2-BD59-A6C34878D82A}">
                    <a16:rowId xmlns:a16="http://schemas.microsoft.com/office/drawing/2014/main" val="3297303274"/>
                  </a:ext>
                </a:extLst>
              </a:tr>
              <a:tr h="231056">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solidFill>
                      <a:schemeClr val="accent1">
                        <a:lumMod val="7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extLst>
                  <a:ext uri="{0D108BD9-81ED-4DB2-BD59-A6C34878D82A}">
                    <a16:rowId xmlns:a16="http://schemas.microsoft.com/office/drawing/2014/main" val="4103688272"/>
                  </a:ext>
                </a:extLst>
              </a:tr>
              <a:tr h="43725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solidFill>
                      <a:schemeClr val="accent1">
                        <a:lumMod val="7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extLst>
                  <a:ext uri="{0D108BD9-81ED-4DB2-BD59-A6C34878D82A}">
                    <a16:rowId xmlns:a16="http://schemas.microsoft.com/office/drawing/2014/main" val="3457895273"/>
                  </a:ext>
                </a:extLst>
              </a:tr>
              <a:tr h="43725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solidFill>
                      <a:schemeClr val="accent1">
                        <a:lumMod val="7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extLst>
                  <a:ext uri="{0D108BD9-81ED-4DB2-BD59-A6C34878D82A}">
                    <a16:rowId xmlns:a16="http://schemas.microsoft.com/office/drawing/2014/main" val="3332153945"/>
                  </a:ext>
                </a:extLst>
              </a:tr>
              <a:tr h="437253">
                <a:tc>
                  <a:txBody>
                    <a:bodyPr/>
                    <a:lstStyle/>
                    <a:p>
                      <a:pPr algn="ctr" fontAlgn="b"/>
                      <a:endParaRPr lang="nl-NL"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solidFill>
                      <a:schemeClr val="accent1">
                        <a:lumMod val="7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extLst>
                  <a:ext uri="{0D108BD9-81ED-4DB2-BD59-A6C34878D82A}">
                    <a16:rowId xmlns:a16="http://schemas.microsoft.com/office/drawing/2014/main" val="3944257789"/>
                  </a:ext>
                </a:extLst>
              </a:tr>
              <a:tr h="427317">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solidFill>
                      <a:schemeClr val="accent1">
                        <a:lumMod val="7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extLst>
                  <a:ext uri="{0D108BD9-81ED-4DB2-BD59-A6C34878D82A}">
                    <a16:rowId xmlns:a16="http://schemas.microsoft.com/office/drawing/2014/main" val="1689078652"/>
                  </a:ext>
                </a:extLst>
              </a:tr>
              <a:tr h="437253">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extLst>
                  <a:ext uri="{0D108BD9-81ED-4DB2-BD59-A6C34878D82A}">
                    <a16:rowId xmlns:a16="http://schemas.microsoft.com/office/drawing/2014/main" val="3864092154"/>
                  </a:ext>
                </a:extLst>
              </a:tr>
              <a:tr h="437253">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extLst>
                  <a:ext uri="{0D108BD9-81ED-4DB2-BD59-A6C34878D82A}">
                    <a16:rowId xmlns:a16="http://schemas.microsoft.com/office/drawing/2014/main" val="2264316939"/>
                  </a:ext>
                </a:extLst>
              </a:tr>
            </a:tbl>
          </a:graphicData>
        </a:graphic>
      </p:graphicFrame>
    </p:spTree>
    <p:extLst>
      <p:ext uri="{BB962C8B-B14F-4D97-AF65-F5344CB8AC3E}">
        <p14:creationId xmlns:p14="http://schemas.microsoft.com/office/powerpoint/2010/main" val="914930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41EC4E82-0296-4160-98C1-35A7FEA38897}"/>
              </a:ext>
            </a:extLst>
          </p:cNvPr>
          <p:cNvSpPr txBox="1">
            <a:spLocks/>
          </p:cNvSpPr>
          <p:nvPr/>
        </p:nvSpPr>
        <p:spPr>
          <a:xfrm>
            <a:off x="236113" y="284728"/>
            <a:ext cx="6787539" cy="28777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457200">
              <a:lnSpc>
                <a:spcPts val="1700"/>
              </a:lnSpc>
              <a:defRPr/>
            </a:pPr>
            <a:r>
              <a:rPr lang="en-IN" sz="1200" b="1" dirty="0">
                <a:latin typeface="Verdana" panose="020B0604030504040204" pitchFamily="34" charset="0"/>
                <a:ea typeface="Verdana" panose="020B0604030504040204" pitchFamily="34" charset="0"/>
                <a:cs typeface="Verdana" panose="020B0604030504040204" pitchFamily="34" charset="0"/>
              </a:rPr>
              <a:t>South India Polypropylene Homopolymer Demand Supply Gap Graph</a:t>
            </a:r>
          </a:p>
        </p:txBody>
      </p:sp>
      <p:sp>
        <p:nvSpPr>
          <p:cNvPr id="3" name="TextBox 2">
            <a:extLst>
              <a:ext uri="{FF2B5EF4-FFF2-40B4-BE49-F238E27FC236}">
                <a16:creationId xmlns:a16="http://schemas.microsoft.com/office/drawing/2014/main" id="{D2C628E9-C0FE-4ED5-81C9-E585F93F78B7}"/>
              </a:ext>
            </a:extLst>
          </p:cNvPr>
          <p:cNvSpPr txBox="1"/>
          <p:nvPr/>
        </p:nvSpPr>
        <p:spPr>
          <a:xfrm>
            <a:off x="167479" y="769414"/>
            <a:ext cx="8809041" cy="52290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Figure 1</a:t>
            </a:r>
            <a:r>
              <a:rPr lang="en-US" sz="1000" b="1" dirty="0">
                <a:latin typeface="Verdana" panose="020B0604030504040204" pitchFamily="34" charset="0"/>
                <a:ea typeface="Verdana" panose="020B0604030504040204" pitchFamily="34" charset="0"/>
                <a:cs typeface="Verdana" panose="020B0604030504040204" pitchFamily="34" charset="0"/>
              </a:rPr>
              <a:t>4</a:t>
            </a: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South India Polypropylene Homopolymer Demand Supply Gap Graph, By Volume (Thousand Tonnes), 2021E–2030F</a:t>
            </a:r>
          </a:p>
        </p:txBody>
      </p:sp>
      <p:sp>
        <p:nvSpPr>
          <p:cNvPr id="4" name="TextBox 3">
            <a:extLst>
              <a:ext uri="{FF2B5EF4-FFF2-40B4-BE49-F238E27FC236}">
                <a16:creationId xmlns:a16="http://schemas.microsoft.com/office/drawing/2014/main" id="{1150F2F3-A05A-4726-8A9D-2D43B6031F79}"/>
              </a:ext>
            </a:extLst>
          </p:cNvPr>
          <p:cNvSpPr txBox="1"/>
          <p:nvPr/>
        </p:nvSpPr>
        <p:spPr>
          <a:xfrm>
            <a:off x="118388" y="6336740"/>
            <a:ext cx="8601531" cy="523220"/>
          </a:xfrm>
          <a:prstGeom prst="rect">
            <a:avLst/>
          </a:prstGeom>
          <a:noFill/>
        </p:spPr>
        <p:txBody>
          <a:bodyPr wrap="square" rtlCol="0">
            <a:spAutoFit/>
          </a:bodyPr>
          <a:lstStyle/>
          <a:p>
            <a:pPr>
              <a:defRPr/>
            </a:pPr>
            <a:r>
              <a:rPr lang="en-IN" sz="1000" i="1" dirty="0">
                <a:solidFill>
                  <a:srgbClr val="7F7F7F"/>
                </a:solidFill>
                <a:latin typeface="Verdana" panose="020B0604030504040204" pitchFamily="34" charset="0"/>
                <a:ea typeface="Verdana" panose="020B0604030504040204" pitchFamily="34" charset="0"/>
                <a:cs typeface="Verdana" panose="020B0604030504040204" pitchFamily="34" charset="0"/>
              </a:rPr>
              <a:t>Year</a:t>
            </a:r>
            <a:r>
              <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 depicts the fiscal year ending in the month of March of  that year.</a:t>
            </a: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 </a:t>
            </a:r>
          </a:p>
          <a:p>
            <a:pPr>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2020 – April 2019-March 2020</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6" name="Chart 5">
            <a:extLst>
              <a:ext uri="{FF2B5EF4-FFF2-40B4-BE49-F238E27FC236}">
                <a16:creationId xmlns:a16="http://schemas.microsoft.com/office/drawing/2014/main" id="{A5406A0D-5D0C-4F81-BCBA-1DB000A1C570}"/>
              </a:ext>
            </a:extLst>
          </p:cNvPr>
          <p:cNvGraphicFramePr/>
          <p:nvPr>
            <p:extLst>
              <p:ext uri="{D42A27DB-BD31-4B8C-83A1-F6EECF244321}">
                <p14:modId xmlns:p14="http://schemas.microsoft.com/office/powerpoint/2010/main" val="1757863782"/>
              </p:ext>
            </p:extLst>
          </p:nvPr>
        </p:nvGraphicFramePr>
        <p:xfrm>
          <a:off x="167480" y="1802296"/>
          <a:ext cx="8809040" cy="394914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193213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41EC4E82-0296-4160-98C1-35A7FEA38897}"/>
              </a:ext>
            </a:extLst>
          </p:cNvPr>
          <p:cNvSpPr txBox="1">
            <a:spLocks/>
          </p:cNvSpPr>
          <p:nvPr/>
        </p:nvSpPr>
        <p:spPr>
          <a:xfrm>
            <a:off x="209609" y="284729"/>
            <a:ext cx="7406640" cy="28777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200" b="1" dirty="0">
                <a:latin typeface="Verdana" panose="020B0604030504040204" pitchFamily="34" charset="0"/>
                <a:ea typeface="Verdana" panose="020B0604030504040204" pitchFamily="34" charset="0"/>
                <a:cs typeface="Verdana" panose="020B0604030504040204" pitchFamily="34" charset="0"/>
              </a:rPr>
              <a:t>South India Polypropylene Homopolymer Market Share, By Application</a:t>
            </a:r>
          </a:p>
        </p:txBody>
      </p:sp>
      <p:sp>
        <p:nvSpPr>
          <p:cNvPr id="3" name="TextBox 2">
            <a:extLst>
              <a:ext uri="{FF2B5EF4-FFF2-40B4-BE49-F238E27FC236}">
                <a16:creationId xmlns:a16="http://schemas.microsoft.com/office/drawing/2014/main" id="{D2C628E9-C0FE-4ED5-81C9-E585F93F78B7}"/>
              </a:ext>
            </a:extLst>
          </p:cNvPr>
          <p:cNvSpPr txBox="1"/>
          <p:nvPr/>
        </p:nvSpPr>
        <p:spPr>
          <a:xfrm>
            <a:off x="52035" y="843596"/>
            <a:ext cx="8809041" cy="52290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Figure 15: </a:t>
            </a:r>
            <a:r>
              <a:rPr lang="en-US" sz="1000" b="1" dirty="0">
                <a:latin typeface="Verdana" panose="020B0604030504040204" pitchFamily="34" charset="0"/>
                <a:ea typeface="Verdana" panose="020B0604030504040204" pitchFamily="34" charset="0"/>
                <a:cs typeface="Verdana" panose="020B0604030504040204" pitchFamily="34" charset="0"/>
              </a:rPr>
              <a:t>South</a:t>
            </a: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India Polypropylene Homopolymer Market Share, By Application, By Volume (Thousand Tonnes), 2015–2030F</a:t>
            </a:r>
          </a:p>
        </p:txBody>
      </p:sp>
      <p:sp>
        <p:nvSpPr>
          <p:cNvPr id="4" name="TextBox 3">
            <a:extLst>
              <a:ext uri="{FF2B5EF4-FFF2-40B4-BE49-F238E27FC236}">
                <a16:creationId xmlns:a16="http://schemas.microsoft.com/office/drawing/2014/main" id="{D088A6C5-3C90-4E8A-BDBB-3E2B0323E00E}"/>
              </a:ext>
            </a:extLst>
          </p:cNvPr>
          <p:cNvSpPr txBox="1"/>
          <p:nvPr/>
        </p:nvSpPr>
        <p:spPr>
          <a:xfrm>
            <a:off x="187336" y="5972487"/>
            <a:ext cx="8956664"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Cambria" panose="02040503050406030204" pitchFamily="18" charset="0"/>
                <a:ea typeface="Verdana" panose="020B0604030504040204" pitchFamily="34" charset="0"/>
                <a:cs typeface="Verdana" panose="020B0604030504040204" pitchFamily="34" charset="0"/>
              </a:rPr>
              <a:t>Others include Storage Batteries, Synthetic Gypsum, Mineral Leaching , TDI/ Nitric Acid/ Aniline/ p-Cresol, Zinc sulphate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Cambria" panose="02040503050406030204" pitchFamily="18" charset="0"/>
                <a:ea typeface="Verdana" panose="020B0604030504040204" pitchFamily="34" charset="0"/>
                <a:cs typeface="Verdana" panose="020B0604030504040204" pitchFamily="34" charset="0"/>
              </a:rPr>
              <a:t>Source: TechSci Research</a:t>
            </a:r>
          </a:p>
        </p:txBody>
      </p:sp>
      <p:sp>
        <p:nvSpPr>
          <p:cNvPr id="5" name="TextBox 4">
            <a:extLst>
              <a:ext uri="{FF2B5EF4-FFF2-40B4-BE49-F238E27FC236}">
                <a16:creationId xmlns:a16="http://schemas.microsoft.com/office/drawing/2014/main" id="{859AE7B1-5E83-4045-BC5F-53E5EE4CB3A7}"/>
              </a:ext>
            </a:extLst>
          </p:cNvPr>
          <p:cNvSpPr txBox="1"/>
          <p:nvPr/>
        </p:nvSpPr>
        <p:spPr>
          <a:xfrm>
            <a:off x="88490" y="6257950"/>
            <a:ext cx="5246436" cy="523220"/>
          </a:xfrm>
          <a:prstGeom prst="rect">
            <a:avLst/>
          </a:prstGeom>
          <a:noFill/>
        </p:spPr>
        <p:txBody>
          <a:bodyPr wrap="square" rtlCol="0">
            <a:spAutoFit/>
          </a:bodyPr>
          <a:lstStyle/>
          <a:p>
            <a:pPr>
              <a:defRPr/>
            </a:pPr>
            <a:r>
              <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FY depicts the fiscal year ending in the month of March of  that year.</a:t>
            </a: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 </a:t>
            </a:r>
          </a:p>
          <a:p>
            <a:pPr>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FY2020 – April 2019-March 2020</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2" name="Chart 1">
            <a:extLst>
              <a:ext uri="{FF2B5EF4-FFF2-40B4-BE49-F238E27FC236}">
                <a16:creationId xmlns:a16="http://schemas.microsoft.com/office/drawing/2014/main" id="{59869E16-F091-4F5B-AAA8-5B9A7B07C7C5}"/>
              </a:ext>
            </a:extLst>
          </p:cNvPr>
          <p:cNvGraphicFramePr/>
          <p:nvPr/>
        </p:nvGraphicFramePr>
        <p:xfrm>
          <a:off x="-246759" y="1373654"/>
          <a:ext cx="9242184" cy="436126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666398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41EC4E82-0296-4160-98C1-35A7FEA38897}"/>
              </a:ext>
            </a:extLst>
          </p:cNvPr>
          <p:cNvSpPr txBox="1">
            <a:spLocks/>
          </p:cNvSpPr>
          <p:nvPr/>
        </p:nvSpPr>
        <p:spPr>
          <a:xfrm>
            <a:off x="209609" y="284729"/>
            <a:ext cx="7406640" cy="28777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200" b="1" dirty="0">
                <a:latin typeface="Verdana" panose="020B0604030504040204" pitchFamily="34" charset="0"/>
                <a:ea typeface="Verdana" panose="020B0604030504040204" pitchFamily="34" charset="0"/>
                <a:cs typeface="Verdana" panose="020B0604030504040204" pitchFamily="34" charset="0"/>
              </a:rPr>
              <a:t>South India Polypropylene Homopolymer Market Share, By Process</a:t>
            </a:r>
          </a:p>
        </p:txBody>
      </p:sp>
      <p:sp>
        <p:nvSpPr>
          <p:cNvPr id="3" name="TextBox 2">
            <a:extLst>
              <a:ext uri="{FF2B5EF4-FFF2-40B4-BE49-F238E27FC236}">
                <a16:creationId xmlns:a16="http://schemas.microsoft.com/office/drawing/2014/main" id="{D2C628E9-C0FE-4ED5-81C9-E585F93F78B7}"/>
              </a:ext>
            </a:extLst>
          </p:cNvPr>
          <p:cNvSpPr txBox="1"/>
          <p:nvPr/>
        </p:nvSpPr>
        <p:spPr>
          <a:xfrm>
            <a:off x="52035" y="843596"/>
            <a:ext cx="8809041" cy="52290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Figure 16: South India Polypropylene Homopolymer Market Share, By </a:t>
            </a:r>
            <a:r>
              <a:rPr lang="en-US" sz="1000" b="1" dirty="0">
                <a:latin typeface="Verdana" panose="020B0604030504040204" pitchFamily="34" charset="0"/>
                <a:ea typeface="Verdana" panose="020B0604030504040204" pitchFamily="34" charset="0"/>
                <a:cs typeface="Verdana" panose="020B0604030504040204" pitchFamily="34" charset="0"/>
              </a:rPr>
              <a:t>Process</a:t>
            </a: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By Volume (Thousand Tonnes), 2015–2030F</a:t>
            </a:r>
          </a:p>
        </p:txBody>
      </p:sp>
      <p:sp>
        <p:nvSpPr>
          <p:cNvPr id="4" name="TextBox 3">
            <a:extLst>
              <a:ext uri="{FF2B5EF4-FFF2-40B4-BE49-F238E27FC236}">
                <a16:creationId xmlns:a16="http://schemas.microsoft.com/office/drawing/2014/main" id="{D088A6C5-3C90-4E8A-BDBB-3E2B0323E00E}"/>
              </a:ext>
            </a:extLst>
          </p:cNvPr>
          <p:cNvSpPr txBox="1"/>
          <p:nvPr/>
        </p:nvSpPr>
        <p:spPr>
          <a:xfrm>
            <a:off x="187336" y="5972487"/>
            <a:ext cx="8956664"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Cambria" panose="02040503050406030204" pitchFamily="18" charset="0"/>
                <a:ea typeface="Verdana" panose="020B0604030504040204" pitchFamily="34" charset="0"/>
                <a:cs typeface="Verdana" panose="020B0604030504040204" pitchFamily="34" charset="0"/>
              </a:rPr>
              <a:t>Others include Storage Batteries, Synthetic Gypsum, Mineral Leaching , TDI/ Nitric Acid/ Aniline/ p-Cresol, Zinc sulphate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Cambria" panose="02040503050406030204" pitchFamily="18" charset="0"/>
                <a:ea typeface="Verdana" panose="020B0604030504040204" pitchFamily="34" charset="0"/>
                <a:cs typeface="Verdana" panose="020B0604030504040204" pitchFamily="34" charset="0"/>
              </a:rPr>
              <a:t>Source: TechSci Research</a:t>
            </a:r>
          </a:p>
        </p:txBody>
      </p:sp>
      <p:sp>
        <p:nvSpPr>
          <p:cNvPr id="5" name="TextBox 4">
            <a:extLst>
              <a:ext uri="{FF2B5EF4-FFF2-40B4-BE49-F238E27FC236}">
                <a16:creationId xmlns:a16="http://schemas.microsoft.com/office/drawing/2014/main" id="{859AE7B1-5E83-4045-BC5F-53E5EE4CB3A7}"/>
              </a:ext>
            </a:extLst>
          </p:cNvPr>
          <p:cNvSpPr txBox="1"/>
          <p:nvPr/>
        </p:nvSpPr>
        <p:spPr>
          <a:xfrm>
            <a:off x="88490" y="6257950"/>
            <a:ext cx="5246436" cy="523220"/>
          </a:xfrm>
          <a:prstGeom prst="rect">
            <a:avLst/>
          </a:prstGeom>
          <a:noFill/>
        </p:spPr>
        <p:txBody>
          <a:bodyPr wrap="square" rtlCol="0">
            <a:spAutoFit/>
          </a:bodyPr>
          <a:lstStyle/>
          <a:p>
            <a:pPr>
              <a:defRPr/>
            </a:pPr>
            <a:r>
              <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FY depicts the fiscal year ending in the month of March of  that year.</a:t>
            </a: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 </a:t>
            </a:r>
          </a:p>
          <a:p>
            <a:pPr>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FY2020 – April 2019-March 2020</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2" name="Chart 1">
            <a:extLst>
              <a:ext uri="{FF2B5EF4-FFF2-40B4-BE49-F238E27FC236}">
                <a16:creationId xmlns:a16="http://schemas.microsoft.com/office/drawing/2014/main" id="{59869E16-F091-4F5B-AAA8-5B9A7B07C7C5}"/>
              </a:ext>
            </a:extLst>
          </p:cNvPr>
          <p:cNvGraphicFramePr/>
          <p:nvPr/>
        </p:nvGraphicFramePr>
        <p:xfrm>
          <a:off x="-246759" y="1373654"/>
          <a:ext cx="9242184" cy="436126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946335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6093882-BD00-4B41-8145-9BDF8D98A1CE}"/>
              </a:ext>
            </a:extLst>
          </p:cNvPr>
          <p:cNvSpPr txBox="1">
            <a:spLocks/>
          </p:cNvSpPr>
          <p:nvPr/>
        </p:nvSpPr>
        <p:spPr>
          <a:xfrm>
            <a:off x="92563" y="229085"/>
            <a:ext cx="8921930" cy="28777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200" b="1" dirty="0">
                <a:latin typeface="Verdana" panose="020B0604030504040204" pitchFamily="34" charset="0"/>
                <a:ea typeface="Verdana" panose="020B0604030504040204" pitchFamily="34" charset="0"/>
                <a:cs typeface="Verdana" panose="020B0604030504040204" pitchFamily="34" charset="0"/>
              </a:rPr>
              <a:t>North India</a:t>
            </a:r>
            <a:r>
              <a:rPr kumimoji="0" lang="en-IN" sz="12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Polypropylene </a:t>
            </a:r>
            <a:r>
              <a:rPr lang="en-IN" sz="1200" b="1" dirty="0">
                <a:latin typeface="Verdana" panose="020B0604030504040204" pitchFamily="34" charset="0"/>
                <a:ea typeface="Verdana" panose="020B0604030504040204" pitchFamily="34" charset="0"/>
                <a:cs typeface="Verdana" panose="020B0604030504040204" pitchFamily="34" charset="0"/>
              </a:rPr>
              <a:t>C</a:t>
            </a:r>
            <a:r>
              <a:rPr kumimoji="0" lang="en-IN" sz="1200" b="1" i="0" u="none" strike="noStrike" kern="1200" cap="none" spc="0" normalizeH="0" baseline="0" noProof="0" dirty="0" err="1">
                <a:ln>
                  <a:noFill/>
                </a:ln>
                <a:effectLst/>
                <a:uLnTx/>
                <a:uFillTx/>
                <a:latin typeface="Verdana" panose="020B0604030504040204" pitchFamily="34" charset="0"/>
                <a:ea typeface="Verdana" panose="020B0604030504040204" pitchFamily="34" charset="0"/>
                <a:cs typeface="Verdana" panose="020B0604030504040204" pitchFamily="34" charset="0"/>
              </a:rPr>
              <a:t>opolymer</a:t>
            </a:r>
            <a:r>
              <a:rPr kumimoji="0" lang="en-IN" sz="12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Demand Supply Gap Analysis</a:t>
            </a:r>
          </a:p>
        </p:txBody>
      </p:sp>
      <p:sp>
        <p:nvSpPr>
          <p:cNvPr id="3" name="TextBox 2">
            <a:extLst>
              <a:ext uri="{FF2B5EF4-FFF2-40B4-BE49-F238E27FC236}">
                <a16:creationId xmlns:a16="http://schemas.microsoft.com/office/drawing/2014/main" id="{38AB1E6A-8C0B-45AC-ACF8-5A7C3810084A}"/>
              </a:ext>
            </a:extLst>
          </p:cNvPr>
          <p:cNvSpPr txBox="1"/>
          <p:nvPr/>
        </p:nvSpPr>
        <p:spPr>
          <a:xfrm>
            <a:off x="-18473" y="615943"/>
            <a:ext cx="8779297" cy="292068"/>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Table 5: North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India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Polypropylene Copolymer</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Market Supply Analysis</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 2015-</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2030F (Thousand Tonnes)</a:t>
            </a:r>
          </a:p>
        </p:txBody>
      </p:sp>
      <p:sp>
        <p:nvSpPr>
          <p:cNvPr id="5" name="TextBox 4">
            <a:extLst>
              <a:ext uri="{FF2B5EF4-FFF2-40B4-BE49-F238E27FC236}">
                <a16:creationId xmlns:a16="http://schemas.microsoft.com/office/drawing/2014/main" id="{4F37F8DD-F660-4CA0-9A8C-873C569A71A4}"/>
              </a:ext>
            </a:extLst>
          </p:cNvPr>
          <p:cNvSpPr txBox="1"/>
          <p:nvPr/>
        </p:nvSpPr>
        <p:spPr>
          <a:xfrm>
            <a:off x="6866489" y="6065716"/>
            <a:ext cx="2277511" cy="553998"/>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IN" sz="6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6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Demand = Production + Import – Export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6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Demand Supply Gap = Production – Demand</a:t>
            </a:r>
          </a:p>
          <a:p>
            <a:pPr algn="r">
              <a:defRPr/>
            </a:pPr>
            <a:r>
              <a:rPr kumimoji="0" lang="en-IN" sz="6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6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6" name="Table 5">
            <a:extLst>
              <a:ext uri="{FF2B5EF4-FFF2-40B4-BE49-F238E27FC236}">
                <a16:creationId xmlns:a16="http://schemas.microsoft.com/office/drawing/2014/main" id="{26702424-A5EE-46D9-964C-6174BA64E2DA}"/>
              </a:ext>
            </a:extLst>
          </p:cNvPr>
          <p:cNvGraphicFramePr>
            <a:graphicFrameLocks noGrp="1"/>
          </p:cNvGraphicFramePr>
          <p:nvPr>
            <p:extLst>
              <p:ext uri="{D42A27DB-BD31-4B8C-83A1-F6EECF244321}">
                <p14:modId xmlns:p14="http://schemas.microsoft.com/office/powerpoint/2010/main" val="2068065162"/>
              </p:ext>
            </p:extLst>
          </p:nvPr>
        </p:nvGraphicFramePr>
        <p:xfrm>
          <a:off x="-1" y="908010"/>
          <a:ext cx="9143997" cy="5157705"/>
        </p:xfrm>
        <a:graphic>
          <a:graphicData uri="http://schemas.openxmlformats.org/drawingml/2006/table">
            <a:tbl>
              <a:tblPr firstRow="1" bandRow="1">
                <a:tableStyleId>{93296810-A885-4BE3-A3E7-6D5BEEA58F35}</a:tableStyleId>
              </a:tblPr>
              <a:tblGrid>
                <a:gridCol w="835872">
                  <a:extLst>
                    <a:ext uri="{9D8B030D-6E8A-4147-A177-3AD203B41FA5}">
                      <a16:colId xmlns:a16="http://schemas.microsoft.com/office/drawing/2014/main" val="3580014540"/>
                    </a:ext>
                  </a:extLst>
                </a:gridCol>
                <a:gridCol w="647009">
                  <a:extLst>
                    <a:ext uri="{9D8B030D-6E8A-4147-A177-3AD203B41FA5}">
                      <a16:colId xmlns:a16="http://schemas.microsoft.com/office/drawing/2014/main" val="1855223881"/>
                    </a:ext>
                  </a:extLst>
                </a:gridCol>
                <a:gridCol w="537910">
                  <a:extLst>
                    <a:ext uri="{9D8B030D-6E8A-4147-A177-3AD203B41FA5}">
                      <a16:colId xmlns:a16="http://schemas.microsoft.com/office/drawing/2014/main" val="224046152"/>
                    </a:ext>
                  </a:extLst>
                </a:gridCol>
                <a:gridCol w="642979">
                  <a:extLst>
                    <a:ext uri="{9D8B030D-6E8A-4147-A177-3AD203B41FA5}">
                      <a16:colId xmlns:a16="http://schemas.microsoft.com/office/drawing/2014/main" val="4135288567"/>
                    </a:ext>
                  </a:extLst>
                </a:gridCol>
                <a:gridCol w="578681">
                  <a:extLst>
                    <a:ext uri="{9D8B030D-6E8A-4147-A177-3AD203B41FA5}">
                      <a16:colId xmlns:a16="http://schemas.microsoft.com/office/drawing/2014/main" val="4147586031"/>
                    </a:ext>
                  </a:extLst>
                </a:gridCol>
                <a:gridCol w="551125">
                  <a:extLst>
                    <a:ext uri="{9D8B030D-6E8A-4147-A177-3AD203B41FA5}">
                      <a16:colId xmlns:a16="http://schemas.microsoft.com/office/drawing/2014/main" val="1065642436"/>
                    </a:ext>
                  </a:extLst>
                </a:gridCol>
                <a:gridCol w="551124">
                  <a:extLst>
                    <a:ext uri="{9D8B030D-6E8A-4147-A177-3AD203B41FA5}">
                      <a16:colId xmlns:a16="http://schemas.microsoft.com/office/drawing/2014/main" val="2921408857"/>
                    </a:ext>
                  </a:extLst>
                </a:gridCol>
                <a:gridCol w="588349">
                  <a:extLst>
                    <a:ext uri="{9D8B030D-6E8A-4147-A177-3AD203B41FA5}">
                      <a16:colId xmlns:a16="http://schemas.microsoft.com/office/drawing/2014/main" val="216429577"/>
                    </a:ext>
                  </a:extLst>
                </a:gridCol>
                <a:gridCol w="601564">
                  <a:extLst>
                    <a:ext uri="{9D8B030D-6E8A-4147-A177-3AD203B41FA5}">
                      <a16:colId xmlns:a16="http://schemas.microsoft.com/office/drawing/2014/main" val="1193704167"/>
                    </a:ext>
                  </a:extLst>
                </a:gridCol>
                <a:gridCol w="601564">
                  <a:extLst>
                    <a:ext uri="{9D8B030D-6E8A-4147-A177-3AD203B41FA5}">
                      <a16:colId xmlns:a16="http://schemas.microsoft.com/office/drawing/2014/main" val="1541654645"/>
                    </a:ext>
                  </a:extLst>
                </a:gridCol>
                <a:gridCol w="601564">
                  <a:extLst>
                    <a:ext uri="{9D8B030D-6E8A-4147-A177-3AD203B41FA5}">
                      <a16:colId xmlns:a16="http://schemas.microsoft.com/office/drawing/2014/main" val="1366327873"/>
                    </a:ext>
                  </a:extLst>
                </a:gridCol>
                <a:gridCol w="601564">
                  <a:extLst>
                    <a:ext uri="{9D8B030D-6E8A-4147-A177-3AD203B41FA5}">
                      <a16:colId xmlns:a16="http://schemas.microsoft.com/office/drawing/2014/main" val="2587147855"/>
                    </a:ext>
                  </a:extLst>
                </a:gridCol>
                <a:gridCol w="601564">
                  <a:extLst>
                    <a:ext uri="{9D8B030D-6E8A-4147-A177-3AD203B41FA5}">
                      <a16:colId xmlns:a16="http://schemas.microsoft.com/office/drawing/2014/main" val="1341432530"/>
                    </a:ext>
                  </a:extLst>
                </a:gridCol>
                <a:gridCol w="601564">
                  <a:extLst>
                    <a:ext uri="{9D8B030D-6E8A-4147-A177-3AD203B41FA5}">
                      <a16:colId xmlns:a16="http://schemas.microsoft.com/office/drawing/2014/main" val="3173189229"/>
                    </a:ext>
                  </a:extLst>
                </a:gridCol>
                <a:gridCol w="601564">
                  <a:extLst>
                    <a:ext uri="{9D8B030D-6E8A-4147-A177-3AD203B41FA5}">
                      <a16:colId xmlns:a16="http://schemas.microsoft.com/office/drawing/2014/main" val="1544274010"/>
                    </a:ext>
                  </a:extLst>
                </a:gridCol>
              </a:tblGrid>
              <a:tr h="495933">
                <a:tc>
                  <a:txBody>
                    <a:bodyPr/>
                    <a:lstStyle/>
                    <a:p>
                      <a:pPr algn="ctr"/>
                      <a:endPar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2015</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2016</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2017</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2018</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2019</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2020</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2021</a:t>
                      </a:r>
                    </a:p>
                  </a:txBody>
                  <a:tcPr anchor="ctr">
                    <a:solidFill>
                      <a:schemeClr val="accent3">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2022E</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2025F</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2026F</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2027F</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2028F</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2029F</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2030F</a:t>
                      </a:r>
                    </a:p>
                  </a:txBody>
                  <a:tcPr anchor="ctr">
                    <a:solidFill>
                      <a:schemeClr val="accent3">
                        <a:lumMod val="75000"/>
                      </a:schemeClr>
                    </a:solidFill>
                  </a:tcPr>
                </a:tc>
                <a:extLst>
                  <a:ext uri="{0D108BD9-81ED-4DB2-BD59-A6C34878D82A}">
                    <a16:rowId xmlns:a16="http://schemas.microsoft.com/office/drawing/2014/main" val="3771434692"/>
                  </a:ext>
                </a:extLst>
              </a:tr>
              <a:tr h="495933">
                <a:tc>
                  <a:txBody>
                    <a:bodyPr/>
                    <a:lstStyle/>
                    <a:p>
                      <a:pPr algn="ctr"/>
                      <a:r>
                        <a:rPr lang="en-IN" sz="800" b="1" dirty="0">
                          <a:solidFill>
                            <a:schemeClr val="tx1"/>
                          </a:solidFill>
                          <a:latin typeface="Verdana" panose="020B0604030504040204" pitchFamily="34" charset="0"/>
                          <a:ea typeface="Verdana" panose="020B0604030504040204" pitchFamily="34" charset="0"/>
                          <a:cs typeface="Verdana" panose="020B0604030504040204" pitchFamily="34" charset="0"/>
                        </a:rPr>
                        <a:t>Capacity</a:t>
                      </a:r>
                    </a:p>
                  </a:txBody>
                  <a:tcPr anchor="ctr"/>
                </a:tc>
                <a:tc>
                  <a:txBody>
                    <a:bodyPr/>
                    <a:lstStyle/>
                    <a:p>
                      <a:pPr algn="r" fontAlgn="b"/>
                      <a:r>
                        <a:rPr lang="en-US" sz="1100" b="0" i="0" u="none" strike="noStrike">
                          <a:solidFill>
                            <a:srgbClr val="000000"/>
                          </a:solidFill>
                          <a:effectLst/>
                          <a:latin typeface="Calibri" panose="020F0502020204030204" pitchFamily="34" charset="0"/>
                        </a:rPr>
                        <a:t>60</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60</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60</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60</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60</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60</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76</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126</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126</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126</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126</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126</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126</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126</a:t>
                      </a:r>
                    </a:p>
                  </a:txBody>
                  <a:tcPr marL="9525" marR="9525" marT="9525" marB="0" anchor="b"/>
                </a:tc>
                <a:extLst>
                  <a:ext uri="{0D108BD9-81ED-4DB2-BD59-A6C34878D82A}">
                    <a16:rowId xmlns:a16="http://schemas.microsoft.com/office/drawing/2014/main" val="3723992749"/>
                  </a:ext>
                </a:extLst>
              </a:tr>
              <a:tr h="495933">
                <a:tc>
                  <a:txBody>
                    <a:bodyPr/>
                    <a:lstStyle/>
                    <a:p>
                      <a:pPr algn="ctr"/>
                      <a:r>
                        <a:rPr lang="en-IN" sz="800" b="1" dirty="0">
                          <a:solidFill>
                            <a:schemeClr val="tx1"/>
                          </a:solidFill>
                          <a:latin typeface="Verdana" panose="020B0604030504040204" pitchFamily="34" charset="0"/>
                          <a:ea typeface="Verdana" panose="020B0604030504040204" pitchFamily="34" charset="0"/>
                          <a:cs typeface="Verdana" panose="020B0604030504040204" pitchFamily="34" charset="0"/>
                        </a:rPr>
                        <a:t>Production</a:t>
                      </a:r>
                    </a:p>
                  </a:txBody>
                  <a:tcPr anchor="ctr"/>
                </a:tc>
                <a:tc>
                  <a:txBody>
                    <a:bodyPr/>
                    <a:lstStyle/>
                    <a:p>
                      <a:pPr algn="r" fontAlgn="b"/>
                      <a:r>
                        <a:rPr lang="en-US" sz="1100" b="0" i="0" u="none" strike="noStrike">
                          <a:solidFill>
                            <a:srgbClr val="000000"/>
                          </a:solidFill>
                          <a:effectLst/>
                          <a:latin typeface="Calibri" panose="020F0502020204030204" pitchFamily="34" charset="0"/>
                        </a:rPr>
                        <a:t>62</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59</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59</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58</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59</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57</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55</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97</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104</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105</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105</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110</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114</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117</a:t>
                      </a:r>
                    </a:p>
                  </a:txBody>
                  <a:tcPr marL="9525" marR="9525" marT="9525" marB="0" anchor="b"/>
                </a:tc>
                <a:extLst>
                  <a:ext uri="{0D108BD9-81ED-4DB2-BD59-A6C34878D82A}">
                    <a16:rowId xmlns:a16="http://schemas.microsoft.com/office/drawing/2014/main" val="2090164450"/>
                  </a:ext>
                </a:extLst>
              </a:tr>
              <a:tr h="793493">
                <a:tc>
                  <a:txBody>
                    <a:bodyPr/>
                    <a:lstStyle/>
                    <a:p>
                      <a:pPr algn="ctr"/>
                      <a:r>
                        <a:rPr lang="en-IN" sz="800" b="1" dirty="0">
                          <a:solidFill>
                            <a:schemeClr val="tx1"/>
                          </a:solidFill>
                          <a:latin typeface="Verdana" panose="020B0604030504040204" pitchFamily="34" charset="0"/>
                          <a:ea typeface="Verdana" panose="020B0604030504040204" pitchFamily="34" charset="0"/>
                          <a:cs typeface="Verdana" panose="020B0604030504040204" pitchFamily="34" charset="0"/>
                        </a:rPr>
                        <a:t>Operating Rate</a:t>
                      </a:r>
                    </a:p>
                  </a:txBody>
                  <a:tcPr anchor="ctr"/>
                </a:tc>
                <a:tc>
                  <a:txBody>
                    <a:bodyPr/>
                    <a:lstStyle/>
                    <a:p>
                      <a:pPr algn="ctr" fontAlgn="ctr"/>
                      <a:r>
                        <a:rPr lang="en-US" sz="1100" b="0" i="0" u="none" strike="noStrike">
                          <a:solidFill>
                            <a:srgbClr val="000000"/>
                          </a:solidFill>
                          <a:effectLst/>
                          <a:latin typeface="Calibri" panose="020F0502020204030204" pitchFamily="34" charset="0"/>
                        </a:rPr>
                        <a:t>77.15%</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80.88%</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79.94%</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83.71%</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81.11%</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81.27%</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75.19%</a:t>
                      </a: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84.62%</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85.00%</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87.00%</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88.00%</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89.00%</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90.00%</a:t>
                      </a:r>
                    </a:p>
                  </a:txBody>
                  <a:tcPr marL="9525" marR="9525" marT="9525" marB="0" anchor="ctr"/>
                </a:tc>
                <a:extLst>
                  <a:ext uri="{0D108BD9-81ED-4DB2-BD59-A6C34878D82A}">
                    <a16:rowId xmlns:a16="http://schemas.microsoft.com/office/drawing/2014/main" val="1661574915"/>
                  </a:ext>
                </a:extLst>
              </a:tr>
              <a:tr h="495933">
                <a:tc>
                  <a:txBody>
                    <a:bodyPr/>
                    <a:lstStyle/>
                    <a:p>
                      <a:pPr algn="ctr"/>
                      <a:r>
                        <a:rPr lang="en-IN" sz="800" b="1" dirty="0">
                          <a:solidFill>
                            <a:schemeClr val="tx1"/>
                          </a:solidFill>
                          <a:latin typeface="Verdana" panose="020B0604030504040204" pitchFamily="34" charset="0"/>
                          <a:ea typeface="Verdana" panose="020B0604030504040204" pitchFamily="34" charset="0"/>
                          <a:cs typeface="Verdana" panose="020B0604030504040204" pitchFamily="34" charset="0"/>
                        </a:rPr>
                        <a:t>Import </a:t>
                      </a:r>
                    </a:p>
                  </a:txBody>
                  <a:tcPr anchor="ctr"/>
                </a:tc>
                <a:tc>
                  <a:txBody>
                    <a:bodyPr/>
                    <a:lstStyle/>
                    <a:p>
                      <a:pPr algn="ctr" fontAlgn="ctr"/>
                      <a:r>
                        <a:rPr lang="en-US" sz="1100" b="0" i="0" u="none" strike="noStrike">
                          <a:solidFill>
                            <a:srgbClr val="000000"/>
                          </a:solidFill>
                          <a:effectLst/>
                          <a:latin typeface="Calibri" panose="020F0502020204030204" pitchFamily="34" charset="0"/>
                        </a:rPr>
                        <a:t>862.32</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1388.79</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1300.29</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946.55</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1477.94</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1986.61</a:t>
                      </a: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80386574"/>
                  </a:ext>
                </a:extLst>
              </a:tr>
              <a:tr h="495933">
                <a:tc>
                  <a:txBody>
                    <a:bodyPr/>
                    <a:lstStyle/>
                    <a:p>
                      <a:pPr algn="ctr"/>
                      <a:r>
                        <a:rPr lang="en-IN" sz="800" b="1" dirty="0">
                          <a:solidFill>
                            <a:schemeClr val="tx1"/>
                          </a:solidFill>
                          <a:latin typeface="Verdana" panose="020B0604030504040204" pitchFamily="34" charset="0"/>
                          <a:ea typeface="Verdana" panose="020B0604030504040204" pitchFamily="34" charset="0"/>
                          <a:cs typeface="Verdana" panose="020B0604030504040204" pitchFamily="34" charset="0"/>
                        </a:rPr>
                        <a:t>Export</a:t>
                      </a:r>
                    </a:p>
                  </a:txBody>
                  <a:tcPr anchor="ctr"/>
                </a:tc>
                <a:tc>
                  <a:txBody>
                    <a:bodyPr/>
                    <a:lstStyle/>
                    <a:p>
                      <a:pPr algn="ctr" fontAlgn="ctr"/>
                      <a:r>
                        <a:rPr lang="en-US" sz="1100" b="0" i="0" u="none" strike="noStrike">
                          <a:solidFill>
                            <a:srgbClr val="000000"/>
                          </a:solidFill>
                          <a:effectLst/>
                          <a:latin typeface="Calibri" panose="020F0502020204030204" pitchFamily="34" charset="0"/>
                        </a:rPr>
                        <a:t>60.55</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37.09</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172.01</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394.47</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124.74</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51.38</a:t>
                      </a: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251520526"/>
                  </a:ext>
                </a:extLst>
              </a:tr>
              <a:tr h="793493">
                <a:tc>
                  <a:txBody>
                    <a:bodyPr/>
                    <a:lstStyle/>
                    <a:p>
                      <a:pPr marL="0" algn="ctr" defTabSz="685800" rtl="0" eaLnBrk="1" latinLnBrk="0" hangingPunct="1"/>
                      <a:r>
                        <a:rPr lang="en-IN" sz="8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Total Demand</a:t>
                      </a:r>
                    </a:p>
                  </a:txBody>
                  <a:tcPr anchor="ctr"/>
                </a:tc>
                <a:tc>
                  <a:txBody>
                    <a:bodyPr/>
                    <a:lstStyle/>
                    <a:p>
                      <a:pPr algn="ctr" fontAlgn="ctr"/>
                      <a:r>
                        <a:rPr lang="en-US" sz="1100" b="0" i="0" u="none" strike="noStrike">
                          <a:solidFill>
                            <a:srgbClr val="000000"/>
                          </a:solidFill>
                          <a:effectLst/>
                          <a:latin typeface="Calibri" panose="020F0502020204030204" pitchFamily="34" charset="0"/>
                        </a:rPr>
                        <a:t>12215.97</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13317.97</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13278.87</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13610.55</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14250.35</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15020.24</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13856.32</a:t>
                      </a: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17569.87</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18467.69</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19400.31</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20360.63</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21339.97</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22381.36</a:t>
                      </a:r>
                    </a:p>
                  </a:txBody>
                  <a:tcPr marL="9525" marR="9525" marT="9525" marB="0" anchor="ctr"/>
                </a:tc>
                <a:extLst>
                  <a:ext uri="{0D108BD9-81ED-4DB2-BD59-A6C34878D82A}">
                    <a16:rowId xmlns:a16="http://schemas.microsoft.com/office/drawing/2014/main" val="1211048611"/>
                  </a:ext>
                </a:extLst>
              </a:tr>
              <a:tr h="1091054">
                <a:tc>
                  <a:txBody>
                    <a:bodyPr/>
                    <a:lstStyle/>
                    <a:p>
                      <a:pPr marL="0" algn="ctr" defTabSz="685800" rtl="0" eaLnBrk="1" latinLnBrk="0" hangingPunct="1"/>
                      <a:r>
                        <a:rPr lang="en-IN" sz="8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Demand Supply Gap</a:t>
                      </a:r>
                    </a:p>
                  </a:txBody>
                  <a:tcPr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-1750.69</a:t>
                      </a:r>
                    </a:p>
                  </a:txBody>
                  <a:tcPr marL="9525" marR="9525" marT="9525" marB="0" anchor="ct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-3946.02</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-4782.69</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-5393.31</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-6192.63</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-7010.97</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-7891.36</a:t>
                      </a:r>
                    </a:p>
                  </a:txBody>
                  <a:tcPr marL="9525" marR="9525" marT="9525" marB="0" anchor="ctr"/>
                </a:tc>
                <a:extLst>
                  <a:ext uri="{0D108BD9-81ED-4DB2-BD59-A6C34878D82A}">
                    <a16:rowId xmlns:a16="http://schemas.microsoft.com/office/drawing/2014/main" val="3016581503"/>
                  </a:ext>
                </a:extLst>
              </a:tr>
            </a:tbl>
          </a:graphicData>
        </a:graphic>
      </p:graphicFrame>
    </p:spTree>
    <p:extLst>
      <p:ext uri="{BB962C8B-B14F-4D97-AF65-F5344CB8AC3E}">
        <p14:creationId xmlns:p14="http://schemas.microsoft.com/office/powerpoint/2010/main" val="4749060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E1C8CC68-427A-437D-836D-915BC70F161C}"/>
              </a:ext>
            </a:extLst>
          </p:cNvPr>
          <p:cNvGraphicFramePr/>
          <p:nvPr/>
        </p:nvGraphicFramePr>
        <p:xfrm>
          <a:off x="-393152" y="1247890"/>
          <a:ext cx="9537152" cy="5336666"/>
        </p:xfrm>
        <a:graphic>
          <a:graphicData uri="http://schemas.openxmlformats.org/drawingml/2006/chart">
            <c:chart xmlns:c="http://schemas.openxmlformats.org/drawingml/2006/chart" xmlns:r="http://schemas.openxmlformats.org/officeDocument/2006/relationships" r:id="rId2"/>
          </a:graphicData>
        </a:graphic>
      </p:graphicFrame>
      <p:sp>
        <p:nvSpPr>
          <p:cNvPr id="20" name="Title 1">
            <a:extLst>
              <a:ext uri="{FF2B5EF4-FFF2-40B4-BE49-F238E27FC236}">
                <a16:creationId xmlns:a16="http://schemas.microsoft.com/office/drawing/2014/main" id="{41EC4E82-0296-4160-98C1-35A7FEA38897}"/>
              </a:ext>
            </a:extLst>
          </p:cNvPr>
          <p:cNvSpPr txBox="1">
            <a:spLocks/>
          </p:cNvSpPr>
          <p:nvPr/>
        </p:nvSpPr>
        <p:spPr>
          <a:xfrm>
            <a:off x="236113" y="284728"/>
            <a:ext cx="6787539" cy="28777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200" b="1" dirty="0">
                <a:latin typeface="Verdana" panose="020B0604030504040204" pitchFamily="34" charset="0"/>
                <a:ea typeface="Verdana" panose="020B0604030504040204" pitchFamily="34" charset="0"/>
                <a:cs typeface="Verdana" panose="020B0604030504040204" pitchFamily="34" charset="0"/>
              </a:rPr>
              <a:t>North India Polypropylene Copolymer Market Share, By Top 3 States</a:t>
            </a:r>
          </a:p>
        </p:txBody>
      </p:sp>
      <p:sp>
        <p:nvSpPr>
          <p:cNvPr id="3" name="TextBox 2">
            <a:extLst>
              <a:ext uri="{FF2B5EF4-FFF2-40B4-BE49-F238E27FC236}">
                <a16:creationId xmlns:a16="http://schemas.microsoft.com/office/drawing/2014/main" id="{D2C628E9-C0FE-4ED5-81C9-E585F93F78B7}"/>
              </a:ext>
            </a:extLst>
          </p:cNvPr>
          <p:cNvSpPr txBox="1"/>
          <p:nvPr/>
        </p:nvSpPr>
        <p:spPr>
          <a:xfrm>
            <a:off x="167479" y="720877"/>
            <a:ext cx="8809041" cy="52290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Figure 17: North India Polypropylene Copolymer Market Share, By Top 3 States, By Volume (Thousand Tonnes), 2015–2030F</a:t>
            </a:r>
          </a:p>
        </p:txBody>
      </p:sp>
      <p:sp>
        <p:nvSpPr>
          <p:cNvPr id="2" name="TextBox 1">
            <a:extLst>
              <a:ext uri="{FF2B5EF4-FFF2-40B4-BE49-F238E27FC236}">
                <a16:creationId xmlns:a16="http://schemas.microsoft.com/office/drawing/2014/main" id="{99A794C2-F975-497E-A200-A44BF21E4B42}"/>
              </a:ext>
            </a:extLst>
          </p:cNvPr>
          <p:cNvSpPr txBox="1"/>
          <p:nvPr/>
        </p:nvSpPr>
        <p:spPr>
          <a:xfrm>
            <a:off x="4610100" y="5731254"/>
            <a:ext cx="4020708"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Others include Punjab, Uttarakhand, Himachal Pradesh,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4" name="TextBox 3">
            <a:extLst>
              <a:ext uri="{FF2B5EF4-FFF2-40B4-BE49-F238E27FC236}">
                <a16:creationId xmlns:a16="http://schemas.microsoft.com/office/drawing/2014/main" id="{1150F2F3-A05A-4726-8A9D-2D43B6031F79}"/>
              </a:ext>
            </a:extLst>
          </p:cNvPr>
          <p:cNvSpPr txBox="1"/>
          <p:nvPr/>
        </p:nvSpPr>
        <p:spPr>
          <a:xfrm>
            <a:off x="118388" y="6336740"/>
            <a:ext cx="8601531" cy="523220"/>
          </a:xfrm>
          <a:prstGeom prst="rect">
            <a:avLst/>
          </a:prstGeom>
          <a:noFill/>
        </p:spPr>
        <p:txBody>
          <a:bodyPr wrap="square" rtlCol="0">
            <a:spAutoFit/>
          </a:bodyPr>
          <a:lstStyle/>
          <a:p>
            <a:pPr>
              <a:defRPr/>
            </a:pPr>
            <a:r>
              <a:rPr lang="en-IN" sz="1000" i="1" dirty="0">
                <a:solidFill>
                  <a:srgbClr val="7F7F7F"/>
                </a:solidFill>
                <a:latin typeface="Verdana" panose="020B0604030504040204" pitchFamily="34" charset="0"/>
                <a:ea typeface="Verdana" panose="020B0604030504040204" pitchFamily="34" charset="0"/>
                <a:cs typeface="Verdana" panose="020B0604030504040204" pitchFamily="34" charset="0"/>
              </a:rPr>
              <a:t>Year</a:t>
            </a:r>
            <a:r>
              <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 depicts the fiscal year ending in the month of March of  that year.</a:t>
            </a: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 </a:t>
            </a:r>
          </a:p>
          <a:p>
            <a:pPr>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2020 – April 2019-March 2020</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999080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41EC4E82-0296-4160-98C1-35A7FEA38897}"/>
              </a:ext>
            </a:extLst>
          </p:cNvPr>
          <p:cNvSpPr txBox="1">
            <a:spLocks/>
          </p:cNvSpPr>
          <p:nvPr/>
        </p:nvSpPr>
        <p:spPr>
          <a:xfrm>
            <a:off x="236113" y="284728"/>
            <a:ext cx="6787539" cy="28777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457200">
              <a:lnSpc>
                <a:spcPts val="1700"/>
              </a:lnSpc>
              <a:defRPr/>
            </a:pPr>
            <a:r>
              <a:rPr lang="en-IN" sz="1200" b="1" dirty="0">
                <a:latin typeface="Verdana" panose="020B0604030504040204" pitchFamily="34" charset="0"/>
                <a:ea typeface="Verdana" panose="020B0604030504040204" pitchFamily="34" charset="0"/>
                <a:cs typeface="Verdana" panose="020B0604030504040204" pitchFamily="34" charset="0"/>
              </a:rPr>
              <a:t>North India Polypropylene Copolymer Demand Supply Gap Graph</a:t>
            </a:r>
          </a:p>
        </p:txBody>
      </p:sp>
      <p:sp>
        <p:nvSpPr>
          <p:cNvPr id="3" name="TextBox 2">
            <a:extLst>
              <a:ext uri="{FF2B5EF4-FFF2-40B4-BE49-F238E27FC236}">
                <a16:creationId xmlns:a16="http://schemas.microsoft.com/office/drawing/2014/main" id="{D2C628E9-C0FE-4ED5-81C9-E585F93F78B7}"/>
              </a:ext>
            </a:extLst>
          </p:cNvPr>
          <p:cNvSpPr txBox="1"/>
          <p:nvPr/>
        </p:nvSpPr>
        <p:spPr>
          <a:xfrm>
            <a:off x="167479" y="769414"/>
            <a:ext cx="8809041" cy="52290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Figure 18: North India Polypropylene </a:t>
            </a:r>
            <a:r>
              <a:rPr lang="en-US" sz="1000" b="1" dirty="0">
                <a:latin typeface="Verdana" panose="020B0604030504040204" pitchFamily="34" charset="0"/>
                <a:ea typeface="Verdana" panose="020B0604030504040204" pitchFamily="34" charset="0"/>
                <a:cs typeface="Verdana" panose="020B0604030504040204" pitchFamily="34" charset="0"/>
              </a:rPr>
              <a:t>C</a:t>
            </a:r>
            <a:r>
              <a:rPr kumimoji="0" lang="en-US" sz="1000" b="1" i="0" u="none" strike="noStrike" kern="1200" cap="none" spc="0" normalizeH="0" baseline="0" noProof="0" dirty="0" err="1">
                <a:ln>
                  <a:noFill/>
                </a:ln>
                <a:effectLst/>
                <a:uLnTx/>
                <a:uFillTx/>
                <a:latin typeface="Verdana" panose="020B0604030504040204" pitchFamily="34" charset="0"/>
                <a:ea typeface="Verdana" panose="020B0604030504040204" pitchFamily="34" charset="0"/>
                <a:cs typeface="Verdana" panose="020B0604030504040204" pitchFamily="34" charset="0"/>
              </a:rPr>
              <a:t>opolymer</a:t>
            </a: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Demand Supply Gap Graph, By Volume (Thousand Tonnes), 2021E–2030F</a:t>
            </a:r>
          </a:p>
        </p:txBody>
      </p:sp>
      <p:sp>
        <p:nvSpPr>
          <p:cNvPr id="4" name="TextBox 3">
            <a:extLst>
              <a:ext uri="{FF2B5EF4-FFF2-40B4-BE49-F238E27FC236}">
                <a16:creationId xmlns:a16="http://schemas.microsoft.com/office/drawing/2014/main" id="{1150F2F3-A05A-4726-8A9D-2D43B6031F79}"/>
              </a:ext>
            </a:extLst>
          </p:cNvPr>
          <p:cNvSpPr txBox="1"/>
          <p:nvPr/>
        </p:nvSpPr>
        <p:spPr>
          <a:xfrm>
            <a:off x="118388" y="6336740"/>
            <a:ext cx="8601531" cy="523220"/>
          </a:xfrm>
          <a:prstGeom prst="rect">
            <a:avLst/>
          </a:prstGeom>
          <a:noFill/>
        </p:spPr>
        <p:txBody>
          <a:bodyPr wrap="square" rtlCol="0">
            <a:spAutoFit/>
          </a:bodyPr>
          <a:lstStyle/>
          <a:p>
            <a:pPr>
              <a:defRPr/>
            </a:pPr>
            <a:r>
              <a:rPr lang="en-IN" sz="1000" i="1" dirty="0">
                <a:solidFill>
                  <a:srgbClr val="7F7F7F"/>
                </a:solidFill>
                <a:latin typeface="Verdana" panose="020B0604030504040204" pitchFamily="34" charset="0"/>
                <a:ea typeface="Verdana" panose="020B0604030504040204" pitchFamily="34" charset="0"/>
                <a:cs typeface="Verdana" panose="020B0604030504040204" pitchFamily="34" charset="0"/>
              </a:rPr>
              <a:t>Year</a:t>
            </a:r>
            <a:r>
              <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 depicts the fiscal year ending in the month of March of  that year.</a:t>
            </a: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 </a:t>
            </a:r>
          </a:p>
          <a:p>
            <a:pPr>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2020 – April 2019-March 2020</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6" name="Chart 5">
            <a:extLst>
              <a:ext uri="{FF2B5EF4-FFF2-40B4-BE49-F238E27FC236}">
                <a16:creationId xmlns:a16="http://schemas.microsoft.com/office/drawing/2014/main" id="{D4F65503-79A9-4017-9FBF-08AE8FABBD2C}"/>
              </a:ext>
            </a:extLst>
          </p:cNvPr>
          <p:cNvGraphicFramePr/>
          <p:nvPr>
            <p:extLst>
              <p:ext uri="{D42A27DB-BD31-4B8C-83A1-F6EECF244321}">
                <p14:modId xmlns:p14="http://schemas.microsoft.com/office/powerpoint/2010/main" val="1757863782"/>
              </p:ext>
            </p:extLst>
          </p:nvPr>
        </p:nvGraphicFramePr>
        <p:xfrm>
          <a:off x="167480" y="1802296"/>
          <a:ext cx="8809040" cy="394914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025704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41EC4E82-0296-4160-98C1-35A7FEA38897}"/>
              </a:ext>
            </a:extLst>
          </p:cNvPr>
          <p:cNvSpPr txBox="1">
            <a:spLocks/>
          </p:cNvSpPr>
          <p:nvPr/>
        </p:nvSpPr>
        <p:spPr>
          <a:xfrm>
            <a:off x="209609" y="284729"/>
            <a:ext cx="7406640" cy="28777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200" b="1" dirty="0">
                <a:latin typeface="Verdana" panose="020B0604030504040204" pitchFamily="34" charset="0"/>
                <a:ea typeface="Verdana" panose="020B0604030504040204" pitchFamily="34" charset="0"/>
                <a:cs typeface="Verdana" panose="020B0604030504040204" pitchFamily="34" charset="0"/>
              </a:rPr>
              <a:t>North India Polypropylene Copolymer Market Share, By Application</a:t>
            </a:r>
          </a:p>
        </p:txBody>
      </p:sp>
      <p:sp>
        <p:nvSpPr>
          <p:cNvPr id="3" name="TextBox 2">
            <a:extLst>
              <a:ext uri="{FF2B5EF4-FFF2-40B4-BE49-F238E27FC236}">
                <a16:creationId xmlns:a16="http://schemas.microsoft.com/office/drawing/2014/main" id="{D2C628E9-C0FE-4ED5-81C9-E585F93F78B7}"/>
              </a:ext>
            </a:extLst>
          </p:cNvPr>
          <p:cNvSpPr txBox="1"/>
          <p:nvPr/>
        </p:nvSpPr>
        <p:spPr>
          <a:xfrm>
            <a:off x="52035" y="843596"/>
            <a:ext cx="8809041" cy="52290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Figure 19: North India Polypropylene </a:t>
            </a:r>
            <a:r>
              <a:rPr lang="en-US" sz="1000" b="1" dirty="0">
                <a:latin typeface="Verdana" panose="020B0604030504040204" pitchFamily="34" charset="0"/>
                <a:ea typeface="Verdana" panose="020B0604030504040204" pitchFamily="34" charset="0"/>
                <a:cs typeface="Verdana" panose="020B0604030504040204" pitchFamily="34" charset="0"/>
              </a:rPr>
              <a:t>C</a:t>
            </a:r>
            <a:r>
              <a:rPr kumimoji="0" lang="en-US" sz="1000" b="1" i="0" u="none" strike="noStrike" kern="1200" cap="none" spc="0" normalizeH="0" baseline="0" noProof="0" dirty="0" err="1">
                <a:ln>
                  <a:noFill/>
                </a:ln>
                <a:effectLst/>
                <a:uLnTx/>
                <a:uFillTx/>
                <a:latin typeface="Verdana" panose="020B0604030504040204" pitchFamily="34" charset="0"/>
                <a:ea typeface="Verdana" panose="020B0604030504040204" pitchFamily="34" charset="0"/>
                <a:cs typeface="Verdana" panose="020B0604030504040204" pitchFamily="34" charset="0"/>
              </a:rPr>
              <a:t>opolymer</a:t>
            </a: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Market Share, By Application, By Volume (Thousand Tonnes), 2015–2030F</a:t>
            </a:r>
          </a:p>
        </p:txBody>
      </p:sp>
      <p:sp>
        <p:nvSpPr>
          <p:cNvPr id="4" name="TextBox 3">
            <a:extLst>
              <a:ext uri="{FF2B5EF4-FFF2-40B4-BE49-F238E27FC236}">
                <a16:creationId xmlns:a16="http://schemas.microsoft.com/office/drawing/2014/main" id="{D088A6C5-3C90-4E8A-BDBB-3E2B0323E00E}"/>
              </a:ext>
            </a:extLst>
          </p:cNvPr>
          <p:cNvSpPr txBox="1"/>
          <p:nvPr/>
        </p:nvSpPr>
        <p:spPr>
          <a:xfrm>
            <a:off x="187336" y="5972487"/>
            <a:ext cx="8956664"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Cambria" panose="02040503050406030204" pitchFamily="18" charset="0"/>
                <a:ea typeface="Verdana" panose="020B0604030504040204" pitchFamily="34" charset="0"/>
                <a:cs typeface="Verdana" panose="020B0604030504040204" pitchFamily="34" charset="0"/>
              </a:rPr>
              <a:t>Others include Storage Batteries, Synthetic Gypsum, Mineral Leaching , TDI/ Nitric Acid/ Aniline/ p-Cresol, Zinc sulphate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Cambria" panose="02040503050406030204" pitchFamily="18" charset="0"/>
                <a:ea typeface="Verdana" panose="020B0604030504040204" pitchFamily="34" charset="0"/>
                <a:cs typeface="Verdana" panose="020B0604030504040204" pitchFamily="34" charset="0"/>
              </a:rPr>
              <a:t>Source: TechSci Research</a:t>
            </a:r>
          </a:p>
        </p:txBody>
      </p:sp>
      <p:sp>
        <p:nvSpPr>
          <p:cNvPr id="5" name="TextBox 4">
            <a:extLst>
              <a:ext uri="{FF2B5EF4-FFF2-40B4-BE49-F238E27FC236}">
                <a16:creationId xmlns:a16="http://schemas.microsoft.com/office/drawing/2014/main" id="{859AE7B1-5E83-4045-BC5F-53E5EE4CB3A7}"/>
              </a:ext>
            </a:extLst>
          </p:cNvPr>
          <p:cNvSpPr txBox="1"/>
          <p:nvPr/>
        </p:nvSpPr>
        <p:spPr>
          <a:xfrm>
            <a:off x="88490" y="6257950"/>
            <a:ext cx="5246436" cy="523220"/>
          </a:xfrm>
          <a:prstGeom prst="rect">
            <a:avLst/>
          </a:prstGeom>
          <a:noFill/>
        </p:spPr>
        <p:txBody>
          <a:bodyPr wrap="square" rtlCol="0">
            <a:spAutoFit/>
          </a:bodyPr>
          <a:lstStyle/>
          <a:p>
            <a:pPr>
              <a:defRPr/>
            </a:pPr>
            <a:r>
              <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FY depicts the fiscal year ending in the month of March of  that year.</a:t>
            </a: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 </a:t>
            </a:r>
          </a:p>
          <a:p>
            <a:pPr>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FY2020 – April 2019-March 2020</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2" name="Chart 1">
            <a:extLst>
              <a:ext uri="{FF2B5EF4-FFF2-40B4-BE49-F238E27FC236}">
                <a16:creationId xmlns:a16="http://schemas.microsoft.com/office/drawing/2014/main" id="{59869E16-F091-4F5B-AAA8-5B9A7B07C7C5}"/>
              </a:ext>
            </a:extLst>
          </p:cNvPr>
          <p:cNvGraphicFramePr/>
          <p:nvPr/>
        </p:nvGraphicFramePr>
        <p:xfrm>
          <a:off x="-246759" y="1373654"/>
          <a:ext cx="9242184" cy="436126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947088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41EC4E82-0296-4160-98C1-35A7FEA38897}"/>
              </a:ext>
            </a:extLst>
          </p:cNvPr>
          <p:cNvSpPr txBox="1">
            <a:spLocks/>
          </p:cNvSpPr>
          <p:nvPr/>
        </p:nvSpPr>
        <p:spPr>
          <a:xfrm>
            <a:off x="209609" y="284729"/>
            <a:ext cx="7406640" cy="28777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200" b="1" dirty="0">
                <a:latin typeface="Verdana" panose="020B0604030504040204" pitchFamily="34" charset="0"/>
                <a:ea typeface="Verdana" panose="020B0604030504040204" pitchFamily="34" charset="0"/>
                <a:cs typeface="Verdana" panose="020B0604030504040204" pitchFamily="34" charset="0"/>
              </a:rPr>
              <a:t>North India Polypropylene Copolymer Market Share, By Process</a:t>
            </a:r>
          </a:p>
        </p:txBody>
      </p:sp>
      <p:sp>
        <p:nvSpPr>
          <p:cNvPr id="3" name="TextBox 2">
            <a:extLst>
              <a:ext uri="{FF2B5EF4-FFF2-40B4-BE49-F238E27FC236}">
                <a16:creationId xmlns:a16="http://schemas.microsoft.com/office/drawing/2014/main" id="{D2C628E9-C0FE-4ED5-81C9-E585F93F78B7}"/>
              </a:ext>
            </a:extLst>
          </p:cNvPr>
          <p:cNvSpPr txBox="1"/>
          <p:nvPr/>
        </p:nvSpPr>
        <p:spPr>
          <a:xfrm>
            <a:off x="52035" y="843596"/>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Figure 20: North India Polypropylene </a:t>
            </a:r>
            <a:r>
              <a:rPr lang="en-US" sz="1000" b="1" dirty="0">
                <a:latin typeface="Verdana" panose="020B0604030504040204" pitchFamily="34" charset="0"/>
                <a:ea typeface="Verdana" panose="020B0604030504040204" pitchFamily="34" charset="0"/>
                <a:cs typeface="Verdana" panose="020B0604030504040204" pitchFamily="34" charset="0"/>
              </a:rPr>
              <a:t>C</a:t>
            </a:r>
            <a:r>
              <a:rPr kumimoji="0" lang="en-US" sz="1000" b="1" i="0" u="none" strike="noStrike" kern="1200" cap="none" spc="0" normalizeH="0" baseline="0" noProof="0" dirty="0" err="1">
                <a:ln>
                  <a:noFill/>
                </a:ln>
                <a:effectLst/>
                <a:uLnTx/>
                <a:uFillTx/>
                <a:latin typeface="Verdana" panose="020B0604030504040204" pitchFamily="34" charset="0"/>
                <a:ea typeface="Verdana" panose="020B0604030504040204" pitchFamily="34" charset="0"/>
                <a:cs typeface="Verdana" panose="020B0604030504040204" pitchFamily="34" charset="0"/>
              </a:rPr>
              <a:t>opolymer</a:t>
            </a: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Market Share, By </a:t>
            </a:r>
            <a:r>
              <a:rPr lang="en-US" sz="1000" b="1" dirty="0">
                <a:latin typeface="Verdana" panose="020B0604030504040204" pitchFamily="34" charset="0"/>
                <a:ea typeface="Verdana" panose="020B0604030504040204" pitchFamily="34" charset="0"/>
                <a:cs typeface="Verdana" panose="020B0604030504040204" pitchFamily="34" charset="0"/>
              </a:rPr>
              <a:t>Process</a:t>
            </a: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By Volume (Thousand Tonnes), 2015–2030F</a:t>
            </a:r>
          </a:p>
        </p:txBody>
      </p:sp>
      <p:sp>
        <p:nvSpPr>
          <p:cNvPr id="4" name="TextBox 3">
            <a:extLst>
              <a:ext uri="{FF2B5EF4-FFF2-40B4-BE49-F238E27FC236}">
                <a16:creationId xmlns:a16="http://schemas.microsoft.com/office/drawing/2014/main" id="{D088A6C5-3C90-4E8A-BDBB-3E2B0323E00E}"/>
              </a:ext>
            </a:extLst>
          </p:cNvPr>
          <p:cNvSpPr txBox="1"/>
          <p:nvPr/>
        </p:nvSpPr>
        <p:spPr>
          <a:xfrm>
            <a:off x="187336" y="5972487"/>
            <a:ext cx="8956664"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Cambria" panose="02040503050406030204" pitchFamily="18" charset="0"/>
                <a:ea typeface="Verdana" panose="020B0604030504040204" pitchFamily="34" charset="0"/>
                <a:cs typeface="Verdana" panose="020B0604030504040204" pitchFamily="34" charset="0"/>
              </a:rPr>
              <a:t>Others include Storage Batteries, Synthetic Gypsum, Mineral Leaching , TDI/ Nitric Acid/ Aniline/ p-Cresol, Zinc sulphate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Cambria" panose="02040503050406030204" pitchFamily="18" charset="0"/>
                <a:ea typeface="Verdana" panose="020B0604030504040204" pitchFamily="34" charset="0"/>
                <a:cs typeface="Verdana" panose="020B0604030504040204" pitchFamily="34" charset="0"/>
              </a:rPr>
              <a:t>Source: TechSci Research</a:t>
            </a:r>
          </a:p>
        </p:txBody>
      </p:sp>
      <p:sp>
        <p:nvSpPr>
          <p:cNvPr id="5" name="TextBox 4">
            <a:extLst>
              <a:ext uri="{FF2B5EF4-FFF2-40B4-BE49-F238E27FC236}">
                <a16:creationId xmlns:a16="http://schemas.microsoft.com/office/drawing/2014/main" id="{859AE7B1-5E83-4045-BC5F-53E5EE4CB3A7}"/>
              </a:ext>
            </a:extLst>
          </p:cNvPr>
          <p:cNvSpPr txBox="1"/>
          <p:nvPr/>
        </p:nvSpPr>
        <p:spPr>
          <a:xfrm>
            <a:off x="88490" y="6257950"/>
            <a:ext cx="5246436" cy="523220"/>
          </a:xfrm>
          <a:prstGeom prst="rect">
            <a:avLst/>
          </a:prstGeom>
          <a:noFill/>
        </p:spPr>
        <p:txBody>
          <a:bodyPr wrap="square" rtlCol="0">
            <a:spAutoFit/>
          </a:bodyPr>
          <a:lstStyle/>
          <a:p>
            <a:pPr>
              <a:defRPr/>
            </a:pPr>
            <a:r>
              <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FY depicts the fiscal year ending in the month of March of  that year.</a:t>
            </a: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 </a:t>
            </a:r>
          </a:p>
          <a:p>
            <a:pPr>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FY2020 – April 2019-March 2020</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2" name="Chart 1">
            <a:extLst>
              <a:ext uri="{FF2B5EF4-FFF2-40B4-BE49-F238E27FC236}">
                <a16:creationId xmlns:a16="http://schemas.microsoft.com/office/drawing/2014/main" id="{59869E16-F091-4F5B-AAA8-5B9A7B07C7C5}"/>
              </a:ext>
            </a:extLst>
          </p:cNvPr>
          <p:cNvGraphicFramePr/>
          <p:nvPr/>
        </p:nvGraphicFramePr>
        <p:xfrm>
          <a:off x="-246759" y="1373654"/>
          <a:ext cx="9242184" cy="436126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22919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6093882-BD00-4B41-8145-9BDF8D98A1CE}"/>
              </a:ext>
            </a:extLst>
          </p:cNvPr>
          <p:cNvSpPr txBox="1">
            <a:spLocks/>
          </p:cNvSpPr>
          <p:nvPr/>
        </p:nvSpPr>
        <p:spPr>
          <a:xfrm>
            <a:off x="92563" y="229085"/>
            <a:ext cx="8921930" cy="28777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200" b="1" dirty="0">
                <a:latin typeface="Verdana" panose="020B0604030504040204" pitchFamily="34" charset="0"/>
                <a:ea typeface="Verdana" panose="020B0604030504040204" pitchFamily="34" charset="0"/>
                <a:cs typeface="Verdana" panose="020B0604030504040204" pitchFamily="34" charset="0"/>
              </a:rPr>
              <a:t>East India</a:t>
            </a:r>
            <a:r>
              <a:rPr kumimoji="0" lang="en-IN" sz="12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Polypropylene Copolymer Demand Supply Gap Analysis</a:t>
            </a:r>
          </a:p>
        </p:txBody>
      </p:sp>
      <p:sp>
        <p:nvSpPr>
          <p:cNvPr id="3" name="TextBox 2">
            <a:extLst>
              <a:ext uri="{FF2B5EF4-FFF2-40B4-BE49-F238E27FC236}">
                <a16:creationId xmlns:a16="http://schemas.microsoft.com/office/drawing/2014/main" id="{38AB1E6A-8C0B-45AC-ACF8-5A7C3810084A}"/>
              </a:ext>
            </a:extLst>
          </p:cNvPr>
          <p:cNvSpPr txBox="1"/>
          <p:nvPr/>
        </p:nvSpPr>
        <p:spPr>
          <a:xfrm>
            <a:off x="-18473" y="615943"/>
            <a:ext cx="8779297" cy="292068"/>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Table 6: </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East</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India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Polypropylene Copolymer</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Market Supply Analysis</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 2015-</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2030F (Thousand Tonnes)</a:t>
            </a:r>
          </a:p>
        </p:txBody>
      </p:sp>
      <p:sp>
        <p:nvSpPr>
          <p:cNvPr id="5" name="TextBox 4">
            <a:extLst>
              <a:ext uri="{FF2B5EF4-FFF2-40B4-BE49-F238E27FC236}">
                <a16:creationId xmlns:a16="http://schemas.microsoft.com/office/drawing/2014/main" id="{4F37F8DD-F660-4CA0-9A8C-873C569A71A4}"/>
              </a:ext>
            </a:extLst>
          </p:cNvPr>
          <p:cNvSpPr txBox="1"/>
          <p:nvPr/>
        </p:nvSpPr>
        <p:spPr>
          <a:xfrm>
            <a:off x="6866489" y="6065716"/>
            <a:ext cx="2277511" cy="553998"/>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IN" sz="6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6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Demand = Production + Import – Export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6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Demand Supply Gap = Production – Demand</a:t>
            </a:r>
          </a:p>
          <a:p>
            <a:pPr algn="r">
              <a:defRPr/>
            </a:pPr>
            <a:r>
              <a:rPr kumimoji="0" lang="en-IN" sz="6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6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6" name="Table 5">
            <a:extLst>
              <a:ext uri="{FF2B5EF4-FFF2-40B4-BE49-F238E27FC236}">
                <a16:creationId xmlns:a16="http://schemas.microsoft.com/office/drawing/2014/main" id="{21E21A12-7B1D-4C50-86E4-0D2861A35E6C}"/>
              </a:ext>
            </a:extLst>
          </p:cNvPr>
          <p:cNvGraphicFramePr>
            <a:graphicFrameLocks noGrp="1"/>
          </p:cNvGraphicFramePr>
          <p:nvPr>
            <p:extLst>
              <p:ext uri="{D42A27DB-BD31-4B8C-83A1-F6EECF244321}">
                <p14:modId xmlns:p14="http://schemas.microsoft.com/office/powerpoint/2010/main" val="2524655549"/>
              </p:ext>
            </p:extLst>
          </p:nvPr>
        </p:nvGraphicFramePr>
        <p:xfrm>
          <a:off x="-1" y="908010"/>
          <a:ext cx="9143997" cy="5157705"/>
        </p:xfrm>
        <a:graphic>
          <a:graphicData uri="http://schemas.openxmlformats.org/drawingml/2006/table">
            <a:tbl>
              <a:tblPr firstRow="1" bandRow="1">
                <a:tableStyleId>{93296810-A885-4BE3-A3E7-6D5BEEA58F35}</a:tableStyleId>
              </a:tblPr>
              <a:tblGrid>
                <a:gridCol w="835872">
                  <a:extLst>
                    <a:ext uri="{9D8B030D-6E8A-4147-A177-3AD203B41FA5}">
                      <a16:colId xmlns:a16="http://schemas.microsoft.com/office/drawing/2014/main" val="3580014540"/>
                    </a:ext>
                  </a:extLst>
                </a:gridCol>
                <a:gridCol w="647009">
                  <a:extLst>
                    <a:ext uri="{9D8B030D-6E8A-4147-A177-3AD203B41FA5}">
                      <a16:colId xmlns:a16="http://schemas.microsoft.com/office/drawing/2014/main" val="1855223881"/>
                    </a:ext>
                  </a:extLst>
                </a:gridCol>
                <a:gridCol w="537910">
                  <a:extLst>
                    <a:ext uri="{9D8B030D-6E8A-4147-A177-3AD203B41FA5}">
                      <a16:colId xmlns:a16="http://schemas.microsoft.com/office/drawing/2014/main" val="224046152"/>
                    </a:ext>
                  </a:extLst>
                </a:gridCol>
                <a:gridCol w="642979">
                  <a:extLst>
                    <a:ext uri="{9D8B030D-6E8A-4147-A177-3AD203B41FA5}">
                      <a16:colId xmlns:a16="http://schemas.microsoft.com/office/drawing/2014/main" val="4135288567"/>
                    </a:ext>
                  </a:extLst>
                </a:gridCol>
                <a:gridCol w="578681">
                  <a:extLst>
                    <a:ext uri="{9D8B030D-6E8A-4147-A177-3AD203B41FA5}">
                      <a16:colId xmlns:a16="http://schemas.microsoft.com/office/drawing/2014/main" val="4147586031"/>
                    </a:ext>
                  </a:extLst>
                </a:gridCol>
                <a:gridCol w="551125">
                  <a:extLst>
                    <a:ext uri="{9D8B030D-6E8A-4147-A177-3AD203B41FA5}">
                      <a16:colId xmlns:a16="http://schemas.microsoft.com/office/drawing/2014/main" val="1065642436"/>
                    </a:ext>
                  </a:extLst>
                </a:gridCol>
                <a:gridCol w="551124">
                  <a:extLst>
                    <a:ext uri="{9D8B030D-6E8A-4147-A177-3AD203B41FA5}">
                      <a16:colId xmlns:a16="http://schemas.microsoft.com/office/drawing/2014/main" val="2921408857"/>
                    </a:ext>
                  </a:extLst>
                </a:gridCol>
                <a:gridCol w="588349">
                  <a:extLst>
                    <a:ext uri="{9D8B030D-6E8A-4147-A177-3AD203B41FA5}">
                      <a16:colId xmlns:a16="http://schemas.microsoft.com/office/drawing/2014/main" val="216429577"/>
                    </a:ext>
                  </a:extLst>
                </a:gridCol>
                <a:gridCol w="601564">
                  <a:extLst>
                    <a:ext uri="{9D8B030D-6E8A-4147-A177-3AD203B41FA5}">
                      <a16:colId xmlns:a16="http://schemas.microsoft.com/office/drawing/2014/main" val="1193704167"/>
                    </a:ext>
                  </a:extLst>
                </a:gridCol>
                <a:gridCol w="601564">
                  <a:extLst>
                    <a:ext uri="{9D8B030D-6E8A-4147-A177-3AD203B41FA5}">
                      <a16:colId xmlns:a16="http://schemas.microsoft.com/office/drawing/2014/main" val="1541654645"/>
                    </a:ext>
                  </a:extLst>
                </a:gridCol>
                <a:gridCol w="601564">
                  <a:extLst>
                    <a:ext uri="{9D8B030D-6E8A-4147-A177-3AD203B41FA5}">
                      <a16:colId xmlns:a16="http://schemas.microsoft.com/office/drawing/2014/main" val="1366327873"/>
                    </a:ext>
                  </a:extLst>
                </a:gridCol>
                <a:gridCol w="601564">
                  <a:extLst>
                    <a:ext uri="{9D8B030D-6E8A-4147-A177-3AD203B41FA5}">
                      <a16:colId xmlns:a16="http://schemas.microsoft.com/office/drawing/2014/main" val="2587147855"/>
                    </a:ext>
                  </a:extLst>
                </a:gridCol>
                <a:gridCol w="601564">
                  <a:extLst>
                    <a:ext uri="{9D8B030D-6E8A-4147-A177-3AD203B41FA5}">
                      <a16:colId xmlns:a16="http://schemas.microsoft.com/office/drawing/2014/main" val="1341432530"/>
                    </a:ext>
                  </a:extLst>
                </a:gridCol>
                <a:gridCol w="601564">
                  <a:extLst>
                    <a:ext uri="{9D8B030D-6E8A-4147-A177-3AD203B41FA5}">
                      <a16:colId xmlns:a16="http://schemas.microsoft.com/office/drawing/2014/main" val="3173189229"/>
                    </a:ext>
                  </a:extLst>
                </a:gridCol>
                <a:gridCol w="601564">
                  <a:extLst>
                    <a:ext uri="{9D8B030D-6E8A-4147-A177-3AD203B41FA5}">
                      <a16:colId xmlns:a16="http://schemas.microsoft.com/office/drawing/2014/main" val="1544274010"/>
                    </a:ext>
                  </a:extLst>
                </a:gridCol>
              </a:tblGrid>
              <a:tr h="495933">
                <a:tc>
                  <a:txBody>
                    <a:bodyPr/>
                    <a:lstStyle/>
                    <a:p>
                      <a:pPr algn="ctr"/>
                      <a:endPar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2015</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2016</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2017</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2018</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2019</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2020</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2021</a:t>
                      </a:r>
                    </a:p>
                  </a:txBody>
                  <a:tcPr anchor="ctr">
                    <a:solidFill>
                      <a:schemeClr val="accent3">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2022E</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2025F</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2026F</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2027F</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2028F</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2029F</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2030F</a:t>
                      </a:r>
                    </a:p>
                  </a:txBody>
                  <a:tcPr anchor="ctr">
                    <a:solidFill>
                      <a:schemeClr val="accent3">
                        <a:lumMod val="75000"/>
                      </a:schemeClr>
                    </a:solidFill>
                  </a:tcPr>
                </a:tc>
                <a:extLst>
                  <a:ext uri="{0D108BD9-81ED-4DB2-BD59-A6C34878D82A}">
                    <a16:rowId xmlns:a16="http://schemas.microsoft.com/office/drawing/2014/main" val="3771434692"/>
                  </a:ext>
                </a:extLst>
              </a:tr>
              <a:tr h="495933">
                <a:tc>
                  <a:txBody>
                    <a:bodyPr/>
                    <a:lstStyle/>
                    <a:p>
                      <a:pPr algn="ctr"/>
                      <a:r>
                        <a:rPr lang="en-IN" sz="800" b="1" dirty="0">
                          <a:solidFill>
                            <a:schemeClr val="tx1"/>
                          </a:solidFill>
                          <a:latin typeface="Verdana" panose="020B0604030504040204" pitchFamily="34" charset="0"/>
                          <a:ea typeface="Verdana" panose="020B0604030504040204" pitchFamily="34" charset="0"/>
                          <a:cs typeface="Verdana" panose="020B0604030504040204" pitchFamily="34" charset="0"/>
                        </a:rPr>
                        <a:t>Capacity</a:t>
                      </a:r>
                    </a:p>
                  </a:txBody>
                  <a:tcPr anchor="ctr"/>
                </a:tc>
                <a:tc>
                  <a:txBody>
                    <a:bodyPr/>
                    <a:lstStyle/>
                    <a:p>
                      <a:pPr algn="r" fontAlgn="b"/>
                      <a:r>
                        <a:rPr lang="en-US" sz="1100" b="0" i="0" u="none" strike="noStrike">
                          <a:solidFill>
                            <a:srgbClr val="000000"/>
                          </a:solidFill>
                          <a:effectLst/>
                          <a:latin typeface="Calibri" panose="020F0502020204030204" pitchFamily="34" charset="0"/>
                        </a:rPr>
                        <a:t>40</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40</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40</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40</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40</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40</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40</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40</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40</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40</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40</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40</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40</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40</a:t>
                      </a:r>
                    </a:p>
                  </a:txBody>
                  <a:tcPr marL="9525" marR="9525" marT="9525" marB="0" anchor="b"/>
                </a:tc>
                <a:extLst>
                  <a:ext uri="{0D108BD9-81ED-4DB2-BD59-A6C34878D82A}">
                    <a16:rowId xmlns:a16="http://schemas.microsoft.com/office/drawing/2014/main" val="3723992749"/>
                  </a:ext>
                </a:extLst>
              </a:tr>
              <a:tr h="495933">
                <a:tc>
                  <a:txBody>
                    <a:bodyPr/>
                    <a:lstStyle/>
                    <a:p>
                      <a:pPr algn="ctr"/>
                      <a:r>
                        <a:rPr lang="en-IN" sz="800" b="1" dirty="0">
                          <a:solidFill>
                            <a:schemeClr val="tx1"/>
                          </a:solidFill>
                          <a:latin typeface="Verdana" panose="020B0604030504040204" pitchFamily="34" charset="0"/>
                          <a:ea typeface="Verdana" panose="020B0604030504040204" pitchFamily="34" charset="0"/>
                          <a:cs typeface="Verdana" panose="020B0604030504040204" pitchFamily="34" charset="0"/>
                        </a:rPr>
                        <a:t>Production</a:t>
                      </a:r>
                    </a:p>
                  </a:txBody>
                  <a:tcPr anchor="ctr"/>
                </a:tc>
                <a:tc>
                  <a:txBody>
                    <a:bodyPr/>
                    <a:lstStyle/>
                    <a:p>
                      <a:pPr algn="r" fontAlgn="b"/>
                      <a:r>
                        <a:rPr lang="en-US" sz="1100" b="0" i="0" u="none" strike="noStrike">
                          <a:solidFill>
                            <a:srgbClr val="000000"/>
                          </a:solidFill>
                          <a:effectLst/>
                          <a:latin typeface="Calibri" panose="020F0502020204030204" pitchFamily="34" charset="0"/>
                        </a:rPr>
                        <a:t>5</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28</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26</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25</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30</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31</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29</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30</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38</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38</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38</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39</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39</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39</a:t>
                      </a:r>
                    </a:p>
                  </a:txBody>
                  <a:tcPr marL="9525" marR="9525" marT="9525" marB="0" anchor="b"/>
                </a:tc>
                <a:extLst>
                  <a:ext uri="{0D108BD9-81ED-4DB2-BD59-A6C34878D82A}">
                    <a16:rowId xmlns:a16="http://schemas.microsoft.com/office/drawing/2014/main" val="2090164450"/>
                  </a:ext>
                </a:extLst>
              </a:tr>
              <a:tr h="793493">
                <a:tc>
                  <a:txBody>
                    <a:bodyPr/>
                    <a:lstStyle/>
                    <a:p>
                      <a:pPr algn="ctr"/>
                      <a:r>
                        <a:rPr lang="en-IN" sz="800" b="1" dirty="0">
                          <a:solidFill>
                            <a:schemeClr val="tx1"/>
                          </a:solidFill>
                          <a:latin typeface="Verdana" panose="020B0604030504040204" pitchFamily="34" charset="0"/>
                          <a:ea typeface="Verdana" panose="020B0604030504040204" pitchFamily="34" charset="0"/>
                          <a:cs typeface="Verdana" panose="020B0604030504040204" pitchFamily="34" charset="0"/>
                        </a:rPr>
                        <a:t>Operating Rate</a:t>
                      </a:r>
                    </a:p>
                  </a:txBody>
                  <a:tcPr anchor="ctr"/>
                </a:tc>
                <a:tc>
                  <a:txBody>
                    <a:bodyPr/>
                    <a:lstStyle/>
                    <a:p>
                      <a:pPr algn="ctr" fontAlgn="ctr"/>
                      <a:r>
                        <a:rPr lang="en-US" sz="1100" b="0" i="0" u="none" strike="noStrike">
                          <a:solidFill>
                            <a:srgbClr val="000000"/>
                          </a:solidFill>
                          <a:effectLst/>
                          <a:latin typeface="Calibri" panose="020F0502020204030204" pitchFamily="34" charset="0"/>
                        </a:rPr>
                        <a:t>77.15%</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80.88%</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79.94%</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83.71%</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81.11%</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81.27%</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75.19%</a:t>
                      </a: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84.62%</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85.00%</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87.00%</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88.00%</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89.00%</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90.00%</a:t>
                      </a:r>
                    </a:p>
                  </a:txBody>
                  <a:tcPr marL="9525" marR="9525" marT="9525" marB="0" anchor="ctr"/>
                </a:tc>
                <a:extLst>
                  <a:ext uri="{0D108BD9-81ED-4DB2-BD59-A6C34878D82A}">
                    <a16:rowId xmlns:a16="http://schemas.microsoft.com/office/drawing/2014/main" val="1661574915"/>
                  </a:ext>
                </a:extLst>
              </a:tr>
              <a:tr h="495933">
                <a:tc>
                  <a:txBody>
                    <a:bodyPr/>
                    <a:lstStyle/>
                    <a:p>
                      <a:pPr algn="ctr"/>
                      <a:r>
                        <a:rPr lang="en-IN" sz="800" b="1" dirty="0">
                          <a:solidFill>
                            <a:schemeClr val="tx1"/>
                          </a:solidFill>
                          <a:latin typeface="Verdana" panose="020B0604030504040204" pitchFamily="34" charset="0"/>
                          <a:ea typeface="Verdana" panose="020B0604030504040204" pitchFamily="34" charset="0"/>
                          <a:cs typeface="Verdana" panose="020B0604030504040204" pitchFamily="34" charset="0"/>
                        </a:rPr>
                        <a:t>Import </a:t>
                      </a:r>
                    </a:p>
                  </a:txBody>
                  <a:tcPr anchor="ctr"/>
                </a:tc>
                <a:tc>
                  <a:txBody>
                    <a:bodyPr/>
                    <a:lstStyle/>
                    <a:p>
                      <a:pPr algn="ctr" fontAlgn="ctr"/>
                      <a:r>
                        <a:rPr lang="en-US" sz="1100" b="0" i="0" u="none" strike="noStrike">
                          <a:solidFill>
                            <a:srgbClr val="000000"/>
                          </a:solidFill>
                          <a:effectLst/>
                          <a:latin typeface="Calibri" panose="020F0502020204030204" pitchFamily="34" charset="0"/>
                        </a:rPr>
                        <a:t>862.32</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1388.79</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1300.29</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946.55</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1477.94</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1986.61</a:t>
                      </a: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80386574"/>
                  </a:ext>
                </a:extLst>
              </a:tr>
              <a:tr h="495933">
                <a:tc>
                  <a:txBody>
                    <a:bodyPr/>
                    <a:lstStyle/>
                    <a:p>
                      <a:pPr algn="ctr"/>
                      <a:r>
                        <a:rPr lang="en-IN" sz="800" b="1" dirty="0">
                          <a:solidFill>
                            <a:schemeClr val="tx1"/>
                          </a:solidFill>
                          <a:latin typeface="Verdana" panose="020B0604030504040204" pitchFamily="34" charset="0"/>
                          <a:ea typeface="Verdana" panose="020B0604030504040204" pitchFamily="34" charset="0"/>
                          <a:cs typeface="Verdana" panose="020B0604030504040204" pitchFamily="34" charset="0"/>
                        </a:rPr>
                        <a:t>Export</a:t>
                      </a:r>
                    </a:p>
                  </a:txBody>
                  <a:tcPr anchor="ctr"/>
                </a:tc>
                <a:tc>
                  <a:txBody>
                    <a:bodyPr/>
                    <a:lstStyle/>
                    <a:p>
                      <a:pPr algn="ctr" fontAlgn="ctr"/>
                      <a:r>
                        <a:rPr lang="en-US" sz="1100" b="0" i="0" u="none" strike="noStrike" dirty="0">
                          <a:solidFill>
                            <a:srgbClr val="000000"/>
                          </a:solidFill>
                          <a:effectLst/>
                          <a:latin typeface="Calibri" panose="020F0502020204030204" pitchFamily="34" charset="0"/>
                        </a:rPr>
                        <a:t>60.55</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37.09</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172.01</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394.47</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124.74</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51.38</a:t>
                      </a: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251520526"/>
                  </a:ext>
                </a:extLst>
              </a:tr>
              <a:tr h="793493">
                <a:tc>
                  <a:txBody>
                    <a:bodyPr/>
                    <a:lstStyle/>
                    <a:p>
                      <a:pPr marL="0" algn="ctr" defTabSz="685800" rtl="0" eaLnBrk="1" latinLnBrk="0" hangingPunct="1"/>
                      <a:r>
                        <a:rPr lang="en-IN" sz="8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Total Demand</a:t>
                      </a:r>
                    </a:p>
                  </a:txBody>
                  <a:tcPr anchor="ctr"/>
                </a:tc>
                <a:tc>
                  <a:txBody>
                    <a:bodyPr/>
                    <a:lstStyle/>
                    <a:p>
                      <a:pPr algn="ctr" fontAlgn="ctr"/>
                      <a:r>
                        <a:rPr lang="en-US" sz="1100" b="0" i="0" u="none" strike="noStrike">
                          <a:solidFill>
                            <a:srgbClr val="000000"/>
                          </a:solidFill>
                          <a:effectLst/>
                          <a:latin typeface="Calibri" panose="020F0502020204030204" pitchFamily="34" charset="0"/>
                        </a:rPr>
                        <a:t>12215.97</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13317.97</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13278.87</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13610.55</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14250.35</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15020.24</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13856.32</a:t>
                      </a: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17569.87</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18467.69</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19400.31</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20360.63</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21339.97</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22381.36</a:t>
                      </a:r>
                    </a:p>
                  </a:txBody>
                  <a:tcPr marL="9525" marR="9525" marT="9525" marB="0" anchor="ctr"/>
                </a:tc>
                <a:extLst>
                  <a:ext uri="{0D108BD9-81ED-4DB2-BD59-A6C34878D82A}">
                    <a16:rowId xmlns:a16="http://schemas.microsoft.com/office/drawing/2014/main" val="1211048611"/>
                  </a:ext>
                </a:extLst>
              </a:tr>
              <a:tr h="1091054">
                <a:tc>
                  <a:txBody>
                    <a:bodyPr/>
                    <a:lstStyle/>
                    <a:p>
                      <a:pPr marL="0" algn="ctr" defTabSz="685800" rtl="0" eaLnBrk="1" latinLnBrk="0" hangingPunct="1"/>
                      <a:r>
                        <a:rPr lang="en-IN" sz="8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Demand Supply Gap</a:t>
                      </a:r>
                    </a:p>
                  </a:txBody>
                  <a:tcPr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-1750.69</a:t>
                      </a:r>
                    </a:p>
                  </a:txBody>
                  <a:tcPr marL="9525" marR="9525" marT="9525" marB="0" anchor="ct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-3946.02</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-4782.69</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-5393.31</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-6192.63</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-7010.97</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-7891.36</a:t>
                      </a:r>
                    </a:p>
                  </a:txBody>
                  <a:tcPr marL="9525" marR="9525" marT="9525" marB="0" anchor="ctr"/>
                </a:tc>
                <a:extLst>
                  <a:ext uri="{0D108BD9-81ED-4DB2-BD59-A6C34878D82A}">
                    <a16:rowId xmlns:a16="http://schemas.microsoft.com/office/drawing/2014/main" val="3016581503"/>
                  </a:ext>
                </a:extLst>
              </a:tr>
            </a:tbl>
          </a:graphicData>
        </a:graphic>
      </p:graphicFrame>
    </p:spTree>
    <p:extLst>
      <p:ext uri="{BB962C8B-B14F-4D97-AF65-F5344CB8AC3E}">
        <p14:creationId xmlns:p14="http://schemas.microsoft.com/office/powerpoint/2010/main" val="4309796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41EC4E82-0296-4160-98C1-35A7FEA38897}"/>
              </a:ext>
            </a:extLst>
          </p:cNvPr>
          <p:cNvSpPr txBox="1">
            <a:spLocks/>
          </p:cNvSpPr>
          <p:nvPr/>
        </p:nvSpPr>
        <p:spPr>
          <a:xfrm>
            <a:off x="236113" y="284728"/>
            <a:ext cx="6787539" cy="28777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200" b="1" dirty="0">
                <a:latin typeface="Verdana" panose="020B0604030504040204" pitchFamily="34" charset="0"/>
                <a:ea typeface="Verdana" panose="020B0604030504040204" pitchFamily="34" charset="0"/>
                <a:cs typeface="Verdana" panose="020B0604030504040204" pitchFamily="34" charset="0"/>
              </a:rPr>
              <a:t>East India Polypropylene Copolymer Market Share, By Top 3 States</a:t>
            </a:r>
          </a:p>
        </p:txBody>
      </p:sp>
      <p:sp>
        <p:nvSpPr>
          <p:cNvPr id="3" name="TextBox 2">
            <a:extLst>
              <a:ext uri="{FF2B5EF4-FFF2-40B4-BE49-F238E27FC236}">
                <a16:creationId xmlns:a16="http://schemas.microsoft.com/office/drawing/2014/main" id="{D2C628E9-C0FE-4ED5-81C9-E585F93F78B7}"/>
              </a:ext>
            </a:extLst>
          </p:cNvPr>
          <p:cNvSpPr txBox="1"/>
          <p:nvPr/>
        </p:nvSpPr>
        <p:spPr>
          <a:xfrm>
            <a:off x="167479" y="720877"/>
            <a:ext cx="8809041" cy="52290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00" b="1" dirty="0">
                <a:latin typeface="Verdana" panose="020B0604030504040204" pitchFamily="34" charset="0"/>
                <a:ea typeface="Verdana" panose="020B0604030504040204" pitchFamily="34" charset="0"/>
                <a:cs typeface="Verdana" panose="020B0604030504040204" pitchFamily="34" charset="0"/>
              </a:rPr>
              <a:t>21</a:t>
            </a: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a:t>
            </a:r>
            <a:r>
              <a:rPr lang="en-US" sz="1000" b="1" dirty="0">
                <a:latin typeface="Verdana" panose="020B0604030504040204" pitchFamily="34" charset="0"/>
                <a:ea typeface="Verdana" panose="020B0604030504040204" pitchFamily="34" charset="0"/>
                <a:cs typeface="Verdana" panose="020B0604030504040204" pitchFamily="34" charset="0"/>
              </a:rPr>
              <a:t>East</a:t>
            </a: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India Polypropylene Copolymer Market Share, By Top 3 States, By Volume (Thousand Tonnes), 2015–2030F</a:t>
            </a:r>
          </a:p>
        </p:txBody>
      </p:sp>
      <p:sp>
        <p:nvSpPr>
          <p:cNvPr id="4" name="TextBox 3">
            <a:extLst>
              <a:ext uri="{FF2B5EF4-FFF2-40B4-BE49-F238E27FC236}">
                <a16:creationId xmlns:a16="http://schemas.microsoft.com/office/drawing/2014/main" id="{1150F2F3-A05A-4726-8A9D-2D43B6031F79}"/>
              </a:ext>
            </a:extLst>
          </p:cNvPr>
          <p:cNvSpPr txBox="1"/>
          <p:nvPr/>
        </p:nvSpPr>
        <p:spPr>
          <a:xfrm>
            <a:off x="118388" y="6336740"/>
            <a:ext cx="8601531" cy="523220"/>
          </a:xfrm>
          <a:prstGeom prst="rect">
            <a:avLst/>
          </a:prstGeom>
          <a:noFill/>
        </p:spPr>
        <p:txBody>
          <a:bodyPr wrap="square" rtlCol="0">
            <a:spAutoFit/>
          </a:bodyPr>
          <a:lstStyle/>
          <a:p>
            <a:pPr>
              <a:defRPr/>
            </a:pPr>
            <a:r>
              <a:rPr lang="en-IN" sz="1000" i="1" dirty="0">
                <a:solidFill>
                  <a:srgbClr val="7F7F7F"/>
                </a:solidFill>
                <a:latin typeface="Verdana" panose="020B0604030504040204" pitchFamily="34" charset="0"/>
                <a:ea typeface="Verdana" panose="020B0604030504040204" pitchFamily="34" charset="0"/>
                <a:cs typeface="Verdana" panose="020B0604030504040204" pitchFamily="34" charset="0"/>
              </a:rPr>
              <a:t>Year</a:t>
            </a:r>
            <a:r>
              <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 depicts the fiscal year ending in the month of March of  that year.</a:t>
            </a: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 </a:t>
            </a:r>
          </a:p>
          <a:p>
            <a:pPr>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2020 – April 2019-March 2020</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7" name="Chart 6">
            <a:extLst>
              <a:ext uri="{FF2B5EF4-FFF2-40B4-BE49-F238E27FC236}">
                <a16:creationId xmlns:a16="http://schemas.microsoft.com/office/drawing/2014/main" id="{FCA647EB-38AB-4909-8CD6-90008D32C69C}"/>
              </a:ext>
            </a:extLst>
          </p:cNvPr>
          <p:cNvGraphicFramePr/>
          <p:nvPr/>
        </p:nvGraphicFramePr>
        <p:xfrm>
          <a:off x="-477078" y="1170218"/>
          <a:ext cx="9491697" cy="472607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94747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6093882-BD00-4B41-8145-9BDF8D98A1CE}"/>
              </a:ext>
            </a:extLst>
          </p:cNvPr>
          <p:cNvSpPr txBox="1">
            <a:spLocks/>
          </p:cNvSpPr>
          <p:nvPr/>
        </p:nvSpPr>
        <p:spPr>
          <a:xfrm>
            <a:off x="92563" y="229085"/>
            <a:ext cx="8921930" cy="28777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200" b="1" dirty="0">
                <a:latin typeface="Verdana" panose="020B0604030504040204" pitchFamily="34" charset="0"/>
                <a:ea typeface="Verdana" panose="020B0604030504040204" pitchFamily="34" charset="0"/>
                <a:cs typeface="Verdana" panose="020B0604030504040204" pitchFamily="34" charset="0"/>
              </a:rPr>
              <a:t>South India</a:t>
            </a:r>
            <a:r>
              <a:rPr kumimoji="0" lang="en-IN" sz="12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Polypropylene Capacity by Company, By Volume (Thousand Tonnes )</a:t>
            </a:r>
          </a:p>
        </p:txBody>
      </p:sp>
      <p:sp>
        <p:nvSpPr>
          <p:cNvPr id="3" name="TextBox 2">
            <a:extLst>
              <a:ext uri="{FF2B5EF4-FFF2-40B4-BE49-F238E27FC236}">
                <a16:creationId xmlns:a16="http://schemas.microsoft.com/office/drawing/2014/main" id="{38AB1E6A-8C0B-45AC-ACF8-5A7C3810084A}"/>
              </a:ext>
            </a:extLst>
          </p:cNvPr>
          <p:cNvSpPr txBox="1"/>
          <p:nvPr/>
        </p:nvSpPr>
        <p:spPr>
          <a:xfrm>
            <a:off x="-18473" y="615943"/>
            <a:ext cx="8779297" cy="292068"/>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Table 1: </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South</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India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Polypropylene </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Capacity, By Company, By Volume , </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2015-</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2030F (Thousand Tonnes)</a:t>
            </a:r>
          </a:p>
        </p:txBody>
      </p:sp>
      <p:graphicFrame>
        <p:nvGraphicFramePr>
          <p:cNvPr id="6" name="Table 5">
            <a:extLst>
              <a:ext uri="{FF2B5EF4-FFF2-40B4-BE49-F238E27FC236}">
                <a16:creationId xmlns:a16="http://schemas.microsoft.com/office/drawing/2014/main" id="{71A650E3-B3EB-46B7-993A-127A94D71C18}"/>
              </a:ext>
            </a:extLst>
          </p:cNvPr>
          <p:cNvGraphicFramePr>
            <a:graphicFrameLocks noGrp="1"/>
          </p:cNvGraphicFramePr>
          <p:nvPr>
            <p:extLst>
              <p:ext uri="{D42A27DB-BD31-4B8C-83A1-F6EECF244321}">
                <p14:modId xmlns:p14="http://schemas.microsoft.com/office/powerpoint/2010/main" val="1220157602"/>
              </p:ext>
            </p:extLst>
          </p:nvPr>
        </p:nvGraphicFramePr>
        <p:xfrm>
          <a:off x="222070" y="986618"/>
          <a:ext cx="8779297" cy="5237324"/>
        </p:xfrm>
        <a:graphic>
          <a:graphicData uri="http://schemas.openxmlformats.org/drawingml/2006/table">
            <a:tbl>
              <a:tblPr firstRow="1" bandRow="1">
                <a:tableStyleId>{5C22544A-7EE6-4342-B048-85BDC9FD1C3A}</a:tableStyleId>
              </a:tblPr>
              <a:tblGrid>
                <a:gridCol w="1421200">
                  <a:extLst>
                    <a:ext uri="{9D8B030D-6E8A-4147-A177-3AD203B41FA5}">
                      <a16:colId xmlns:a16="http://schemas.microsoft.com/office/drawing/2014/main" val="2367957960"/>
                    </a:ext>
                  </a:extLst>
                </a:gridCol>
                <a:gridCol w="755373">
                  <a:extLst>
                    <a:ext uri="{9D8B030D-6E8A-4147-A177-3AD203B41FA5}">
                      <a16:colId xmlns:a16="http://schemas.microsoft.com/office/drawing/2014/main" val="1313332331"/>
                    </a:ext>
                  </a:extLst>
                </a:gridCol>
                <a:gridCol w="874644">
                  <a:extLst>
                    <a:ext uri="{9D8B030D-6E8A-4147-A177-3AD203B41FA5}">
                      <a16:colId xmlns:a16="http://schemas.microsoft.com/office/drawing/2014/main" val="1266816264"/>
                    </a:ext>
                  </a:extLst>
                </a:gridCol>
                <a:gridCol w="808383">
                  <a:extLst>
                    <a:ext uri="{9D8B030D-6E8A-4147-A177-3AD203B41FA5}">
                      <a16:colId xmlns:a16="http://schemas.microsoft.com/office/drawing/2014/main" val="1602592210"/>
                    </a:ext>
                  </a:extLst>
                </a:gridCol>
                <a:gridCol w="807465">
                  <a:extLst>
                    <a:ext uri="{9D8B030D-6E8A-4147-A177-3AD203B41FA5}">
                      <a16:colId xmlns:a16="http://schemas.microsoft.com/office/drawing/2014/main" val="343625143"/>
                    </a:ext>
                  </a:extLst>
                </a:gridCol>
                <a:gridCol w="1028058">
                  <a:extLst>
                    <a:ext uri="{9D8B030D-6E8A-4147-A177-3AD203B41FA5}">
                      <a16:colId xmlns:a16="http://schemas.microsoft.com/office/drawing/2014/main" val="2735481257"/>
                    </a:ext>
                  </a:extLst>
                </a:gridCol>
                <a:gridCol w="1028058">
                  <a:extLst>
                    <a:ext uri="{9D8B030D-6E8A-4147-A177-3AD203B41FA5}">
                      <a16:colId xmlns:a16="http://schemas.microsoft.com/office/drawing/2014/main" val="3617866325"/>
                    </a:ext>
                  </a:extLst>
                </a:gridCol>
                <a:gridCol w="1028058">
                  <a:extLst>
                    <a:ext uri="{9D8B030D-6E8A-4147-A177-3AD203B41FA5}">
                      <a16:colId xmlns:a16="http://schemas.microsoft.com/office/drawing/2014/main" val="1239395169"/>
                    </a:ext>
                  </a:extLst>
                </a:gridCol>
                <a:gridCol w="1028058">
                  <a:extLst>
                    <a:ext uri="{9D8B030D-6E8A-4147-A177-3AD203B41FA5}">
                      <a16:colId xmlns:a16="http://schemas.microsoft.com/office/drawing/2014/main" val="1768667197"/>
                    </a:ext>
                  </a:extLst>
                </a:gridCol>
              </a:tblGrid>
              <a:tr h="408705">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Company Name</a:t>
                      </a:r>
                    </a:p>
                  </a:txBody>
                  <a:tcPr marL="9525" marR="9525" marT="9525" marB="0"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Grade</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Location</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2015</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2020</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2021</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2022E</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2025F</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2030F</a:t>
                      </a:r>
                    </a:p>
                  </a:txBody>
                  <a:tcPr anchor="ctr"/>
                </a:tc>
                <a:extLst>
                  <a:ext uri="{0D108BD9-81ED-4DB2-BD59-A6C34878D82A}">
                    <a16:rowId xmlns:a16="http://schemas.microsoft.com/office/drawing/2014/main" val="3942379678"/>
                  </a:ext>
                </a:extLst>
              </a:tr>
              <a:tr h="459768">
                <a:tc>
                  <a:txBody>
                    <a:bodyPr/>
                    <a:lstStyle/>
                    <a:p>
                      <a:pPr algn="ctr" fontAlgn="b"/>
                      <a:r>
                        <a:rPr lang="en-IN" sz="1000" b="0" i="0" u="none" strike="noStrike" dirty="0">
                          <a:solidFill>
                            <a:srgbClr val="000000"/>
                          </a:solidFill>
                          <a:effectLst/>
                          <a:latin typeface="Verdana" panose="020B0604030504040204" pitchFamily="34" charset="0"/>
                        </a:rPr>
                        <a:t>Mangalore Refinery &amp; Petrochemicals Ltd </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PPHP  </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Mangalore - Karnataka</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0" i="0" u="none" strike="noStrike" dirty="0">
                          <a:solidFill>
                            <a:srgbClr val="000000"/>
                          </a:solidFill>
                          <a:effectLst/>
                          <a:latin typeface="Verdana" panose="020B0604030504040204" pitchFamily="34" charset="0"/>
                        </a:rPr>
                        <a:t>0</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rPr>
                        <a:t>440</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rPr>
                        <a:t>440</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rPr>
                        <a:t>440</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rPr>
                        <a:t>440</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rPr>
                        <a:t>440</a:t>
                      </a:r>
                    </a:p>
                  </a:txBody>
                  <a:tcPr marL="9525" marR="9525" marT="9525" marB="0" anchor="ctr"/>
                </a:tc>
                <a:extLst>
                  <a:ext uri="{0D108BD9-81ED-4DB2-BD59-A6C34878D82A}">
                    <a16:rowId xmlns:a16="http://schemas.microsoft.com/office/drawing/2014/main" val="1528316077"/>
                  </a:ext>
                </a:extLst>
              </a:tr>
              <a:tr h="427317">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extLst>
                  <a:ext uri="{0D108BD9-81ED-4DB2-BD59-A6C34878D82A}">
                    <a16:rowId xmlns:a16="http://schemas.microsoft.com/office/drawing/2014/main" val="700321098"/>
                  </a:ext>
                </a:extLst>
              </a:tr>
              <a:tr h="43725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extLst>
                  <a:ext uri="{0D108BD9-81ED-4DB2-BD59-A6C34878D82A}">
                    <a16:rowId xmlns:a16="http://schemas.microsoft.com/office/drawing/2014/main" val="2482541435"/>
                  </a:ext>
                </a:extLst>
              </a:tr>
              <a:tr h="33888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solidFill>
                      <a:schemeClr val="accent1">
                        <a:lumMod val="7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extLst>
                  <a:ext uri="{0D108BD9-81ED-4DB2-BD59-A6C34878D82A}">
                    <a16:rowId xmlns:a16="http://schemas.microsoft.com/office/drawing/2014/main" val="936806669"/>
                  </a:ext>
                </a:extLst>
              </a:tr>
              <a:tr h="320763">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solidFill>
                      <a:schemeClr val="accent1">
                        <a:lumMod val="7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extLst>
                  <a:ext uri="{0D108BD9-81ED-4DB2-BD59-A6C34878D82A}">
                    <a16:rowId xmlns:a16="http://schemas.microsoft.com/office/drawing/2014/main" val="3297303274"/>
                  </a:ext>
                </a:extLst>
              </a:tr>
              <a:tr h="231056">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solidFill>
                      <a:schemeClr val="accent1">
                        <a:lumMod val="7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extLst>
                  <a:ext uri="{0D108BD9-81ED-4DB2-BD59-A6C34878D82A}">
                    <a16:rowId xmlns:a16="http://schemas.microsoft.com/office/drawing/2014/main" val="4103688272"/>
                  </a:ext>
                </a:extLst>
              </a:tr>
              <a:tr h="43725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solidFill>
                      <a:schemeClr val="accent1">
                        <a:lumMod val="7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extLst>
                  <a:ext uri="{0D108BD9-81ED-4DB2-BD59-A6C34878D82A}">
                    <a16:rowId xmlns:a16="http://schemas.microsoft.com/office/drawing/2014/main" val="3457895273"/>
                  </a:ext>
                </a:extLst>
              </a:tr>
              <a:tr h="43725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solidFill>
                      <a:schemeClr val="accent1">
                        <a:lumMod val="7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extLst>
                  <a:ext uri="{0D108BD9-81ED-4DB2-BD59-A6C34878D82A}">
                    <a16:rowId xmlns:a16="http://schemas.microsoft.com/office/drawing/2014/main" val="3332153945"/>
                  </a:ext>
                </a:extLst>
              </a:tr>
              <a:tr h="437253">
                <a:tc>
                  <a:txBody>
                    <a:bodyPr/>
                    <a:lstStyle/>
                    <a:p>
                      <a:pPr algn="ctr" fontAlgn="b"/>
                      <a:endParaRPr lang="nl-NL"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solidFill>
                      <a:schemeClr val="accent1">
                        <a:lumMod val="7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extLst>
                  <a:ext uri="{0D108BD9-81ED-4DB2-BD59-A6C34878D82A}">
                    <a16:rowId xmlns:a16="http://schemas.microsoft.com/office/drawing/2014/main" val="3944257789"/>
                  </a:ext>
                </a:extLst>
              </a:tr>
              <a:tr h="427317">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solidFill>
                      <a:schemeClr val="accent1">
                        <a:lumMod val="7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extLst>
                  <a:ext uri="{0D108BD9-81ED-4DB2-BD59-A6C34878D82A}">
                    <a16:rowId xmlns:a16="http://schemas.microsoft.com/office/drawing/2014/main" val="1689078652"/>
                  </a:ext>
                </a:extLst>
              </a:tr>
              <a:tr h="437253">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extLst>
                  <a:ext uri="{0D108BD9-81ED-4DB2-BD59-A6C34878D82A}">
                    <a16:rowId xmlns:a16="http://schemas.microsoft.com/office/drawing/2014/main" val="3864092154"/>
                  </a:ext>
                </a:extLst>
              </a:tr>
              <a:tr h="437253">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extLst>
                  <a:ext uri="{0D108BD9-81ED-4DB2-BD59-A6C34878D82A}">
                    <a16:rowId xmlns:a16="http://schemas.microsoft.com/office/drawing/2014/main" val="2264316939"/>
                  </a:ext>
                </a:extLst>
              </a:tr>
            </a:tbl>
          </a:graphicData>
        </a:graphic>
      </p:graphicFrame>
    </p:spTree>
    <p:extLst>
      <p:ext uri="{BB962C8B-B14F-4D97-AF65-F5344CB8AC3E}">
        <p14:creationId xmlns:p14="http://schemas.microsoft.com/office/powerpoint/2010/main" val="20660442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41EC4E82-0296-4160-98C1-35A7FEA38897}"/>
              </a:ext>
            </a:extLst>
          </p:cNvPr>
          <p:cNvSpPr txBox="1">
            <a:spLocks/>
          </p:cNvSpPr>
          <p:nvPr/>
        </p:nvSpPr>
        <p:spPr>
          <a:xfrm>
            <a:off x="236113" y="284728"/>
            <a:ext cx="6787539" cy="28777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457200">
              <a:lnSpc>
                <a:spcPts val="1700"/>
              </a:lnSpc>
              <a:defRPr/>
            </a:pPr>
            <a:r>
              <a:rPr lang="en-IN" sz="1200" b="1" dirty="0">
                <a:latin typeface="Verdana" panose="020B0604030504040204" pitchFamily="34" charset="0"/>
                <a:ea typeface="Verdana" panose="020B0604030504040204" pitchFamily="34" charset="0"/>
                <a:cs typeface="Verdana" panose="020B0604030504040204" pitchFamily="34" charset="0"/>
              </a:rPr>
              <a:t>East India Polypropylene Copolymer Demand Supply Gap Graph</a:t>
            </a:r>
          </a:p>
        </p:txBody>
      </p:sp>
      <p:sp>
        <p:nvSpPr>
          <p:cNvPr id="3" name="TextBox 2">
            <a:extLst>
              <a:ext uri="{FF2B5EF4-FFF2-40B4-BE49-F238E27FC236}">
                <a16:creationId xmlns:a16="http://schemas.microsoft.com/office/drawing/2014/main" id="{D2C628E9-C0FE-4ED5-81C9-E585F93F78B7}"/>
              </a:ext>
            </a:extLst>
          </p:cNvPr>
          <p:cNvSpPr txBox="1"/>
          <p:nvPr/>
        </p:nvSpPr>
        <p:spPr>
          <a:xfrm>
            <a:off x="167479" y="769414"/>
            <a:ext cx="8809041" cy="52290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00" b="1" dirty="0">
                <a:latin typeface="Verdana" panose="020B0604030504040204" pitchFamily="34" charset="0"/>
                <a:ea typeface="Verdana" panose="020B0604030504040204" pitchFamily="34" charset="0"/>
                <a:cs typeface="Verdana" panose="020B0604030504040204" pitchFamily="34" charset="0"/>
              </a:rPr>
              <a:t>22</a:t>
            </a: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a:t>
            </a:r>
            <a:r>
              <a:rPr lang="en-US" sz="1000" b="1" dirty="0">
                <a:latin typeface="Verdana" panose="020B0604030504040204" pitchFamily="34" charset="0"/>
                <a:ea typeface="Verdana" panose="020B0604030504040204" pitchFamily="34" charset="0"/>
                <a:cs typeface="Verdana" panose="020B0604030504040204" pitchFamily="34" charset="0"/>
              </a:rPr>
              <a:t>East</a:t>
            </a: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India Polypropylene </a:t>
            </a:r>
            <a:r>
              <a:rPr lang="en-US" sz="1000" b="1" dirty="0">
                <a:latin typeface="Verdana" panose="020B0604030504040204" pitchFamily="34" charset="0"/>
                <a:ea typeface="Verdana" panose="020B0604030504040204" pitchFamily="34" charset="0"/>
                <a:cs typeface="Verdana" panose="020B0604030504040204" pitchFamily="34" charset="0"/>
              </a:rPr>
              <a:t>C</a:t>
            </a:r>
            <a:r>
              <a:rPr kumimoji="0" lang="en-US" sz="1000" b="1" i="0" u="none" strike="noStrike" kern="1200" cap="none" spc="0" normalizeH="0" baseline="0" noProof="0" dirty="0" err="1">
                <a:ln>
                  <a:noFill/>
                </a:ln>
                <a:effectLst/>
                <a:uLnTx/>
                <a:uFillTx/>
                <a:latin typeface="Verdana" panose="020B0604030504040204" pitchFamily="34" charset="0"/>
                <a:ea typeface="Verdana" panose="020B0604030504040204" pitchFamily="34" charset="0"/>
                <a:cs typeface="Verdana" panose="020B0604030504040204" pitchFamily="34" charset="0"/>
              </a:rPr>
              <a:t>opolymer</a:t>
            </a: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Demand Supply Gap Graph, By Volume (Thousand Tonnes), 2021E–2030F</a:t>
            </a:r>
          </a:p>
        </p:txBody>
      </p:sp>
      <p:sp>
        <p:nvSpPr>
          <p:cNvPr id="4" name="TextBox 3">
            <a:extLst>
              <a:ext uri="{FF2B5EF4-FFF2-40B4-BE49-F238E27FC236}">
                <a16:creationId xmlns:a16="http://schemas.microsoft.com/office/drawing/2014/main" id="{1150F2F3-A05A-4726-8A9D-2D43B6031F79}"/>
              </a:ext>
            </a:extLst>
          </p:cNvPr>
          <p:cNvSpPr txBox="1"/>
          <p:nvPr/>
        </p:nvSpPr>
        <p:spPr>
          <a:xfrm>
            <a:off x="118388" y="6336740"/>
            <a:ext cx="8601531" cy="523220"/>
          </a:xfrm>
          <a:prstGeom prst="rect">
            <a:avLst/>
          </a:prstGeom>
          <a:noFill/>
        </p:spPr>
        <p:txBody>
          <a:bodyPr wrap="square" rtlCol="0">
            <a:spAutoFit/>
          </a:bodyPr>
          <a:lstStyle/>
          <a:p>
            <a:pPr>
              <a:defRPr/>
            </a:pPr>
            <a:r>
              <a:rPr lang="en-IN" sz="1000" i="1" dirty="0">
                <a:solidFill>
                  <a:srgbClr val="7F7F7F"/>
                </a:solidFill>
                <a:latin typeface="Verdana" panose="020B0604030504040204" pitchFamily="34" charset="0"/>
                <a:ea typeface="Verdana" panose="020B0604030504040204" pitchFamily="34" charset="0"/>
                <a:cs typeface="Verdana" panose="020B0604030504040204" pitchFamily="34" charset="0"/>
              </a:rPr>
              <a:t>Year</a:t>
            </a:r>
            <a:r>
              <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 depicts the fiscal year ending in the month of March of  that year.</a:t>
            </a: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 </a:t>
            </a:r>
          </a:p>
          <a:p>
            <a:pPr>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2020 – April 2019-March 2020</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6" name="Chart 5">
            <a:extLst>
              <a:ext uri="{FF2B5EF4-FFF2-40B4-BE49-F238E27FC236}">
                <a16:creationId xmlns:a16="http://schemas.microsoft.com/office/drawing/2014/main" id="{DA036F43-0F98-4558-AF8D-43A8E5C9B620}"/>
              </a:ext>
            </a:extLst>
          </p:cNvPr>
          <p:cNvGraphicFramePr/>
          <p:nvPr>
            <p:extLst>
              <p:ext uri="{D42A27DB-BD31-4B8C-83A1-F6EECF244321}">
                <p14:modId xmlns:p14="http://schemas.microsoft.com/office/powerpoint/2010/main" val="4191403986"/>
              </p:ext>
            </p:extLst>
          </p:nvPr>
        </p:nvGraphicFramePr>
        <p:xfrm>
          <a:off x="167480" y="1802296"/>
          <a:ext cx="8809040" cy="394914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973888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41EC4E82-0296-4160-98C1-35A7FEA38897}"/>
              </a:ext>
            </a:extLst>
          </p:cNvPr>
          <p:cNvSpPr txBox="1">
            <a:spLocks/>
          </p:cNvSpPr>
          <p:nvPr/>
        </p:nvSpPr>
        <p:spPr>
          <a:xfrm>
            <a:off x="209609" y="284729"/>
            <a:ext cx="7406640" cy="28777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200" b="1" dirty="0">
                <a:latin typeface="Verdana" panose="020B0604030504040204" pitchFamily="34" charset="0"/>
                <a:ea typeface="Verdana" panose="020B0604030504040204" pitchFamily="34" charset="0"/>
                <a:cs typeface="Verdana" panose="020B0604030504040204" pitchFamily="34" charset="0"/>
              </a:rPr>
              <a:t>East India Polypropylene Copolymer Market Share, By Application</a:t>
            </a:r>
          </a:p>
        </p:txBody>
      </p:sp>
      <p:sp>
        <p:nvSpPr>
          <p:cNvPr id="3" name="TextBox 2">
            <a:extLst>
              <a:ext uri="{FF2B5EF4-FFF2-40B4-BE49-F238E27FC236}">
                <a16:creationId xmlns:a16="http://schemas.microsoft.com/office/drawing/2014/main" id="{D2C628E9-C0FE-4ED5-81C9-E585F93F78B7}"/>
              </a:ext>
            </a:extLst>
          </p:cNvPr>
          <p:cNvSpPr txBox="1"/>
          <p:nvPr/>
        </p:nvSpPr>
        <p:spPr>
          <a:xfrm>
            <a:off x="52035" y="843596"/>
            <a:ext cx="8809041" cy="52290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Figure 23: </a:t>
            </a:r>
            <a:r>
              <a:rPr lang="en-US" sz="1000" b="1" dirty="0">
                <a:latin typeface="Verdana" panose="020B0604030504040204" pitchFamily="34" charset="0"/>
                <a:ea typeface="Verdana" panose="020B0604030504040204" pitchFamily="34" charset="0"/>
                <a:cs typeface="Verdana" panose="020B0604030504040204" pitchFamily="34" charset="0"/>
              </a:rPr>
              <a:t>East</a:t>
            </a: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India Polypropylene </a:t>
            </a:r>
            <a:r>
              <a:rPr lang="en-US" sz="1000" b="1" dirty="0">
                <a:latin typeface="Verdana" panose="020B0604030504040204" pitchFamily="34" charset="0"/>
                <a:ea typeface="Verdana" panose="020B0604030504040204" pitchFamily="34" charset="0"/>
                <a:cs typeface="Verdana" panose="020B0604030504040204" pitchFamily="34" charset="0"/>
              </a:rPr>
              <a:t>C</a:t>
            </a:r>
            <a:r>
              <a:rPr kumimoji="0" lang="en-US" sz="1000" b="1" i="0" u="none" strike="noStrike" kern="1200" cap="none" spc="0" normalizeH="0" baseline="0" noProof="0" dirty="0" err="1">
                <a:ln>
                  <a:noFill/>
                </a:ln>
                <a:effectLst/>
                <a:uLnTx/>
                <a:uFillTx/>
                <a:latin typeface="Verdana" panose="020B0604030504040204" pitchFamily="34" charset="0"/>
                <a:ea typeface="Verdana" panose="020B0604030504040204" pitchFamily="34" charset="0"/>
                <a:cs typeface="Verdana" panose="020B0604030504040204" pitchFamily="34" charset="0"/>
              </a:rPr>
              <a:t>opolymer</a:t>
            </a: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Market Share, By Application, By Volume (Thousand Tonnes), 2015–2030F</a:t>
            </a:r>
          </a:p>
        </p:txBody>
      </p:sp>
      <p:sp>
        <p:nvSpPr>
          <p:cNvPr id="4" name="TextBox 3">
            <a:extLst>
              <a:ext uri="{FF2B5EF4-FFF2-40B4-BE49-F238E27FC236}">
                <a16:creationId xmlns:a16="http://schemas.microsoft.com/office/drawing/2014/main" id="{D088A6C5-3C90-4E8A-BDBB-3E2B0323E00E}"/>
              </a:ext>
            </a:extLst>
          </p:cNvPr>
          <p:cNvSpPr txBox="1"/>
          <p:nvPr/>
        </p:nvSpPr>
        <p:spPr>
          <a:xfrm>
            <a:off x="187336" y="5972487"/>
            <a:ext cx="8956664"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Cambria" panose="02040503050406030204" pitchFamily="18" charset="0"/>
                <a:ea typeface="Verdana" panose="020B0604030504040204" pitchFamily="34" charset="0"/>
                <a:cs typeface="Verdana" panose="020B0604030504040204" pitchFamily="34" charset="0"/>
              </a:rPr>
              <a:t>Others include Storage Batteries, Synthetic Gypsum, Mineral Leaching , TDI/ Nitric Acid/ Aniline/ p-Cresol, Zinc sulphate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Cambria" panose="02040503050406030204" pitchFamily="18" charset="0"/>
                <a:ea typeface="Verdana" panose="020B0604030504040204" pitchFamily="34" charset="0"/>
                <a:cs typeface="Verdana" panose="020B0604030504040204" pitchFamily="34" charset="0"/>
              </a:rPr>
              <a:t>Source: TechSci Research</a:t>
            </a:r>
          </a:p>
        </p:txBody>
      </p:sp>
      <p:sp>
        <p:nvSpPr>
          <p:cNvPr id="5" name="TextBox 4">
            <a:extLst>
              <a:ext uri="{FF2B5EF4-FFF2-40B4-BE49-F238E27FC236}">
                <a16:creationId xmlns:a16="http://schemas.microsoft.com/office/drawing/2014/main" id="{859AE7B1-5E83-4045-BC5F-53E5EE4CB3A7}"/>
              </a:ext>
            </a:extLst>
          </p:cNvPr>
          <p:cNvSpPr txBox="1"/>
          <p:nvPr/>
        </p:nvSpPr>
        <p:spPr>
          <a:xfrm>
            <a:off x="88490" y="6257950"/>
            <a:ext cx="5246436" cy="523220"/>
          </a:xfrm>
          <a:prstGeom prst="rect">
            <a:avLst/>
          </a:prstGeom>
          <a:noFill/>
        </p:spPr>
        <p:txBody>
          <a:bodyPr wrap="square" rtlCol="0">
            <a:spAutoFit/>
          </a:bodyPr>
          <a:lstStyle/>
          <a:p>
            <a:pPr>
              <a:defRPr/>
            </a:pPr>
            <a:r>
              <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FY depicts the fiscal year ending in the month of March of  that year.</a:t>
            </a: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 </a:t>
            </a:r>
          </a:p>
          <a:p>
            <a:pPr>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FY2020 – April 2019-March 2020</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2" name="Chart 1">
            <a:extLst>
              <a:ext uri="{FF2B5EF4-FFF2-40B4-BE49-F238E27FC236}">
                <a16:creationId xmlns:a16="http://schemas.microsoft.com/office/drawing/2014/main" id="{59869E16-F091-4F5B-AAA8-5B9A7B07C7C5}"/>
              </a:ext>
            </a:extLst>
          </p:cNvPr>
          <p:cNvGraphicFramePr/>
          <p:nvPr/>
        </p:nvGraphicFramePr>
        <p:xfrm>
          <a:off x="-246759" y="1373654"/>
          <a:ext cx="9242184" cy="436126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65904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41EC4E82-0296-4160-98C1-35A7FEA38897}"/>
              </a:ext>
            </a:extLst>
          </p:cNvPr>
          <p:cNvSpPr txBox="1">
            <a:spLocks/>
          </p:cNvSpPr>
          <p:nvPr/>
        </p:nvSpPr>
        <p:spPr>
          <a:xfrm>
            <a:off x="209609" y="284729"/>
            <a:ext cx="7406640" cy="28777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200" b="1" dirty="0">
                <a:latin typeface="Verdana" panose="020B0604030504040204" pitchFamily="34" charset="0"/>
                <a:ea typeface="Verdana" panose="020B0604030504040204" pitchFamily="34" charset="0"/>
                <a:cs typeface="Verdana" panose="020B0604030504040204" pitchFamily="34" charset="0"/>
              </a:rPr>
              <a:t>East India Polypropylene Copolymer Market Share, By Process</a:t>
            </a:r>
          </a:p>
        </p:txBody>
      </p:sp>
      <p:sp>
        <p:nvSpPr>
          <p:cNvPr id="3" name="TextBox 2">
            <a:extLst>
              <a:ext uri="{FF2B5EF4-FFF2-40B4-BE49-F238E27FC236}">
                <a16:creationId xmlns:a16="http://schemas.microsoft.com/office/drawing/2014/main" id="{D2C628E9-C0FE-4ED5-81C9-E585F93F78B7}"/>
              </a:ext>
            </a:extLst>
          </p:cNvPr>
          <p:cNvSpPr txBox="1"/>
          <p:nvPr/>
        </p:nvSpPr>
        <p:spPr>
          <a:xfrm>
            <a:off x="52035" y="843596"/>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Figure 24: East India Polypropylene </a:t>
            </a:r>
            <a:r>
              <a:rPr lang="en-US" sz="1000" b="1" dirty="0">
                <a:latin typeface="Verdana" panose="020B0604030504040204" pitchFamily="34" charset="0"/>
                <a:ea typeface="Verdana" panose="020B0604030504040204" pitchFamily="34" charset="0"/>
                <a:cs typeface="Verdana" panose="020B0604030504040204" pitchFamily="34" charset="0"/>
              </a:rPr>
              <a:t>C</a:t>
            </a:r>
            <a:r>
              <a:rPr kumimoji="0" lang="en-US" sz="1000" b="1" i="0" u="none" strike="noStrike" kern="1200" cap="none" spc="0" normalizeH="0" baseline="0" noProof="0" dirty="0" err="1">
                <a:ln>
                  <a:noFill/>
                </a:ln>
                <a:effectLst/>
                <a:uLnTx/>
                <a:uFillTx/>
                <a:latin typeface="Verdana" panose="020B0604030504040204" pitchFamily="34" charset="0"/>
                <a:ea typeface="Verdana" panose="020B0604030504040204" pitchFamily="34" charset="0"/>
                <a:cs typeface="Verdana" panose="020B0604030504040204" pitchFamily="34" charset="0"/>
              </a:rPr>
              <a:t>opolymer</a:t>
            </a: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Market Share, By </a:t>
            </a:r>
            <a:r>
              <a:rPr lang="en-US" sz="1000" b="1" dirty="0">
                <a:latin typeface="Verdana" panose="020B0604030504040204" pitchFamily="34" charset="0"/>
                <a:ea typeface="Verdana" panose="020B0604030504040204" pitchFamily="34" charset="0"/>
                <a:cs typeface="Verdana" panose="020B0604030504040204" pitchFamily="34" charset="0"/>
              </a:rPr>
              <a:t>Process</a:t>
            </a: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By Volume (Thousand Tonnes), 2015–2030F</a:t>
            </a:r>
          </a:p>
        </p:txBody>
      </p:sp>
      <p:sp>
        <p:nvSpPr>
          <p:cNvPr id="4" name="TextBox 3">
            <a:extLst>
              <a:ext uri="{FF2B5EF4-FFF2-40B4-BE49-F238E27FC236}">
                <a16:creationId xmlns:a16="http://schemas.microsoft.com/office/drawing/2014/main" id="{D088A6C5-3C90-4E8A-BDBB-3E2B0323E00E}"/>
              </a:ext>
            </a:extLst>
          </p:cNvPr>
          <p:cNvSpPr txBox="1"/>
          <p:nvPr/>
        </p:nvSpPr>
        <p:spPr>
          <a:xfrm>
            <a:off x="52035" y="5330457"/>
            <a:ext cx="8956664"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Cambria" panose="02040503050406030204" pitchFamily="18" charset="0"/>
                <a:ea typeface="Verdana" panose="020B0604030504040204" pitchFamily="34" charset="0"/>
                <a:cs typeface="Verdana" panose="020B0604030504040204" pitchFamily="34" charset="0"/>
              </a:rPr>
              <a:t>Others include Storage Batteries, Synthetic Gypsum, Mineral Leaching , TDI/ Nitric Acid/ Aniline/ p-Cresol, Zinc sulphate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Cambria" panose="02040503050406030204" pitchFamily="18" charset="0"/>
                <a:ea typeface="Verdana" panose="020B0604030504040204" pitchFamily="34" charset="0"/>
                <a:cs typeface="Verdana" panose="020B0604030504040204" pitchFamily="34" charset="0"/>
              </a:rPr>
              <a:t>Source: TechSci Research</a:t>
            </a:r>
          </a:p>
        </p:txBody>
      </p:sp>
      <p:sp>
        <p:nvSpPr>
          <p:cNvPr id="5" name="TextBox 4">
            <a:extLst>
              <a:ext uri="{FF2B5EF4-FFF2-40B4-BE49-F238E27FC236}">
                <a16:creationId xmlns:a16="http://schemas.microsoft.com/office/drawing/2014/main" id="{859AE7B1-5E83-4045-BC5F-53E5EE4CB3A7}"/>
              </a:ext>
            </a:extLst>
          </p:cNvPr>
          <p:cNvSpPr txBox="1"/>
          <p:nvPr/>
        </p:nvSpPr>
        <p:spPr>
          <a:xfrm>
            <a:off x="88490" y="6257950"/>
            <a:ext cx="5246436" cy="523220"/>
          </a:xfrm>
          <a:prstGeom prst="rect">
            <a:avLst/>
          </a:prstGeom>
          <a:noFill/>
        </p:spPr>
        <p:txBody>
          <a:bodyPr wrap="square" rtlCol="0">
            <a:spAutoFit/>
          </a:bodyPr>
          <a:lstStyle/>
          <a:p>
            <a:pPr>
              <a:defRPr/>
            </a:pPr>
            <a:r>
              <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FY depicts the fiscal year ending in the month of March of  that year.</a:t>
            </a: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 </a:t>
            </a:r>
          </a:p>
          <a:p>
            <a:pPr>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FY2020 – April 2019-March 2020</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2" name="Chart 1">
            <a:extLst>
              <a:ext uri="{FF2B5EF4-FFF2-40B4-BE49-F238E27FC236}">
                <a16:creationId xmlns:a16="http://schemas.microsoft.com/office/drawing/2014/main" id="{59869E16-F091-4F5B-AAA8-5B9A7B07C7C5}"/>
              </a:ext>
            </a:extLst>
          </p:cNvPr>
          <p:cNvGraphicFramePr/>
          <p:nvPr/>
        </p:nvGraphicFramePr>
        <p:xfrm>
          <a:off x="-246759" y="1373654"/>
          <a:ext cx="9242184" cy="436126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839604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6093882-BD00-4B41-8145-9BDF8D98A1CE}"/>
              </a:ext>
            </a:extLst>
          </p:cNvPr>
          <p:cNvSpPr txBox="1">
            <a:spLocks/>
          </p:cNvSpPr>
          <p:nvPr/>
        </p:nvSpPr>
        <p:spPr>
          <a:xfrm>
            <a:off x="92563" y="229085"/>
            <a:ext cx="8921930" cy="28777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200" b="1" dirty="0">
                <a:latin typeface="Verdana" panose="020B0604030504040204" pitchFamily="34" charset="0"/>
                <a:ea typeface="Verdana" panose="020B0604030504040204" pitchFamily="34" charset="0"/>
                <a:cs typeface="Verdana" panose="020B0604030504040204" pitchFamily="34" charset="0"/>
              </a:rPr>
              <a:t>West India</a:t>
            </a:r>
            <a:r>
              <a:rPr kumimoji="0" lang="en-IN" sz="12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Polypropylene </a:t>
            </a:r>
            <a:r>
              <a:rPr lang="en-IN" sz="1200" b="1" dirty="0">
                <a:latin typeface="Verdana" panose="020B0604030504040204" pitchFamily="34" charset="0"/>
                <a:ea typeface="Verdana" panose="020B0604030504040204" pitchFamily="34" charset="0"/>
                <a:cs typeface="Verdana" panose="020B0604030504040204" pitchFamily="34" charset="0"/>
              </a:rPr>
              <a:t>C</a:t>
            </a:r>
            <a:r>
              <a:rPr kumimoji="0" lang="en-IN" sz="1200" b="1" i="0" u="none" strike="noStrike" kern="1200" cap="none" spc="0" normalizeH="0" baseline="0" noProof="0" dirty="0" err="1">
                <a:ln>
                  <a:noFill/>
                </a:ln>
                <a:effectLst/>
                <a:uLnTx/>
                <a:uFillTx/>
                <a:latin typeface="Verdana" panose="020B0604030504040204" pitchFamily="34" charset="0"/>
                <a:ea typeface="Verdana" panose="020B0604030504040204" pitchFamily="34" charset="0"/>
                <a:cs typeface="Verdana" panose="020B0604030504040204" pitchFamily="34" charset="0"/>
              </a:rPr>
              <a:t>opolymer</a:t>
            </a:r>
            <a:r>
              <a:rPr kumimoji="0" lang="en-IN" sz="12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Demand Supply Gap Analysis</a:t>
            </a:r>
          </a:p>
        </p:txBody>
      </p:sp>
      <p:sp>
        <p:nvSpPr>
          <p:cNvPr id="3" name="TextBox 2">
            <a:extLst>
              <a:ext uri="{FF2B5EF4-FFF2-40B4-BE49-F238E27FC236}">
                <a16:creationId xmlns:a16="http://schemas.microsoft.com/office/drawing/2014/main" id="{38AB1E6A-8C0B-45AC-ACF8-5A7C3810084A}"/>
              </a:ext>
            </a:extLst>
          </p:cNvPr>
          <p:cNvSpPr txBox="1"/>
          <p:nvPr/>
        </p:nvSpPr>
        <p:spPr>
          <a:xfrm>
            <a:off x="-18473" y="615943"/>
            <a:ext cx="8779297" cy="292068"/>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Table 7: West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India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Polypropylene Copolymer</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Market Supply Analysis</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 2015-</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2030F (Thousand Tonnes)</a:t>
            </a:r>
          </a:p>
        </p:txBody>
      </p:sp>
      <p:sp>
        <p:nvSpPr>
          <p:cNvPr id="5" name="TextBox 4">
            <a:extLst>
              <a:ext uri="{FF2B5EF4-FFF2-40B4-BE49-F238E27FC236}">
                <a16:creationId xmlns:a16="http://schemas.microsoft.com/office/drawing/2014/main" id="{4F37F8DD-F660-4CA0-9A8C-873C569A71A4}"/>
              </a:ext>
            </a:extLst>
          </p:cNvPr>
          <p:cNvSpPr txBox="1"/>
          <p:nvPr/>
        </p:nvSpPr>
        <p:spPr>
          <a:xfrm>
            <a:off x="6866489" y="6065716"/>
            <a:ext cx="2277511" cy="553998"/>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IN" sz="6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6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Demand = Production + Import – Export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6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Demand Supply Gap = Production – Demand</a:t>
            </a:r>
          </a:p>
          <a:p>
            <a:pPr algn="r">
              <a:defRPr/>
            </a:pPr>
            <a:r>
              <a:rPr kumimoji="0" lang="en-IN" sz="6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6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6" name="Table 5">
            <a:extLst>
              <a:ext uri="{FF2B5EF4-FFF2-40B4-BE49-F238E27FC236}">
                <a16:creationId xmlns:a16="http://schemas.microsoft.com/office/drawing/2014/main" id="{3649E2DA-3B59-402F-8D0E-A4D892E45E48}"/>
              </a:ext>
            </a:extLst>
          </p:cNvPr>
          <p:cNvGraphicFramePr>
            <a:graphicFrameLocks noGrp="1"/>
          </p:cNvGraphicFramePr>
          <p:nvPr>
            <p:extLst>
              <p:ext uri="{D42A27DB-BD31-4B8C-83A1-F6EECF244321}">
                <p14:modId xmlns:p14="http://schemas.microsoft.com/office/powerpoint/2010/main" val="2724561785"/>
              </p:ext>
            </p:extLst>
          </p:nvPr>
        </p:nvGraphicFramePr>
        <p:xfrm>
          <a:off x="-1" y="908010"/>
          <a:ext cx="9143997" cy="5157705"/>
        </p:xfrm>
        <a:graphic>
          <a:graphicData uri="http://schemas.openxmlformats.org/drawingml/2006/table">
            <a:tbl>
              <a:tblPr firstRow="1" bandRow="1">
                <a:tableStyleId>{93296810-A885-4BE3-A3E7-6D5BEEA58F35}</a:tableStyleId>
              </a:tblPr>
              <a:tblGrid>
                <a:gridCol w="835872">
                  <a:extLst>
                    <a:ext uri="{9D8B030D-6E8A-4147-A177-3AD203B41FA5}">
                      <a16:colId xmlns:a16="http://schemas.microsoft.com/office/drawing/2014/main" val="3580014540"/>
                    </a:ext>
                  </a:extLst>
                </a:gridCol>
                <a:gridCol w="647009">
                  <a:extLst>
                    <a:ext uri="{9D8B030D-6E8A-4147-A177-3AD203B41FA5}">
                      <a16:colId xmlns:a16="http://schemas.microsoft.com/office/drawing/2014/main" val="1855223881"/>
                    </a:ext>
                  </a:extLst>
                </a:gridCol>
                <a:gridCol w="537910">
                  <a:extLst>
                    <a:ext uri="{9D8B030D-6E8A-4147-A177-3AD203B41FA5}">
                      <a16:colId xmlns:a16="http://schemas.microsoft.com/office/drawing/2014/main" val="224046152"/>
                    </a:ext>
                  </a:extLst>
                </a:gridCol>
                <a:gridCol w="642979">
                  <a:extLst>
                    <a:ext uri="{9D8B030D-6E8A-4147-A177-3AD203B41FA5}">
                      <a16:colId xmlns:a16="http://schemas.microsoft.com/office/drawing/2014/main" val="4135288567"/>
                    </a:ext>
                  </a:extLst>
                </a:gridCol>
                <a:gridCol w="578681">
                  <a:extLst>
                    <a:ext uri="{9D8B030D-6E8A-4147-A177-3AD203B41FA5}">
                      <a16:colId xmlns:a16="http://schemas.microsoft.com/office/drawing/2014/main" val="4147586031"/>
                    </a:ext>
                  </a:extLst>
                </a:gridCol>
                <a:gridCol w="551125">
                  <a:extLst>
                    <a:ext uri="{9D8B030D-6E8A-4147-A177-3AD203B41FA5}">
                      <a16:colId xmlns:a16="http://schemas.microsoft.com/office/drawing/2014/main" val="1065642436"/>
                    </a:ext>
                  </a:extLst>
                </a:gridCol>
                <a:gridCol w="551124">
                  <a:extLst>
                    <a:ext uri="{9D8B030D-6E8A-4147-A177-3AD203B41FA5}">
                      <a16:colId xmlns:a16="http://schemas.microsoft.com/office/drawing/2014/main" val="2921408857"/>
                    </a:ext>
                  </a:extLst>
                </a:gridCol>
                <a:gridCol w="588349">
                  <a:extLst>
                    <a:ext uri="{9D8B030D-6E8A-4147-A177-3AD203B41FA5}">
                      <a16:colId xmlns:a16="http://schemas.microsoft.com/office/drawing/2014/main" val="216429577"/>
                    </a:ext>
                  </a:extLst>
                </a:gridCol>
                <a:gridCol w="601564">
                  <a:extLst>
                    <a:ext uri="{9D8B030D-6E8A-4147-A177-3AD203B41FA5}">
                      <a16:colId xmlns:a16="http://schemas.microsoft.com/office/drawing/2014/main" val="1193704167"/>
                    </a:ext>
                  </a:extLst>
                </a:gridCol>
                <a:gridCol w="601564">
                  <a:extLst>
                    <a:ext uri="{9D8B030D-6E8A-4147-A177-3AD203B41FA5}">
                      <a16:colId xmlns:a16="http://schemas.microsoft.com/office/drawing/2014/main" val="1541654645"/>
                    </a:ext>
                  </a:extLst>
                </a:gridCol>
                <a:gridCol w="601564">
                  <a:extLst>
                    <a:ext uri="{9D8B030D-6E8A-4147-A177-3AD203B41FA5}">
                      <a16:colId xmlns:a16="http://schemas.microsoft.com/office/drawing/2014/main" val="1366327873"/>
                    </a:ext>
                  </a:extLst>
                </a:gridCol>
                <a:gridCol w="601564">
                  <a:extLst>
                    <a:ext uri="{9D8B030D-6E8A-4147-A177-3AD203B41FA5}">
                      <a16:colId xmlns:a16="http://schemas.microsoft.com/office/drawing/2014/main" val="2587147855"/>
                    </a:ext>
                  </a:extLst>
                </a:gridCol>
                <a:gridCol w="601564">
                  <a:extLst>
                    <a:ext uri="{9D8B030D-6E8A-4147-A177-3AD203B41FA5}">
                      <a16:colId xmlns:a16="http://schemas.microsoft.com/office/drawing/2014/main" val="1341432530"/>
                    </a:ext>
                  </a:extLst>
                </a:gridCol>
                <a:gridCol w="601564">
                  <a:extLst>
                    <a:ext uri="{9D8B030D-6E8A-4147-A177-3AD203B41FA5}">
                      <a16:colId xmlns:a16="http://schemas.microsoft.com/office/drawing/2014/main" val="3173189229"/>
                    </a:ext>
                  </a:extLst>
                </a:gridCol>
                <a:gridCol w="601564">
                  <a:extLst>
                    <a:ext uri="{9D8B030D-6E8A-4147-A177-3AD203B41FA5}">
                      <a16:colId xmlns:a16="http://schemas.microsoft.com/office/drawing/2014/main" val="1544274010"/>
                    </a:ext>
                  </a:extLst>
                </a:gridCol>
              </a:tblGrid>
              <a:tr h="495933">
                <a:tc>
                  <a:txBody>
                    <a:bodyPr/>
                    <a:lstStyle/>
                    <a:p>
                      <a:pPr algn="ctr"/>
                      <a:endPar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2015</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2016</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2017</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2018</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2019</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2020</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2021</a:t>
                      </a:r>
                    </a:p>
                  </a:txBody>
                  <a:tcPr anchor="ctr">
                    <a:solidFill>
                      <a:schemeClr val="accent3">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2022E</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2025F</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2026F</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2027F</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2028F</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2029F</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2030F</a:t>
                      </a:r>
                    </a:p>
                  </a:txBody>
                  <a:tcPr anchor="ctr">
                    <a:solidFill>
                      <a:schemeClr val="accent3">
                        <a:lumMod val="75000"/>
                      </a:schemeClr>
                    </a:solidFill>
                  </a:tcPr>
                </a:tc>
                <a:extLst>
                  <a:ext uri="{0D108BD9-81ED-4DB2-BD59-A6C34878D82A}">
                    <a16:rowId xmlns:a16="http://schemas.microsoft.com/office/drawing/2014/main" val="3771434692"/>
                  </a:ext>
                </a:extLst>
              </a:tr>
              <a:tr h="495933">
                <a:tc>
                  <a:txBody>
                    <a:bodyPr/>
                    <a:lstStyle/>
                    <a:p>
                      <a:pPr algn="ctr"/>
                      <a:r>
                        <a:rPr lang="en-IN" sz="800" b="1" dirty="0">
                          <a:solidFill>
                            <a:schemeClr val="tx1"/>
                          </a:solidFill>
                          <a:latin typeface="Verdana" panose="020B0604030504040204" pitchFamily="34" charset="0"/>
                          <a:ea typeface="Verdana" panose="020B0604030504040204" pitchFamily="34" charset="0"/>
                          <a:cs typeface="Verdana" panose="020B0604030504040204" pitchFamily="34" charset="0"/>
                        </a:rPr>
                        <a:t>Capacity</a:t>
                      </a:r>
                    </a:p>
                  </a:txBody>
                  <a:tcPr anchor="ctr"/>
                </a:tc>
                <a:tc>
                  <a:txBody>
                    <a:bodyPr/>
                    <a:lstStyle/>
                    <a:p>
                      <a:pPr algn="r" fontAlgn="b"/>
                      <a:r>
                        <a:rPr lang="en-US" sz="1100" b="0" i="0" u="none" strike="noStrike">
                          <a:solidFill>
                            <a:srgbClr val="000000"/>
                          </a:solidFill>
                          <a:effectLst/>
                          <a:latin typeface="Calibri" panose="020F0502020204030204" pitchFamily="34" charset="0"/>
                        </a:rPr>
                        <a:t>90</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90</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140</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140</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140</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140</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140</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140</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140</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140</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140</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140</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140</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140</a:t>
                      </a:r>
                    </a:p>
                  </a:txBody>
                  <a:tcPr marL="9525" marR="9525" marT="9525" marB="0" anchor="b"/>
                </a:tc>
                <a:extLst>
                  <a:ext uri="{0D108BD9-81ED-4DB2-BD59-A6C34878D82A}">
                    <a16:rowId xmlns:a16="http://schemas.microsoft.com/office/drawing/2014/main" val="3723992749"/>
                  </a:ext>
                </a:extLst>
              </a:tr>
              <a:tr h="495933">
                <a:tc>
                  <a:txBody>
                    <a:bodyPr/>
                    <a:lstStyle/>
                    <a:p>
                      <a:pPr algn="ctr"/>
                      <a:r>
                        <a:rPr lang="en-IN" sz="800" b="1" dirty="0">
                          <a:solidFill>
                            <a:schemeClr val="tx1"/>
                          </a:solidFill>
                          <a:latin typeface="Verdana" panose="020B0604030504040204" pitchFamily="34" charset="0"/>
                          <a:ea typeface="Verdana" panose="020B0604030504040204" pitchFamily="34" charset="0"/>
                          <a:cs typeface="Verdana" panose="020B0604030504040204" pitchFamily="34" charset="0"/>
                        </a:rPr>
                        <a:t>Production</a:t>
                      </a:r>
                    </a:p>
                  </a:txBody>
                  <a:tcPr anchor="ctr"/>
                </a:tc>
                <a:tc>
                  <a:txBody>
                    <a:bodyPr/>
                    <a:lstStyle/>
                    <a:p>
                      <a:pPr algn="r" fontAlgn="b"/>
                      <a:r>
                        <a:rPr lang="en-US" sz="1100" b="0" i="0" u="none" strike="noStrike">
                          <a:solidFill>
                            <a:srgbClr val="000000"/>
                          </a:solidFill>
                          <a:effectLst/>
                          <a:latin typeface="Calibri" panose="020F0502020204030204" pitchFamily="34" charset="0"/>
                        </a:rPr>
                        <a:t>86</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88</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87</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104</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135</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131</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131</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131</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137</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137</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138</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138</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139</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139</a:t>
                      </a:r>
                    </a:p>
                  </a:txBody>
                  <a:tcPr marL="9525" marR="9525" marT="9525" marB="0" anchor="b"/>
                </a:tc>
                <a:extLst>
                  <a:ext uri="{0D108BD9-81ED-4DB2-BD59-A6C34878D82A}">
                    <a16:rowId xmlns:a16="http://schemas.microsoft.com/office/drawing/2014/main" val="2090164450"/>
                  </a:ext>
                </a:extLst>
              </a:tr>
              <a:tr h="793493">
                <a:tc>
                  <a:txBody>
                    <a:bodyPr/>
                    <a:lstStyle/>
                    <a:p>
                      <a:pPr algn="ctr"/>
                      <a:r>
                        <a:rPr lang="en-IN" sz="800" b="1" dirty="0">
                          <a:solidFill>
                            <a:schemeClr val="tx1"/>
                          </a:solidFill>
                          <a:latin typeface="Verdana" panose="020B0604030504040204" pitchFamily="34" charset="0"/>
                          <a:ea typeface="Verdana" panose="020B0604030504040204" pitchFamily="34" charset="0"/>
                          <a:cs typeface="Verdana" panose="020B0604030504040204" pitchFamily="34" charset="0"/>
                        </a:rPr>
                        <a:t>Operating Rate</a:t>
                      </a:r>
                    </a:p>
                  </a:txBody>
                  <a:tcPr anchor="ctr"/>
                </a:tc>
                <a:tc>
                  <a:txBody>
                    <a:bodyPr/>
                    <a:lstStyle/>
                    <a:p>
                      <a:pPr algn="ctr" fontAlgn="ctr"/>
                      <a:r>
                        <a:rPr lang="en-US" sz="1100" b="0" i="0" u="none" strike="noStrike">
                          <a:solidFill>
                            <a:srgbClr val="000000"/>
                          </a:solidFill>
                          <a:effectLst/>
                          <a:latin typeface="Calibri" panose="020F0502020204030204" pitchFamily="34" charset="0"/>
                        </a:rPr>
                        <a:t>77.15%</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80.88%</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79.94%</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83.71%</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81.11%</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81.27%</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75.19%</a:t>
                      </a: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84.62%</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85.00%</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87.00%</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88.00%</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89.00%</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90.00%</a:t>
                      </a:r>
                    </a:p>
                  </a:txBody>
                  <a:tcPr marL="9525" marR="9525" marT="9525" marB="0" anchor="ctr"/>
                </a:tc>
                <a:extLst>
                  <a:ext uri="{0D108BD9-81ED-4DB2-BD59-A6C34878D82A}">
                    <a16:rowId xmlns:a16="http://schemas.microsoft.com/office/drawing/2014/main" val="1661574915"/>
                  </a:ext>
                </a:extLst>
              </a:tr>
              <a:tr h="495933">
                <a:tc>
                  <a:txBody>
                    <a:bodyPr/>
                    <a:lstStyle/>
                    <a:p>
                      <a:pPr algn="ctr"/>
                      <a:r>
                        <a:rPr lang="en-IN" sz="800" b="1" dirty="0">
                          <a:solidFill>
                            <a:schemeClr val="tx1"/>
                          </a:solidFill>
                          <a:latin typeface="Verdana" panose="020B0604030504040204" pitchFamily="34" charset="0"/>
                          <a:ea typeface="Verdana" panose="020B0604030504040204" pitchFamily="34" charset="0"/>
                          <a:cs typeface="Verdana" panose="020B0604030504040204" pitchFamily="34" charset="0"/>
                        </a:rPr>
                        <a:t>Import </a:t>
                      </a:r>
                    </a:p>
                  </a:txBody>
                  <a:tcPr anchor="ctr"/>
                </a:tc>
                <a:tc>
                  <a:txBody>
                    <a:bodyPr/>
                    <a:lstStyle/>
                    <a:p>
                      <a:pPr algn="ctr" fontAlgn="ctr"/>
                      <a:r>
                        <a:rPr lang="en-US" sz="1100" b="0" i="0" u="none" strike="noStrike">
                          <a:solidFill>
                            <a:srgbClr val="000000"/>
                          </a:solidFill>
                          <a:effectLst/>
                          <a:latin typeface="Calibri" panose="020F0502020204030204" pitchFamily="34" charset="0"/>
                        </a:rPr>
                        <a:t>862.32</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1388.79</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1300.29</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946.55</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1477.94</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1986.61</a:t>
                      </a: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80386574"/>
                  </a:ext>
                </a:extLst>
              </a:tr>
              <a:tr h="495933">
                <a:tc>
                  <a:txBody>
                    <a:bodyPr/>
                    <a:lstStyle/>
                    <a:p>
                      <a:pPr algn="ctr"/>
                      <a:r>
                        <a:rPr lang="en-IN" sz="800" b="1" dirty="0">
                          <a:solidFill>
                            <a:schemeClr val="tx1"/>
                          </a:solidFill>
                          <a:latin typeface="Verdana" panose="020B0604030504040204" pitchFamily="34" charset="0"/>
                          <a:ea typeface="Verdana" panose="020B0604030504040204" pitchFamily="34" charset="0"/>
                          <a:cs typeface="Verdana" panose="020B0604030504040204" pitchFamily="34" charset="0"/>
                        </a:rPr>
                        <a:t>Export</a:t>
                      </a:r>
                    </a:p>
                  </a:txBody>
                  <a:tcPr anchor="ctr"/>
                </a:tc>
                <a:tc>
                  <a:txBody>
                    <a:bodyPr/>
                    <a:lstStyle/>
                    <a:p>
                      <a:pPr algn="ctr" fontAlgn="ctr"/>
                      <a:r>
                        <a:rPr lang="en-US" sz="1100" b="0" i="0" u="none" strike="noStrike">
                          <a:solidFill>
                            <a:srgbClr val="000000"/>
                          </a:solidFill>
                          <a:effectLst/>
                          <a:latin typeface="Calibri" panose="020F0502020204030204" pitchFamily="34" charset="0"/>
                        </a:rPr>
                        <a:t>60.55</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37.09</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172.01</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394.47</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124.74</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51.38</a:t>
                      </a: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251520526"/>
                  </a:ext>
                </a:extLst>
              </a:tr>
              <a:tr h="793493">
                <a:tc>
                  <a:txBody>
                    <a:bodyPr/>
                    <a:lstStyle/>
                    <a:p>
                      <a:pPr marL="0" algn="ctr" defTabSz="685800" rtl="0" eaLnBrk="1" latinLnBrk="0" hangingPunct="1"/>
                      <a:r>
                        <a:rPr lang="en-IN" sz="8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Total Demand</a:t>
                      </a:r>
                    </a:p>
                  </a:txBody>
                  <a:tcPr anchor="ctr"/>
                </a:tc>
                <a:tc>
                  <a:txBody>
                    <a:bodyPr/>
                    <a:lstStyle/>
                    <a:p>
                      <a:pPr algn="ctr" fontAlgn="ctr"/>
                      <a:r>
                        <a:rPr lang="en-US" sz="1100" b="0" i="0" u="none" strike="noStrike">
                          <a:solidFill>
                            <a:srgbClr val="000000"/>
                          </a:solidFill>
                          <a:effectLst/>
                          <a:latin typeface="Calibri" panose="020F0502020204030204" pitchFamily="34" charset="0"/>
                        </a:rPr>
                        <a:t>12215.97</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13317.97</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13278.87</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13610.55</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14250.35</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15020.24</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13856.32</a:t>
                      </a: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17569.87</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18467.69</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19400.31</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20360.63</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21339.97</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22381.36</a:t>
                      </a:r>
                    </a:p>
                  </a:txBody>
                  <a:tcPr marL="9525" marR="9525" marT="9525" marB="0" anchor="ctr"/>
                </a:tc>
                <a:extLst>
                  <a:ext uri="{0D108BD9-81ED-4DB2-BD59-A6C34878D82A}">
                    <a16:rowId xmlns:a16="http://schemas.microsoft.com/office/drawing/2014/main" val="1211048611"/>
                  </a:ext>
                </a:extLst>
              </a:tr>
              <a:tr h="1091054">
                <a:tc>
                  <a:txBody>
                    <a:bodyPr/>
                    <a:lstStyle/>
                    <a:p>
                      <a:pPr marL="0" algn="ctr" defTabSz="685800" rtl="0" eaLnBrk="1" latinLnBrk="0" hangingPunct="1"/>
                      <a:r>
                        <a:rPr lang="en-IN" sz="8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Demand Supply Gap</a:t>
                      </a:r>
                    </a:p>
                  </a:txBody>
                  <a:tcPr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-1750.69</a:t>
                      </a:r>
                    </a:p>
                  </a:txBody>
                  <a:tcPr marL="9525" marR="9525" marT="9525" marB="0" anchor="ct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-3946.02</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-4782.69</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-5393.31</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-6192.63</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-7010.97</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-7891.36</a:t>
                      </a:r>
                    </a:p>
                  </a:txBody>
                  <a:tcPr marL="9525" marR="9525" marT="9525" marB="0" anchor="ctr"/>
                </a:tc>
                <a:extLst>
                  <a:ext uri="{0D108BD9-81ED-4DB2-BD59-A6C34878D82A}">
                    <a16:rowId xmlns:a16="http://schemas.microsoft.com/office/drawing/2014/main" val="3016581503"/>
                  </a:ext>
                </a:extLst>
              </a:tr>
            </a:tbl>
          </a:graphicData>
        </a:graphic>
      </p:graphicFrame>
    </p:spTree>
    <p:extLst>
      <p:ext uri="{BB962C8B-B14F-4D97-AF65-F5344CB8AC3E}">
        <p14:creationId xmlns:p14="http://schemas.microsoft.com/office/powerpoint/2010/main" val="6769654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41EC4E82-0296-4160-98C1-35A7FEA38897}"/>
              </a:ext>
            </a:extLst>
          </p:cNvPr>
          <p:cNvSpPr txBox="1">
            <a:spLocks/>
          </p:cNvSpPr>
          <p:nvPr/>
        </p:nvSpPr>
        <p:spPr>
          <a:xfrm>
            <a:off x="236113" y="284728"/>
            <a:ext cx="6787539" cy="28777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200" b="1" dirty="0">
                <a:latin typeface="Verdana" panose="020B0604030504040204" pitchFamily="34" charset="0"/>
                <a:ea typeface="Verdana" panose="020B0604030504040204" pitchFamily="34" charset="0"/>
                <a:cs typeface="Verdana" panose="020B0604030504040204" pitchFamily="34" charset="0"/>
              </a:rPr>
              <a:t>West India Polypropylene Copolymer Market Share, By Top 3 States</a:t>
            </a:r>
          </a:p>
        </p:txBody>
      </p:sp>
      <p:sp>
        <p:nvSpPr>
          <p:cNvPr id="3" name="TextBox 2">
            <a:extLst>
              <a:ext uri="{FF2B5EF4-FFF2-40B4-BE49-F238E27FC236}">
                <a16:creationId xmlns:a16="http://schemas.microsoft.com/office/drawing/2014/main" id="{D2C628E9-C0FE-4ED5-81C9-E585F93F78B7}"/>
              </a:ext>
            </a:extLst>
          </p:cNvPr>
          <p:cNvSpPr txBox="1"/>
          <p:nvPr/>
        </p:nvSpPr>
        <p:spPr>
          <a:xfrm>
            <a:off x="167479" y="720877"/>
            <a:ext cx="8809041" cy="52290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00" b="1" dirty="0">
                <a:latin typeface="Verdana" panose="020B0604030504040204" pitchFamily="34" charset="0"/>
                <a:ea typeface="Verdana" panose="020B0604030504040204" pitchFamily="34" charset="0"/>
                <a:cs typeface="Verdana" panose="020B0604030504040204" pitchFamily="34" charset="0"/>
              </a:rPr>
              <a:t>25</a:t>
            </a: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a:t>
            </a:r>
            <a:r>
              <a:rPr lang="en-US" sz="1000" b="1" dirty="0">
                <a:latin typeface="Verdana" panose="020B0604030504040204" pitchFamily="34" charset="0"/>
                <a:ea typeface="Verdana" panose="020B0604030504040204" pitchFamily="34" charset="0"/>
                <a:cs typeface="Verdana" panose="020B0604030504040204" pitchFamily="34" charset="0"/>
              </a:rPr>
              <a:t>West</a:t>
            </a: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India Polypropylene Copolymer Market Share, By Top 3 States, By Volume (Thousand Tonnes), 2015–2030F</a:t>
            </a:r>
          </a:p>
        </p:txBody>
      </p:sp>
      <p:sp>
        <p:nvSpPr>
          <p:cNvPr id="4" name="TextBox 3">
            <a:extLst>
              <a:ext uri="{FF2B5EF4-FFF2-40B4-BE49-F238E27FC236}">
                <a16:creationId xmlns:a16="http://schemas.microsoft.com/office/drawing/2014/main" id="{1150F2F3-A05A-4726-8A9D-2D43B6031F79}"/>
              </a:ext>
            </a:extLst>
          </p:cNvPr>
          <p:cNvSpPr txBox="1"/>
          <p:nvPr/>
        </p:nvSpPr>
        <p:spPr>
          <a:xfrm>
            <a:off x="118388" y="6336740"/>
            <a:ext cx="8601531" cy="523220"/>
          </a:xfrm>
          <a:prstGeom prst="rect">
            <a:avLst/>
          </a:prstGeom>
          <a:noFill/>
        </p:spPr>
        <p:txBody>
          <a:bodyPr wrap="square" rtlCol="0">
            <a:spAutoFit/>
          </a:bodyPr>
          <a:lstStyle/>
          <a:p>
            <a:pPr>
              <a:defRPr/>
            </a:pPr>
            <a:r>
              <a:rPr lang="en-IN" sz="1000" i="1" dirty="0">
                <a:solidFill>
                  <a:srgbClr val="7F7F7F"/>
                </a:solidFill>
                <a:latin typeface="Verdana" panose="020B0604030504040204" pitchFamily="34" charset="0"/>
                <a:ea typeface="Verdana" panose="020B0604030504040204" pitchFamily="34" charset="0"/>
                <a:cs typeface="Verdana" panose="020B0604030504040204" pitchFamily="34" charset="0"/>
              </a:rPr>
              <a:t>Year</a:t>
            </a:r>
            <a:r>
              <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 depicts the fiscal year ending in the month of March of  that year.</a:t>
            </a: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 </a:t>
            </a:r>
          </a:p>
          <a:p>
            <a:pPr>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2020 – April 2019-March 2020</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6" name="Chart 5">
            <a:extLst>
              <a:ext uri="{FF2B5EF4-FFF2-40B4-BE49-F238E27FC236}">
                <a16:creationId xmlns:a16="http://schemas.microsoft.com/office/drawing/2014/main" id="{E55B5A39-4455-4A8C-A000-F5566DCDAFE7}"/>
              </a:ext>
            </a:extLst>
          </p:cNvPr>
          <p:cNvGraphicFramePr/>
          <p:nvPr/>
        </p:nvGraphicFramePr>
        <p:xfrm>
          <a:off x="-294968" y="1358993"/>
          <a:ext cx="9537152" cy="5108068"/>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96A012CA-D8E8-4294-9DF9-DDB2E61C8402}"/>
              </a:ext>
            </a:extLst>
          </p:cNvPr>
          <p:cNvSpPr txBox="1"/>
          <p:nvPr/>
        </p:nvSpPr>
        <p:spPr>
          <a:xfrm>
            <a:off x="2858850" y="5550246"/>
            <a:ext cx="5861069"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Others include Goa, Daman &amp; Diu, etc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38661257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41EC4E82-0296-4160-98C1-35A7FEA38897}"/>
              </a:ext>
            </a:extLst>
          </p:cNvPr>
          <p:cNvSpPr txBox="1">
            <a:spLocks/>
          </p:cNvSpPr>
          <p:nvPr/>
        </p:nvSpPr>
        <p:spPr>
          <a:xfrm>
            <a:off x="236113" y="284728"/>
            <a:ext cx="6787539" cy="28777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457200">
              <a:lnSpc>
                <a:spcPts val="1700"/>
              </a:lnSpc>
              <a:defRPr/>
            </a:pPr>
            <a:r>
              <a:rPr lang="en-IN" sz="1200" b="1" dirty="0">
                <a:latin typeface="Verdana" panose="020B0604030504040204" pitchFamily="34" charset="0"/>
                <a:ea typeface="Verdana" panose="020B0604030504040204" pitchFamily="34" charset="0"/>
                <a:cs typeface="Verdana" panose="020B0604030504040204" pitchFamily="34" charset="0"/>
              </a:rPr>
              <a:t>West India Polypropylene Copolymer Demand Supply Gap Graph</a:t>
            </a:r>
          </a:p>
        </p:txBody>
      </p:sp>
      <p:sp>
        <p:nvSpPr>
          <p:cNvPr id="3" name="TextBox 2">
            <a:extLst>
              <a:ext uri="{FF2B5EF4-FFF2-40B4-BE49-F238E27FC236}">
                <a16:creationId xmlns:a16="http://schemas.microsoft.com/office/drawing/2014/main" id="{D2C628E9-C0FE-4ED5-81C9-E585F93F78B7}"/>
              </a:ext>
            </a:extLst>
          </p:cNvPr>
          <p:cNvSpPr txBox="1"/>
          <p:nvPr/>
        </p:nvSpPr>
        <p:spPr>
          <a:xfrm>
            <a:off x="167479" y="769414"/>
            <a:ext cx="8809041" cy="52290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00" b="1" dirty="0">
                <a:latin typeface="Verdana" panose="020B0604030504040204" pitchFamily="34" charset="0"/>
                <a:ea typeface="Verdana" panose="020B0604030504040204" pitchFamily="34" charset="0"/>
                <a:cs typeface="Verdana" panose="020B0604030504040204" pitchFamily="34" charset="0"/>
              </a:rPr>
              <a:t>26</a:t>
            </a: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a:t>
            </a:r>
            <a:r>
              <a:rPr lang="en-US" sz="1000" b="1" dirty="0">
                <a:latin typeface="Verdana" panose="020B0604030504040204" pitchFamily="34" charset="0"/>
                <a:ea typeface="Verdana" panose="020B0604030504040204" pitchFamily="34" charset="0"/>
                <a:cs typeface="Verdana" panose="020B0604030504040204" pitchFamily="34" charset="0"/>
              </a:rPr>
              <a:t>West</a:t>
            </a: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India Polypropylene </a:t>
            </a:r>
            <a:r>
              <a:rPr lang="en-US" sz="1000" b="1" dirty="0">
                <a:latin typeface="Verdana" panose="020B0604030504040204" pitchFamily="34" charset="0"/>
                <a:ea typeface="Verdana" panose="020B0604030504040204" pitchFamily="34" charset="0"/>
                <a:cs typeface="Verdana" panose="020B0604030504040204" pitchFamily="34" charset="0"/>
              </a:rPr>
              <a:t>C</a:t>
            </a:r>
            <a:r>
              <a:rPr kumimoji="0" lang="en-US" sz="1000" b="1" i="0" u="none" strike="noStrike" kern="1200" cap="none" spc="0" normalizeH="0" baseline="0" noProof="0" dirty="0" err="1">
                <a:ln>
                  <a:noFill/>
                </a:ln>
                <a:effectLst/>
                <a:uLnTx/>
                <a:uFillTx/>
                <a:latin typeface="Verdana" panose="020B0604030504040204" pitchFamily="34" charset="0"/>
                <a:ea typeface="Verdana" panose="020B0604030504040204" pitchFamily="34" charset="0"/>
                <a:cs typeface="Verdana" panose="020B0604030504040204" pitchFamily="34" charset="0"/>
              </a:rPr>
              <a:t>opolymer</a:t>
            </a: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Demand Supply Gap Graph, By Volume (Thousand Tonnes), 2021E–2030F</a:t>
            </a:r>
          </a:p>
        </p:txBody>
      </p:sp>
      <p:sp>
        <p:nvSpPr>
          <p:cNvPr id="4" name="TextBox 3">
            <a:extLst>
              <a:ext uri="{FF2B5EF4-FFF2-40B4-BE49-F238E27FC236}">
                <a16:creationId xmlns:a16="http://schemas.microsoft.com/office/drawing/2014/main" id="{1150F2F3-A05A-4726-8A9D-2D43B6031F79}"/>
              </a:ext>
            </a:extLst>
          </p:cNvPr>
          <p:cNvSpPr txBox="1"/>
          <p:nvPr/>
        </p:nvSpPr>
        <p:spPr>
          <a:xfrm>
            <a:off x="118388" y="6336740"/>
            <a:ext cx="8601531" cy="523220"/>
          </a:xfrm>
          <a:prstGeom prst="rect">
            <a:avLst/>
          </a:prstGeom>
          <a:noFill/>
        </p:spPr>
        <p:txBody>
          <a:bodyPr wrap="square" rtlCol="0">
            <a:spAutoFit/>
          </a:bodyPr>
          <a:lstStyle/>
          <a:p>
            <a:pPr>
              <a:defRPr/>
            </a:pPr>
            <a:r>
              <a:rPr lang="en-IN" sz="1000" i="1" dirty="0">
                <a:solidFill>
                  <a:srgbClr val="7F7F7F"/>
                </a:solidFill>
                <a:latin typeface="Verdana" panose="020B0604030504040204" pitchFamily="34" charset="0"/>
                <a:ea typeface="Verdana" panose="020B0604030504040204" pitchFamily="34" charset="0"/>
                <a:cs typeface="Verdana" panose="020B0604030504040204" pitchFamily="34" charset="0"/>
              </a:rPr>
              <a:t>Year</a:t>
            </a:r>
            <a:r>
              <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 depicts the fiscal year ending in the month of March of  that year.</a:t>
            </a: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 </a:t>
            </a:r>
          </a:p>
          <a:p>
            <a:pPr>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2020 – April 2019-March 2020</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6" name="Chart 5">
            <a:extLst>
              <a:ext uri="{FF2B5EF4-FFF2-40B4-BE49-F238E27FC236}">
                <a16:creationId xmlns:a16="http://schemas.microsoft.com/office/drawing/2014/main" id="{9F24C3D8-ED7C-490F-83C6-CA5F4B6990D5}"/>
              </a:ext>
            </a:extLst>
          </p:cNvPr>
          <p:cNvGraphicFramePr/>
          <p:nvPr>
            <p:extLst>
              <p:ext uri="{D42A27DB-BD31-4B8C-83A1-F6EECF244321}">
                <p14:modId xmlns:p14="http://schemas.microsoft.com/office/powerpoint/2010/main" val="1757863782"/>
              </p:ext>
            </p:extLst>
          </p:nvPr>
        </p:nvGraphicFramePr>
        <p:xfrm>
          <a:off x="167480" y="1802296"/>
          <a:ext cx="8809040" cy="394914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249254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41EC4E82-0296-4160-98C1-35A7FEA38897}"/>
              </a:ext>
            </a:extLst>
          </p:cNvPr>
          <p:cNvSpPr txBox="1">
            <a:spLocks/>
          </p:cNvSpPr>
          <p:nvPr/>
        </p:nvSpPr>
        <p:spPr>
          <a:xfrm>
            <a:off x="209609" y="284729"/>
            <a:ext cx="7406640" cy="28777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200" b="1" dirty="0">
                <a:latin typeface="Verdana" panose="020B0604030504040204" pitchFamily="34" charset="0"/>
                <a:ea typeface="Verdana" panose="020B0604030504040204" pitchFamily="34" charset="0"/>
                <a:cs typeface="Verdana" panose="020B0604030504040204" pitchFamily="34" charset="0"/>
              </a:rPr>
              <a:t>West India Polypropylene Copolymer Market Share, By Application</a:t>
            </a:r>
          </a:p>
        </p:txBody>
      </p:sp>
      <p:sp>
        <p:nvSpPr>
          <p:cNvPr id="3" name="TextBox 2">
            <a:extLst>
              <a:ext uri="{FF2B5EF4-FFF2-40B4-BE49-F238E27FC236}">
                <a16:creationId xmlns:a16="http://schemas.microsoft.com/office/drawing/2014/main" id="{D2C628E9-C0FE-4ED5-81C9-E585F93F78B7}"/>
              </a:ext>
            </a:extLst>
          </p:cNvPr>
          <p:cNvSpPr txBox="1"/>
          <p:nvPr/>
        </p:nvSpPr>
        <p:spPr>
          <a:xfrm>
            <a:off x="52035" y="843596"/>
            <a:ext cx="8809041" cy="52290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Figure 27: West India Polypropylene </a:t>
            </a:r>
            <a:r>
              <a:rPr lang="en-US" sz="1000" b="1" dirty="0">
                <a:latin typeface="Verdana" panose="020B0604030504040204" pitchFamily="34" charset="0"/>
                <a:ea typeface="Verdana" panose="020B0604030504040204" pitchFamily="34" charset="0"/>
                <a:cs typeface="Verdana" panose="020B0604030504040204" pitchFamily="34" charset="0"/>
              </a:rPr>
              <a:t>C</a:t>
            </a:r>
            <a:r>
              <a:rPr kumimoji="0" lang="en-US" sz="1000" b="1" i="0" u="none" strike="noStrike" kern="1200" cap="none" spc="0" normalizeH="0" baseline="0" noProof="0" dirty="0" err="1">
                <a:ln>
                  <a:noFill/>
                </a:ln>
                <a:effectLst/>
                <a:uLnTx/>
                <a:uFillTx/>
                <a:latin typeface="Verdana" panose="020B0604030504040204" pitchFamily="34" charset="0"/>
                <a:ea typeface="Verdana" panose="020B0604030504040204" pitchFamily="34" charset="0"/>
                <a:cs typeface="Verdana" panose="020B0604030504040204" pitchFamily="34" charset="0"/>
              </a:rPr>
              <a:t>opolymer</a:t>
            </a: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Market Share, By Application, By Volume (Thousand Tonnes), 2015–2030F</a:t>
            </a:r>
          </a:p>
        </p:txBody>
      </p:sp>
      <p:sp>
        <p:nvSpPr>
          <p:cNvPr id="4" name="TextBox 3">
            <a:extLst>
              <a:ext uri="{FF2B5EF4-FFF2-40B4-BE49-F238E27FC236}">
                <a16:creationId xmlns:a16="http://schemas.microsoft.com/office/drawing/2014/main" id="{D088A6C5-3C90-4E8A-BDBB-3E2B0323E00E}"/>
              </a:ext>
            </a:extLst>
          </p:cNvPr>
          <p:cNvSpPr txBox="1"/>
          <p:nvPr/>
        </p:nvSpPr>
        <p:spPr>
          <a:xfrm>
            <a:off x="187336" y="5972487"/>
            <a:ext cx="8956664"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Cambria" panose="02040503050406030204" pitchFamily="18" charset="0"/>
                <a:ea typeface="Verdana" panose="020B0604030504040204" pitchFamily="34" charset="0"/>
                <a:cs typeface="Verdana" panose="020B0604030504040204" pitchFamily="34" charset="0"/>
              </a:rPr>
              <a:t>Others include Storage Batteries, Synthetic Gypsum, Mineral Leaching , TDI/ Nitric Acid/ Aniline/ p-Cresol, Zinc sulphate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Cambria" panose="02040503050406030204" pitchFamily="18" charset="0"/>
                <a:ea typeface="Verdana" panose="020B0604030504040204" pitchFamily="34" charset="0"/>
                <a:cs typeface="Verdana" panose="020B0604030504040204" pitchFamily="34" charset="0"/>
              </a:rPr>
              <a:t>Source: TechSci Research</a:t>
            </a:r>
          </a:p>
        </p:txBody>
      </p:sp>
      <p:sp>
        <p:nvSpPr>
          <p:cNvPr id="5" name="TextBox 4">
            <a:extLst>
              <a:ext uri="{FF2B5EF4-FFF2-40B4-BE49-F238E27FC236}">
                <a16:creationId xmlns:a16="http://schemas.microsoft.com/office/drawing/2014/main" id="{859AE7B1-5E83-4045-BC5F-53E5EE4CB3A7}"/>
              </a:ext>
            </a:extLst>
          </p:cNvPr>
          <p:cNvSpPr txBox="1"/>
          <p:nvPr/>
        </p:nvSpPr>
        <p:spPr>
          <a:xfrm>
            <a:off x="88490" y="6257950"/>
            <a:ext cx="5246436" cy="523220"/>
          </a:xfrm>
          <a:prstGeom prst="rect">
            <a:avLst/>
          </a:prstGeom>
          <a:noFill/>
        </p:spPr>
        <p:txBody>
          <a:bodyPr wrap="square" rtlCol="0">
            <a:spAutoFit/>
          </a:bodyPr>
          <a:lstStyle/>
          <a:p>
            <a:pPr>
              <a:defRPr/>
            </a:pPr>
            <a:r>
              <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FY depicts the fiscal year ending in the month of March of  that year.</a:t>
            </a: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 </a:t>
            </a:r>
          </a:p>
          <a:p>
            <a:pPr>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FY2020 – April 2019-March 2020</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2" name="Chart 1">
            <a:extLst>
              <a:ext uri="{FF2B5EF4-FFF2-40B4-BE49-F238E27FC236}">
                <a16:creationId xmlns:a16="http://schemas.microsoft.com/office/drawing/2014/main" id="{59869E16-F091-4F5B-AAA8-5B9A7B07C7C5}"/>
              </a:ext>
            </a:extLst>
          </p:cNvPr>
          <p:cNvGraphicFramePr/>
          <p:nvPr/>
        </p:nvGraphicFramePr>
        <p:xfrm>
          <a:off x="-246759" y="1373654"/>
          <a:ext cx="9242184" cy="436126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544205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41EC4E82-0296-4160-98C1-35A7FEA38897}"/>
              </a:ext>
            </a:extLst>
          </p:cNvPr>
          <p:cNvSpPr txBox="1">
            <a:spLocks/>
          </p:cNvSpPr>
          <p:nvPr/>
        </p:nvSpPr>
        <p:spPr>
          <a:xfrm>
            <a:off x="209609" y="284729"/>
            <a:ext cx="7406640" cy="28777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200" b="1" dirty="0">
                <a:latin typeface="Verdana" panose="020B0604030504040204" pitchFamily="34" charset="0"/>
                <a:ea typeface="Verdana" panose="020B0604030504040204" pitchFamily="34" charset="0"/>
                <a:cs typeface="Verdana" panose="020B0604030504040204" pitchFamily="34" charset="0"/>
              </a:rPr>
              <a:t>West India Polypropylene Copolymer Market Share, By Process</a:t>
            </a:r>
          </a:p>
        </p:txBody>
      </p:sp>
      <p:sp>
        <p:nvSpPr>
          <p:cNvPr id="3" name="TextBox 2">
            <a:extLst>
              <a:ext uri="{FF2B5EF4-FFF2-40B4-BE49-F238E27FC236}">
                <a16:creationId xmlns:a16="http://schemas.microsoft.com/office/drawing/2014/main" id="{D2C628E9-C0FE-4ED5-81C9-E585F93F78B7}"/>
              </a:ext>
            </a:extLst>
          </p:cNvPr>
          <p:cNvSpPr txBox="1"/>
          <p:nvPr/>
        </p:nvSpPr>
        <p:spPr>
          <a:xfrm>
            <a:off x="52035" y="843596"/>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Figure 28: West India Polypropylene </a:t>
            </a:r>
            <a:r>
              <a:rPr lang="en-US" sz="1000" b="1" dirty="0">
                <a:latin typeface="Verdana" panose="020B0604030504040204" pitchFamily="34" charset="0"/>
                <a:ea typeface="Verdana" panose="020B0604030504040204" pitchFamily="34" charset="0"/>
                <a:cs typeface="Verdana" panose="020B0604030504040204" pitchFamily="34" charset="0"/>
              </a:rPr>
              <a:t>C</a:t>
            </a:r>
            <a:r>
              <a:rPr kumimoji="0" lang="en-US" sz="1000" b="1" i="0" u="none" strike="noStrike" kern="1200" cap="none" spc="0" normalizeH="0" baseline="0" noProof="0" dirty="0" err="1">
                <a:ln>
                  <a:noFill/>
                </a:ln>
                <a:effectLst/>
                <a:uLnTx/>
                <a:uFillTx/>
                <a:latin typeface="Verdana" panose="020B0604030504040204" pitchFamily="34" charset="0"/>
                <a:ea typeface="Verdana" panose="020B0604030504040204" pitchFamily="34" charset="0"/>
                <a:cs typeface="Verdana" panose="020B0604030504040204" pitchFamily="34" charset="0"/>
              </a:rPr>
              <a:t>opolymer</a:t>
            </a: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Market Share, By </a:t>
            </a:r>
            <a:r>
              <a:rPr lang="en-US" sz="1000" b="1" dirty="0">
                <a:latin typeface="Verdana" panose="020B0604030504040204" pitchFamily="34" charset="0"/>
                <a:ea typeface="Verdana" panose="020B0604030504040204" pitchFamily="34" charset="0"/>
                <a:cs typeface="Verdana" panose="020B0604030504040204" pitchFamily="34" charset="0"/>
              </a:rPr>
              <a:t>Process</a:t>
            </a: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By Volume (Thousand Tonnes), 2015–2030F</a:t>
            </a:r>
          </a:p>
        </p:txBody>
      </p:sp>
      <p:sp>
        <p:nvSpPr>
          <p:cNvPr id="4" name="TextBox 3">
            <a:extLst>
              <a:ext uri="{FF2B5EF4-FFF2-40B4-BE49-F238E27FC236}">
                <a16:creationId xmlns:a16="http://schemas.microsoft.com/office/drawing/2014/main" id="{D088A6C5-3C90-4E8A-BDBB-3E2B0323E00E}"/>
              </a:ext>
            </a:extLst>
          </p:cNvPr>
          <p:cNvSpPr txBox="1"/>
          <p:nvPr/>
        </p:nvSpPr>
        <p:spPr>
          <a:xfrm>
            <a:off x="187336" y="5972487"/>
            <a:ext cx="8956664"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Cambria" panose="02040503050406030204" pitchFamily="18" charset="0"/>
                <a:ea typeface="Verdana" panose="020B0604030504040204" pitchFamily="34" charset="0"/>
                <a:cs typeface="Verdana" panose="020B0604030504040204" pitchFamily="34" charset="0"/>
              </a:rPr>
              <a:t>Others include Storage Batteries, Synthetic Gypsum, Mineral Leaching , TDI/ Nitric Acid/ Aniline/ p-Cresol, Zinc sulphate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Cambria" panose="02040503050406030204" pitchFamily="18" charset="0"/>
                <a:ea typeface="Verdana" panose="020B0604030504040204" pitchFamily="34" charset="0"/>
                <a:cs typeface="Verdana" panose="020B0604030504040204" pitchFamily="34" charset="0"/>
              </a:rPr>
              <a:t>Source: TechSci Research</a:t>
            </a:r>
          </a:p>
        </p:txBody>
      </p:sp>
      <p:sp>
        <p:nvSpPr>
          <p:cNvPr id="5" name="TextBox 4">
            <a:extLst>
              <a:ext uri="{FF2B5EF4-FFF2-40B4-BE49-F238E27FC236}">
                <a16:creationId xmlns:a16="http://schemas.microsoft.com/office/drawing/2014/main" id="{859AE7B1-5E83-4045-BC5F-53E5EE4CB3A7}"/>
              </a:ext>
            </a:extLst>
          </p:cNvPr>
          <p:cNvSpPr txBox="1"/>
          <p:nvPr/>
        </p:nvSpPr>
        <p:spPr>
          <a:xfrm>
            <a:off x="88490" y="6257950"/>
            <a:ext cx="5246436" cy="523220"/>
          </a:xfrm>
          <a:prstGeom prst="rect">
            <a:avLst/>
          </a:prstGeom>
          <a:noFill/>
        </p:spPr>
        <p:txBody>
          <a:bodyPr wrap="square" rtlCol="0">
            <a:spAutoFit/>
          </a:bodyPr>
          <a:lstStyle/>
          <a:p>
            <a:pPr>
              <a:defRPr/>
            </a:pPr>
            <a:r>
              <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FY depicts the fiscal year ending in the month of March of  that year.</a:t>
            </a: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 </a:t>
            </a:r>
          </a:p>
          <a:p>
            <a:pPr>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FY2020 – April 2019-March 2020</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2" name="Chart 1">
            <a:extLst>
              <a:ext uri="{FF2B5EF4-FFF2-40B4-BE49-F238E27FC236}">
                <a16:creationId xmlns:a16="http://schemas.microsoft.com/office/drawing/2014/main" id="{59869E16-F091-4F5B-AAA8-5B9A7B07C7C5}"/>
              </a:ext>
            </a:extLst>
          </p:cNvPr>
          <p:cNvGraphicFramePr/>
          <p:nvPr/>
        </p:nvGraphicFramePr>
        <p:xfrm>
          <a:off x="-246759" y="1373654"/>
          <a:ext cx="9242184" cy="436126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854494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6093882-BD00-4B41-8145-9BDF8D98A1CE}"/>
              </a:ext>
            </a:extLst>
          </p:cNvPr>
          <p:cNvSpPr txBox="1">
            <a:spLocks/>
          </p:cNvSpPr>
          <p:nvPr/>
        </p:nvSpPr>
        <p:spPr>
          <a:xfrm>
            <a:off x="92563" y="229085"/>
            <a:ext cx="8921930" cy="28777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200" b="1" dirty="0">
                <a:latin typeface="Verdana" panose="020B0604030504040204" pitchFamily="34" charset="0"/>
                <a:ea typeface="Verdana" panose="020B0604030504040204" pitchFamily="34" charset="0"/>
                <a:cs typeface="Verdana" panose="020B0604030504040204" pitchFamily="34" charset="0"/>
              </a:rPr>
              <a:t>South India</a:t>
            </a:r>
            <a:r>
              <a:rPr kumimoji="0" lang="en-IN" sz="12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Polypropylene </a:t>
            </a:r>
            <a:r>
              <a:rPr lang="en-IN" sz="1200" b="1" dirty="0">
                <a:latin typeface="Verdana" panose="020B0604030504040204" pitchFamily="34" charset="0"/>
                <a:ea typeface="Verdana" panose="020B0604030504040204" pitchFamily="34" charset="0"/>
                <a:cs typeface="Verdana" panose="020B0604030504040204" pitchFamily="34" charset="0"/>
              </a:rPr>
              <a:t>C</a:t>
            </a:r>
            <a:r>
              <a:rPr kumimoji="0" lang="en-IN" sz="1200" b="1" i="0" u="none" strike="noStrike" kern="1200" cap="none" spc="0" normalizeH="0" baseline="0" noProof="0" dirty="0" err="1">
                <a:ln>
                  <a:noFill/>
                </a:ln>
                <a:effectLst/>
                <a:uLnTx/>
                <a:uFillTx/>
                <a:latin typeface="Verdana" panose="020B0604030504040204" pitchFamily="34" charset="0"/>
                <a:ea typeface="Verdana" panose="020B0604030504040204" pitchFamily="34" charset="0"/>
                <a:cs typeface="Verdana" panose="020B0604030504040204" pitchFamily="34" charset="0"/>
              </a:rPr>
              <a:t>opolymer</a:t>
            </a:r>
            <a:r>
              <a:rPr kumimoji="0" lang="en-IN" sz="12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Demand Supply Gap Analysis</a:t>
            </a:r>
          </a:p>
        </p:txBody>
      </p:sp>
      <p:sp>
        <p:nvSpPr>
          <p:cNvPr id="3" name="TextBox 2">
            <a:extLst>
              <a:ext uri="{FF2B5EF4-FFF2-40B4-BE49-F238E27FC236}">
                <a16:creationId xmlns:a16="http://schemas.microsoft.com/office/drawing/2014/main" id="{38AB1E6A-8C0B-45AC-ACF8-5A7C3810084A}"/>
              </a:ext>
            </a:extLst>
          </p:cNvPr>
          <p:cNvSpPr txBox="1"/>
          <p:nvPr/>
        </p:nvSpPr>
        <p:spPr>
          <a:xfrm>
            <a:off x="-18473" y="615943"/>
            <a:ext cx="8779297" cy="292068"/>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Table 8: </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South</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India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Polypropylene Copolymer</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Market Supply Analysis</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 2015-</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2030F (Thousand Tonnes)</a:t>
            </a:r>
          </a:p>
        </p:txBody>
      </p:sp>
      <p:sp>
        <p:nvSpPr>
          <p:cNvPr id="5" name="TextBox 4">
            <a:extLst>
              <a:ext uri="{FF2B5EF4-FFF2-40B4-BE49-F238E27FC236}">
                <a16:creationId xmlns:a16="http://schemas.microsoft.com/office/drawing/2014/main" id="{4F37F8DD-F660-4CA0-9A8C-873C569A71A4}"/>
              </a:ext>
            </a:extLst>
          </p:cNvPr>
          <p:cNvSpPr txBox="1"/>
          <p:nvPr/>
        </p:nvSpPr>
        <p:spPr>
          <a:xfrm>
            <a:off x="6866489" y="6065716"/>
            <a:ext cx="2277511" cy="553998"/>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IN" sz="6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6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Demand = Production + Import – Export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6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Demand Supply Gap = Production – Demand</a:t>
            </a:r>
          </a:p>
          <a:p>
            <a:pPr algn="r">
              <a:defRPr/>
            </a:pPr>
            <a:r>
              <a:rPr kumimoji="0" lang="en-IN" sz="6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6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6" name="Table 5">
            <a:extLst>
              <a:ext uri="{FF2B5EF4-FFF2-40B4-BE49-F238E27FC236}">
                <a16:creationId xmlns:a16="http://schemas.microsoft.com/office/drawing/2014/main" id="{523C5365-A24C-44FE-958E-754A3F8BF61E}"/>
              </a:ext>
            </a:extLst>
          </p:cNvPr>
          <p:cNvGraphicFramePr>
            <a:graphicFrameLocks noGrp="1"/>
          </p:cNvGraphicFramePr>
          <p:nvPr>
            <p:extLst>
              <p:ext uri="{D42A27DB-BD31-4B8C-83A1-F6EECF244321}">
                <p14:modId xmlns:p14="http://schemas.microsoft.com/office/powerpoint/2010/main" val="2146204608"/>
              </p:ext>
            </p:extLst>
          </p:nvPr>
        </p:nvGraphicFramePr>
        <p:xfrm>
          <a:off x="-1" y="908010"/>
          <a:ext cx="9143997" cy="5157705"/>
        </p:xfrm>
        <a:graphic>
          <a:graphicData uri="http://schemas.openxmlformats.org/drawingml/2006/table">
            <a:tbl>
              <a:tblPr firstRow="1" bandRow="1">
                <a:tableStyleId>{93296810-A885-4BE3-A3E7-6D5BEEA58F35}</a:tableStyleId>
              </a:tblPr>
              <a:tblGrid>
                <a:gridCol w="835872">
                  <a:extLst>
                    <a:ext uri="{9D8B030D-6E8A-4147-A177-3AD203B41FA5}">
                      <a16:colId xmlns:a16="http://schemas.microsoft.com/office/drawing/2014/main" val="3580014540"/>
                    </a:ext>
                  </a:extLst>
                </a:gridCol>
                <a:gridCol w="647009">
                  <a:extLst>
                    <a:ext uri="{9D8B030D-6E8A-4147-A177-3AD203B41FA5}">
                      <a16:colId xmlns:a16="http://schemas.microsoft.com/office/drawing/2014/main" val="1855223881"/>
                    </a:ext>
                  </a:extLst>
                </a:gridCol>
                <a:gridCol w="537910">
                  <a:extLst>
                    <a:ext uri="{9D8B030D-6E8A-4147-A177-3AD203B41FA5}">
                      <a16:colId xmlns:a16="http://schemas.microsoft.com/office/drawing/2014/main" val="224046152"/>
                    </a:ext>
                  </a:extLst>
                </a:gridCol>
                <a:gridCol w="642979">
                  <a:extLst>
                    <a:ext uri="{9D8B030D-6E8A-4147-A177-3AD203B41FA5}">
                      <a16:colId xmlns:a16="http://schemas.microsoft.com/office/drawing/2014/main" val="4135288567"/>
                    </a:ext>
                  </a:extLst>
                </a:gridCol>
                <a:gridCol w="578681">
                  <a:extLst>
                    <a:ext uri="{9D8B030D-6E8A-4147-A177-3AD203B41FA5}">
                      <a16:colId xmlns:a16="http://schemas.microsoft.com/office/drawing/2014/main" val="4147586031"/>
                    </a:ext>
                  </a:extLst>
                </a:gridCol>
                <a:gridCol w="551125">
                  <a:extLst>
                    <a:ext uri="{9D8B030D-6E8A-4147-A177-3AD203B41FA5}">
                      <a16:colId xmlns:a16="http://schemas.microsoft.com/office/drawing/2014/main" val="1065642436"/>
                    </a:ext>
                  </a:extLst>
                </a:gridCol>
                <a:gridCol w="551124">
                  <a:extLst>
                    <a:ext uri="{9D8B030D-6E8A-4147-A177-3AD203B41FA5}">
                      <a16:colId xmlns:a16="http://schemas.microsoft.com/office/drawing/2014/main" val="2921408857"/>
                    </a:ext>
                  </a:extLst>
                </a:gridCol>
                <a:gridCol w="588349">
                  <a:extLst>
                    <a:ext uri="{9D8B030D-6E8A-4147-A177-3AD203B41FA5}">
                      <a16:colId xmlns:a16="http://schemas.microsoft.com/office/drawing/2014/main" val="216429577"/>
                    </a:ext>
                  </a:extLst>
                </a:gridCol>
                <a:gridCol w="601564">
                  <a:extLst>
                    <a:ext uri="{9D8B030D-6E8A-4147-A177-3AD203B41FA5}">
                      <a16:colId xmlns:a16="http://schemas.microsoft.com/office/drawing/2014/main" val="1193704167"/>
                    </a:ext>
                  </a:extLst>
                </a:gridCol>
                <a:gridCol w="601564">
                  <a:extLst>
                    <a:ext uri="{9D8B030D-6E8A-4147-A177-3AD203B41FA5}">
                      <a16:colId xmlns:a16="http://schemas.microsoft.com/office/drawing/2014/main" val="1541654645"/>
                    </a:ext>
                  </a:extLst>
                </a:gridCol>
                <a:gridCol w="601564">
                  <a:extLst>
                    <a:ext uri="{9D8B030D-6E8A-4147-A177-3AD203B41FA5}">
                      <a16:colId xmlns:a16="http://schemas.microsoft.com/office/drawing/2014/main" val="1366327873"/>
                    </a:ext>
                  </a:extLst>
                </a:gridCol>
                <a:gridCol w="601564">
                  <a:extLst>
                    <a:ext uri="{9D8B030D-6E8A-4147-A177-3AD203B41FA5}">
                      <a16:colId xmlns:a16="http://schemas.microsoft.com/office/drawing/2014/main" val="2587147855"/>
                    </a:ext>
                  </a:extLst>
                </a:gridCol>
                <a:gridCol w="601564">
                  <a:extLst>
                    <a:ext uri="{9D8B030D-6E8A-4147-A177-3AD203B41FA5}">
                      <a16:colId xmlns:a16="http://schemas.microsoft.com/office/drawing/2014/main" val="1341432530"/>
                    </a:ext>
                  </a:extLst>
                </a:gridCol>
                <a:gridCol w="601564">
                  <a:extLst>
                    <a:ext uri="{9D8B030D-6E8A-4147-A177-3AD203B41FA5}">
                      <a16:colId xmlns:a16="http://schemas.microsoft.com/office/drawing/2014/main" val="3173189229"/>
                    </a:ext>
                  </a:extLst>
                </a:gridCol>
                <a:gridCol w="601564">
                  <a:extLst>
                    <a:ext uri="{9D8B030D-6E8A-4147-A177-3AD203B41FA5}">
                      <a16:colId xmlns:a16="http://schemas.microsoft.com/office/drawing/2014/main" val="1544274010"/>
                    </a:ext>
                  </a:extLst>
                </a:gridCol>
              </a:tblGrid>
              <a:tr h="495933">
                <a:tc>
                  <a:txBody>
                    <a:bodyPr/>
                    <a:lstStyle/>
                    <a:p>
                      <a:pPr algn="ctr"/>
                      <a:endPar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2015</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2016</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2017</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2018</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2019</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2020</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2021</a:t>
                      </a:r>
                    </a:p>
                  </a:txBody>
                  <a:tcPr anchor="ctr">
                    <a:solidFill>
                      <a:schemeClr val="accent3">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2022E</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2025F</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2026F</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2027F</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2028F</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2029F</a:t>
                      </a:r>
                    </a:p>
                  </a:txBody>
                  <a:tcPr anchor="ctr">
                    <a:solidFill>
                      <a:schemeClr val="accent3">
                        <a:lumMod val="75000"/>
                      </a:schemeClr>
                    </a:solidFill>
                  </a:tcPr>
                </a:tc>
                <a:tc>
                  <a:txBody>
                    <a:bodyPr/>
                    <a:lstStyle/>
                    <a:p>
                      <a:pPr algn="ctr"/>
                      <a:r>
                        <a:rPr lang="en-IN" sz="900" b="1" dirty="0">
                          <a:solidFill>
                            <a:schemeClr val="bg1"/>
                          </a:solidFill>
                          <a:latin typeface="Verdana" panose="020B0604030504040204" pitchFamily="34" charset="0"/>
                          <a:ea typeface="Verdana" panose="020B0604030504040204" pitchFamily="34" charset="0"/>
                          <a:cs typeface="Verdana" panose="020B0604030504040204" pitchFamily="34" charset="0"/>
                        </a:rPr>
                        <a:t>2030F</a:t>
                      </a:r>
                    </a:p>
                  </a:txBody>
                  <a:tcPr anchor="ctr">
                    <a:solidFill>
                      <a:schemeClr val="accent3">
                        <a:lumMod val="75000"/>
                      </a:schemeClr>
                    </a:solidFill>
                  </a:tcPr>
                </a:tc>
                <a:extLst>
                  <a:ext uri="{0D108BD9-81ED-4DB2-BD59-A6C34878D82A}">
                    <a16:rowId xmlns:a16="http://schemas.microsoft.com/office/drawing/2014/main" val="3771434692"/>
                  </a:ext>
                </a:extLst>
              </a:tr>
              <a:tr h="495933">
                <a:tc>
                  <a:txBody>
                    <a:bodyPr/>
                    <a:lstStyle/>
                    <a:p>
                      <a:pPr algn="ctr"/>
                      <a:r>
                        <a:rPr lang="en-IN" sz="800" b="1" dirty="0">
                          <a:solidFill>
                            <a:schemeClr val="tx1"/>
                          </a:solidFill>
                          <a:latin typeface="Verdana" panose="020B0604030504040204" pitchFamily="34" charset="0"/>
                          <a:ea typeface="Verdana" panose="020B0604030504040204" pitchFamily="34" charset="0"/>
                          <a:cs typeface="Verdana" panose="020B0604030504040204" pitchFamily="34" charset="0"/>
                        </a:rPr>
                        <a:t>Capacity</a:t>
                      </a:r>
                    </a:p>
                  </a:txBody>
                  <a:tcPr anchor="ctr"/>
                </a:tc>
                <a:tc>
                  <a:txBody>
                    <a:bodyPr/>
                    <a:lstStyle/>
                    <a:p>
                      <a:pPr algn="ctr" fontAlgn="ctr"/>
                      <a:r>
                        <a:rPr lang="en-US" sz="1100" b="0" i="0" u="none" strike="noStrike" dirty="0">
                          <a:solidFill>
                            <a:srgbClr val="000000"/>
                          </a:solidFill>
                          <a:effectLst/>
                          <a:latin typeface="Calibri" panose="020F0502020204030204" pitchFamily="34" charset="0"/>
                        </a:rPr>
                        <a:t>0</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0</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0</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0</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0</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0</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0</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0</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0</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0</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0</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0</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0</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0</a:t>
                      </a:r>
                    </a:p>
                  </a:txBody>
                  <a:tcPr marL="9525" marR="9525" marT="9525" marB="0" anchor="ctr"/>
                </a:tc>
                <a:extLst>
                  <a:ext uri="{0D108BD9-81ED-4DB2-BD59-A6C34878D82A}">
                    <a16:rowId xmlns:a16="http://schemas.microsoft.com/office/drawing/2014/main" val="3723992749"/>
                  </a:ext>
                </a:extLst>
              </a:tr>
              <a:tr h="495933">
                <a:tc>
                  <a:txBody>
                    <a:bodyPr/>
                    <a:lstStyle/>
                    <a:p>
                      <a:pPr algn="ctr"/>
                      <a:r>
                        <a:rPr lang="en-IN" sz="800" b="1" dirty="0">
                          <a:solidFill>
                            <a:schemeClr val="tx1"/>
                          </a:solidFill>
                          <a:latin typeface="Verdana" panose="020B0604030504040204" pitchFamily="34" charset="0"/>
                          <a:ea typeface="Verdana" panose="020B0604030504040204" pitchFamily="34" charset="0"/>
                          <a:cs typeface="Verdana" panose="020B0604030504040204" pitchFamily="34" charset="0"/>
                        </a:rPr>
                        <a:t>Production</a:t>
                      </a:r>
                    </a:p>
                  </a:txBody>
                  <a:tcPr anchor="ctr"/>
                </a:tc>
                <a:tc>
                  <a:txBody>
                    <a:bodyPr/>
                    <a:lstStyle/>
                    <a:p>
                      <a:pPr algn="ctr" fontAlgn="ctr"/>
                      <a:r>
                        <a:rPr lang="en-US" sz="1100" b="0" i="0" u="none" strike="noStrike" dirty="0">
                          <a:solidFill>
                            <a:srgbClr val="000000"/>
                          </a:solidFill>
                          <a:effectLst/>
                          <a:latin typeface="Calibri" panose="020F0502020204030204" pitchFamily="34" charset="0"/>
                        </a:rPr>
                        <a:t>0</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0</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0</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0</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0</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0</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0</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0</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0</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0</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0</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0</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0</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0</a:t>
                      </a:r>
                    </a:p>
                  </a:txBody>
                  <a:tcPr marL="9525" marR="9525" marT="9525" marB="0" anchor="ctr"/>
                </a:tc>
                <a:extLst>
                  <a:ext uri="{0D108BD9-81ED-4DB2-BD59-A6C34878D82A}">
                    <a16:rowId xmlns:a16="http://schemas.microsoft.com/office/drawing/2014/main" val="2090164450"/>
                  </a:ext>
                </a:extLst>
              </a:tr>
              <a:tr h="793493">
                <a:tc>
                  <a:txBody>
                    <a:bodyPr/>
                    <a:lstStyle/>
                    <a:p>
                      <a:pPr algn="ctr"/>
                      <a:r>
                        <a:rPr lang="en-IN" sz="800" b="1" dirty="0">
                          <a:solidFill>
                            <a:schemeClr val="tx1"/>
                          </a:solidFill>
                          <a:latin typeface="Verdana" panose="020B0604030504040204" pitchFamily="34" charset="0"/>
                          <a:ea typeface="Verdana" panose="020B0604030504040204" pitchFamily="34" charset="0"/>
                          <a:cs typeface="Verdana" panose="020B0604030504040204" pitchFamily="34" charset="0"/>
                        </a:rPr>
                        <a:t>Operating Rate</a:t>
                      </a:r>
                    </a:p>
                  </a:txBody>
                  <a:tcPr anchor="ctr"/>
                </a:tc>
                <a:tc>
                  <a:txBody>
                    <a:bodyPr/>
                    <a:lstStyle/>
                    <a:p>
                      <a:pPr algn="ctr" fontAlgn="ctr"/>
                      <a:r>
                        <a:rPr lang="en-US" sz="1100" b="0" i="0" u="none" strike="noStrike">
                          <a:solidFill>
                            <a:srgbClr val="000000"/>
                          </a:solidFill>
                          <a:effectLst/>
                          <a:latin typeface="Calibri" panose="020F0502020204030204" pitchFamily="34" charset="0"/>
                        </a:rPr>
                        <a:t>77.15%</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80.88%</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79.94%</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83.71%</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81.11%</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81.27%</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75.19%</a:t>
                      </a: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84.62%</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85.00%</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87.00%</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88.00%</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89.00%</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90.00%</a:t>
                      </a:r>
                    </a:p>
                  </a:txBody>
                  <a:tcPr marL="9525" marR="9525" marT="9525" marB="0" anchor="ctr"/>
                </a:tc>
                <a:extLst>
                  <a:ext uri="{0D108BD9-81ED-4DB2-BD59-A6C34878D82A}">
                    <a16:rowId xmlns:a16="http://schemas.microsoft.com/office/drawing/2014/main" val="1661574915"/>
                  </a:ext>
                </a:extLst>
              </a:tr>
              <a:tr h="495933">
                <a:tc>
                  <a:txBody>
                    <a:bodyPr/>
                    <a:lstStyle/>
                    <a:p>
                      <a:pPr algn="ctr"/>
                      <a:r>
                        <a:rPr lang="en-IN" sz="800" b="1" dirty="0">
                          <a:solidFill>
                            <a:schemeClr val="tx1"/>
                          </a:solidFill>
                          <a:latin typeface="Verdana" panose="020B0604030504040204" pitchFamily="34" charset="0"/>
                          <a:ea typeface="Verdana" panose="020B0604030504040204" pitchFamily="34" charset="0"/>
                          <a:cs typeface="Verdana" panose="020B0604030504040204" pitchFamily="34" charset="0"/>
                        </a:rPr>
                        <a:t>Import </a:t>
                      </a:r>
                    </a:p>
                  </a:txBody>
                  <a:tcPr anchor="ctr"/>
                </a:tc>
                <a:tc>
                  <a:txBody>
                    <a:bodyPr/>
                    <a:lstStyle/>
                    <a:p>
                      <a:pPr algn="ctr" fontAlgn="ctr"/>
                      <a:r>
                        <a:rPr lang="en-US" sz="1100" b="0" i="0" u="none" strike="noStrike">
                          <a:solidFill>
                            <a:srgbClr val="000000"/>
                          </a:solidFill>
                          <a:effectLst/>
                          <a:latin typeface="Calibri" panose="020F0502020204030204" pitchFamily="34" charset="0"/>
                        </a:rPr>
                        <a:t>862.32</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1388.79</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1300.29</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946.55</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1477.94</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1986.61</a:t>
                      </a: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80386574"/>
                  </a:ext>
                </a:extLst>
              </a:tr>
              <a:tr h="495933">
                <a:tc>
                  <a:txBody>
                    <a:bodyPr/>
                    <a:lstStyle/>
                    <a:p>
                      <a:pPr algn="ctr"/>
                      <a:r>
                        <a:rPr lang="en-IN" sz="800" b="1" dirty="0">
                          <a:solidFill>
                            <a:schemeClr val="tx1"/>
                          </a:solidFill>
                          <a:latin typeface="Verdana" panose="020B0604030504040204" pitchFamily="34" charset="0"/>
                          <a:ea typeface="Verdana" panose="020B0604030504040204" pitchFamily="34" charset="0"/>
                          <a:cs typeface="Verdana" panose="020B0604030504040204" pitchFamily="34" charset="0"/>
                        </a:rPr>
                        <a:t>Export</a:t>
                      </a:r>
                    </a:p>
                  </a:txBody>
                  <a:tcPr anchor="ctr"/>
                </a:tc>
                <a:tc>
                  <a:txBody>
                    <a:bodyPr/>
                    <a:lstStyle/>
                    <a:p>
                      <a:pPr algn="ctr" fontAlgn="ctr"/>
                      <a:r>
                        <a:rPr lang="en-US" sz="1100" b="0" i="0" u="none" strike="noStrike">
                          <a:solidFill>
                            <a:srgbClr val="000000"/>
                          </a:solidFill>
                          <a:effectLst/>
                          <a:latin typeface="Calibri" panose="020F0502020204030204" pitchFamily="34" charset="0"/>
                        </a:rPr>
                        <a:t>60.55</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37.09</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172.01</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394.47</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124.74</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51.38</a:t>
                      </a: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251520526"/>
                  </a:ext>
                </a:extLst>
              </a:tr>
              <a:tr h="793493">
                <a:tc>
                  <a:txBody>
                    <a:bodyPr/>
                    <a:lstStyle/>
                    <a:p>
                      <a:pPr marL="0" algn="ctr" defTabSz="685800" rtl="0" eaLnBrk="1" latinLnBrk="0" hangingPunct="1"/>
                      <a:r>
                        <a:rPr lang="en-IN" sz="8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Total Demand</a:t>
                      </a:r>
                    </a:p>
                  </a:txBody>
                  <a:tcPr anchor="ctr"/>
                </a:tc>
                <a:tc>
                  <a:txBody>
                    <a:bodyPr/>
                    <a:lstStyle/>
                    <a:p>
                      <a:pPr algn="ctr" fontAlgn="ctr"/>
                      <a:r>
                        <a:rPr lang="en-US" sz="1100" b="0" i="0" u="none" strike="noStrike">
                          <a:solidFill>
                            <a:srgbClr val="000000"/>
                          </a:solidFill>
                          <a:effectLst/>
                          <a:latin typeface="Calibri" panose="020F0502020204030204" pitchFamily="34" charset="0"/>
                        </a:rPr>
                        <a:t>12215.97</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13317.97</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13278.87</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13610.55</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14250.35</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15020.24</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13856.32</a:t>
                      </a: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17569.87</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18467.69</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19400.31</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20360.63</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21339.97</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22381.36</a:t>
                      </a:r>
                    </a:p>
                  </a:txBody>
                  <a:tcPr marL="9525" marR="9525" marT="9525" marB="0" anchor="ctr"/>
                </a:tc>
                <a:extLst>
                  <a:ext uri="{0D108BD9-81ED-4DB2-BD59-A6C34878D82A}">
                    <a16:rowId xmlns:a16="http://schemas.microsoft.com/office/drawing/2014/main" val="1211048611"/>
                  </a:ext>
                </a:extLst>
              </a:tr>
              <a:tr h="1091054">
                <a:tc>
                  <a:txBody>
                    <a:bodyPr/>
                    <a:lstStyle/>
                    <a:p>
                      <a:pPr marL="0" algn="ctr" defTabSz="685800" rtl="0" eaLnBrk="1" latinLnBrk="0" hangingPunct="1"/>
                      <a:r>
                        <a:rPr lang="en-IN" sz="8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Demand Supply Gap</a:t>
                      </a:r>
                    </a:p>
                  </a:txBody>
                  <a:tcPr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-1750.69</a:t>
                      </a:r>
                    </a:p>
                  </a:txBody>
                  <a:tcPr marL="9525" marR="9525" marT="9525" marB="0" anchor="ct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-3946.02</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-4782.69</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-5393.31</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-6192.63</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-7010.97</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-7891.36</a:t>
                      </a:r>
                    </a:p>
                  </a:txBody>
                  <a:tcPr marL="9525" marR="9525" marT="9525" marB="0" anchor="ctr"/>
                </a:tc>
                <a:extLst>
                  <a:ext uri="{0D108BD9-81ED-4DB2-BD59-A6C34878D82A}">
                    <a16:rowId xmlns:a16="http://schemas.microsoft.com/office/drawing/2014/main" val="3016581503"/>
                  </a:ext>
                </a:extLst>
              </a:tr>
            </a:tbl>
          </a:graphicData>
        </a:graphic>
      </p:graphicFrame>
    </p:spTree>
    <p:extLst>
      <p:ext uri="{BB962C8B-B14F-4D97-AF65-F5344CB8AC3E}">
        <p14:creationId xmlns:p14="http://schemas.microsoft.com/office/powerpoint/2010/main" val="565167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41EC4E82-0296-4160-98C1-35A7FEA38897}"/>
              </a:ext>
            </a:extLst>
          </p:cNvPr>
          <p:cNvSpPr txBox="1">
            <a:spLocks/>
          </p:cNvSpPr>
          <p:nvPr/>
        </p:nvSpPr>
        <p:spPr>
          <a:xfrm>
            <a:off x="236113" y="284728"/>
            <a:ext cx="6787539" cy="28777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200" b="1" dirty="0">
                <a:latin typeface="Verdana" panose="020B0604030504040204" pitchFamily="34" charset="0"/>
                <a:ea typeface="Verdana" panose="020B0604030504040204" pitchFamily="34" charset="0"/>
                <a:cs typeface="Verdana" panose="020B0604030504040204" pitchFamily="34" charset="0"/>
              </a:rPr>
              <a:t>South India Polypropylene Copolymer Market Share, By Top 3 States</a:t>
            </a:r>
          </a:p>
        </p:txBody>
      </p:sp>
      <p:sp>
        <p:nvSpPr>
          <p:cNvPr id="3" name="TextBox 2">
            <a:extLst>
              <a:ext uri="{FF2B5EF4-FFF2-40B4-BE49-F238E27FC236}">
                <a16:creationId xmlns:a16="http://schemas.microsoft.com/office/drawing/2014/main" id="{D2C628E9-C0FE-4ED5-81C9-E585F93F78B7}"/>
              </a:ext>
            </a:extLst>
          </p:cNvPr>
          <p:cNvSpPr txBox="1"/>
          <p:nvPr/>
        </p:nvSpPr>
        <p:spPr>
          <a:xfrm>
            <a:off x="167479" y="720877"/>
            <a:ext cx="8809041" cy="52290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00" b="1" dirty="0">
                <a:latin typeface="Verdana" panose="020B0604030504040204" pitchFamily="34" charset="0"/>
                <a:ea typeface="Verdana" panose="020B0604030504040204" pitchFamily="34" charset="0"/>
                <a:cs typeface="Verdana" panose="020B0604030504040204" pitchFamily="34" charset="0"/>
              </a:rPr>
              <a:t>29</a:t>
            </a: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South India Polypropylene Copolymer Market Share, By Top 3 States, By Volume (Thousand Tonnes), 2015–2030F</a:t>
            </a:r>
          </a:p>
        </p:txBody>
      </p:sp>
      <p:sp>
        <p:nvSpPr>
          <p:cNvPr id="4" name="TextBox 3">
            <a:extLst>
              <a:ext uri="{FF2B5EF4-FFF2-40B4-BE49-F238E27FC236}">
                <a16:creationId xmlns:a16="http://schemas.microsoft.com/office/drawing/2014/main" id="{1150F2F3-A05A-4726-8A9D-2D43B6031F79}"/>
              </a:ext>
            </a:extLst>
          </p:cNvPr>
          <p:cNvSpPr txBox="1"/>
          <p:nvPr/>
        </p:nvSpPr>
        <p:spPr>
          <a:xfrm>
            <a:off x="118388" y="6336740"/>
            <a:ext cx="8601531" cy="523220"/>
          </a:xfrm>
          <a:prstGeom prst="rect">
            <a:avLst/>
          </a:prstGeom>
          <a:noFill/>
        </p:spPr>
        <p:txBody>
          <a:bodyPr wrap="square" rtlCol="0">
            <a:spAutoFit/>
          </a:bodyPr>
          <a:lstStyle/>
          <a:p>
            <a:pPr>
              <a:defRPr/>
            </a:pPr>
            <a:r>
              <a:rPr lang="en-IN" sz="1000" i="1" dirty="0">
                <a:solidFill>
                  <a:srgbClr val="7F7F7F"/>
                </a:solidFill>
                <a:latin typeface="Verdana" panose="020B0604030504040204" pitchFamily="34" charset="0"/>
                <a:ea typeface="Verdana" panose="020B0604030504040204" pitchFamily="34" charset="0"/>
                <a:cs typeface="Verdana" panose="020B0604030504040204" pitchFamily="34" charset="0"/>
              </a:rPr>
              <a:t>Year</a:t>
            </a:r>
            <a:r>
              <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 depicts the fiscal year ending in the month of March of  that year.</a:t>
            </a: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 </a:t>
            </a:r>
          </a:p>
          <a:p>
            <a:pPr>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2020 – April 2019-March 2020</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7" name="Chart 6">
            <a:extLst>
              <a:ext uri="{FF2B5EF4-FFF2-40B4-BE49-F238E27FC236}">
                <a16:creationId xmlns:a16="http://schemas.microsoft.com/office/drawing/2014/main" id="{EDED1A3F-86BB-4069-80CE-D409AAA33472}"/>
              </a:ext>
            </a:extLst>
          </p:cNvPr>
          <p:cNvGraphicFramePr/>
          <p:nvPr/>
        </p:nvGraphicFramePr>
        <p:xfrm>
          <a:off x="-294968" y="1358993"/>
          <a:ext cx="9537152" cy="4977747"/>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a16="http://schemas.microsoft.com/office/drawing/2014/main" id="{D5349CEB-C67F-4B69-A472-BA894E24FC51}"/>
              </a:ext>
            </a:extLst>
          </p:cNvPr>
          <p:cNvSpPr txBox="1"/>
          <p:nvPr/>
        </p:nvSpPr>
        <p:spPr>
          <a:xfrm>
            <a:off x="6442926" y="5345118"/>
            <a:ext cx="2276993"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Others include Kerala, Karnataka,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1698216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6093882-BD00-4B41-8145-9BDF8D98A1CE}"/>
              </a:ext>
            </a:extLst>
          </p:cNvPr>
          <p:cNvSpPr txBox="1">
            <a:spLocks/>
          </p:cNvSpPr>
          <p:nvPr/>
        </p:nvSpPr>
        <p:spPr>
          <a:xfrm>
            <a:off x="92563" y="229085"/>
            <a:ext cx="8921930" cy="28777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200" b="1" dirty="0">
                <a:latin typeface="Verdana" panose="020B0604030504040204" pitchFamily="34" charset="0"/>
                <a:ea typeface="Verdana" panose="020B0604030504040204" pitchFamily="34" charset="0"/>
                <a:cs typeface="Verdana" panose="020B0604030504040204" pitchFamily="34" charset="0"/>
              </a:rPr>
              <a:t>East India</a:t>
            </a:r>
            <a:r>
              <a:rPr kumimoji="0" lang="en-IN" sz="12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Polypropylene Capacity by Company, By Volume (Thousand Tonnes )</a:t>
            </a:r>
          </a:p>
        </p:txBody>
      </p:sp>
      <p:sp>
        <p:nvSpPr>
          <p:cNvPr id="3" name="TextBox 2">
            <a:extLst>
              <a:ext uri="{FF2B5EF4-FFF2-40B4-BE49-F238E27FC236}">
                <a16:creationId xmlns:a16="http://schemas.microsoft.com/office/drawing/2014/main" id="{38AB1E6A-8C0B-45AC-ACF8-5A7C3810084A}"/>
              </a:ext>
            </a:extLst>
          </p:cNvPr>
          <p:cNvSpPr txBox="1"/>
          <p:nvPr/>
        </p:nvSpPr>
        <p:spPr>
          <a:xfrm>
            <a:off x="-18473" y="615943"/>
            <a:ext cx="8779297" cy="292068"/>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Table 1: </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East</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India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Polypropylene </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Capacity, By Company, By Volume , </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2015-</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2030F (Thousand Tonnes)</a:t>
            </a:r>
          </a:p>
        </p:txBody>
      </p:sp>
      <p:graphicFrame>
        <p:nvGraphicFramePr>
          <p:cNvPr id="6" name="Table 5">
            <a:extLst>
              <a:ext uri="{FF2B5EF4-FFF2-40B4-BE49-F238E27FC236}">
                <a16:creationId xmlns:a16="http://schemas.microsoft.com/office/drawing/2014/main" id="{71A650E3-B3EB-46B7-993A-127A94D71C18}"/>
              </a:ext>
            </a:extLst>
          </p:cNvPr>
          <p:cNvGraphicFramePr>
            <a:graphicFrameLocks noGrp="1"/>
          </p:cNvGraphicFramePr>
          <p:nvPr>
            <p:extLst>
              <p:ext uri="{D42A27DB-BD31-4B8C-83A1-F6EECF244321}">
                <p14:modId xmlns:p14="http://schemas.microsoft.com/office/powerpoint/2010/main" val="79338897"/>
              </p:ext>
            </p:extLst>
          </p:nvPr>
        </p:nvGraphicFramePr>
        <p:xfrm>
          <a:off x="222070" y="986618"/>
          <a:ext cx="8779297" cy="5699063"/>
        </p:xfrm>
        <a:graphic>
          <a:graphicData uri="http://schemas.openxmlformats.org/drawingml/2006/table">
            <a:tbl>
              <a:tblPr firstRow="1" bandRow="1">
                <a:tableStyleId>{5C22544A-7EE6-4342-B048-85BDC9FD1C3A}</a:tableStyleId>
              </a:tblPr>
              <a:tblGrid>
                <a:gridCol w="1421200">
                  <a:extLst>
                    <a:ext uri="{9D8B030D-6E8A-4147-A177-3AD203B41FA5}">
                      <a16:colId xmlns:a16="http://schemas.microsoft.com/office/drawing/2014/main" val="2367957960"/>
                    </a:ext>
                  </a:extLst>
                </a:gridCol>
                <a:gridCol w="755373">
                  <a:extLst>
                    <a:ext uri="{9D8B030D-6E8A-4147-A177-3AD203B41FA5}">
                      <a16:colId xmlns:a16="http://schemas.microsoft.com/office/drawing/2014/main" val="1313332331"/>
                    </a:ext>
                  </a:extLst>
                </a:gridCol>
                <a:gridCol w="874644">
                  <a:extLst>
                    <a:ext uri="{9D8B030D-6E8A-4147-A177-3AD203B41FA5}">
                      <a16:colId xmlns:a16="http://schemas.microsoft.com/office/drawing/2014/main" val="1266816264"/>
                    </a:ext>
                  </a:extLst>
                </a:gridCol>
                <a:gridCol w="808383">
                  <a:extLst>
                    <a:ext uri="{9D8B030D-6E8A-4147-A177-3AD203B41FA5}">
                      <a16:colId xmlns:a16="http://schemas.microsoft.com/office/drawing/2014/main" val="1602592210"/>
                    </a:ext>
                  </a:extLst>
                </a:gridCol>
                <a:gridCol w="807465">
                  <a:extLst>
                    <a:ext uri="{9D8B030D-6E8A-4147-A177-3AD203B41FA5}">
                      <a16:colId xmlns:a16="http://schemas.microsoft.com/office/drawing/2014/main" val="343625143"/>
                    </a:ext>
                  </a:extLst>
                </a:gridCol>
                <a:gridCol w="1028058">
                  <a:extLst>
                    <a:ext uri="{9D8B030D-6E8A-4147-A177-3AD203B41FA5}">
                      <a16:colId xmlns:a16="http://schemas.microsoft.com/office/drawing/2014/main" val="2735481257"/>
                    </a:ext>
                  </a:extLst>
                </a:gridCol>
                <a:gridCol w="1028058">
                  <a:extLst>
                    <a:ext uri="{9D8B030D-6E8A-4147-A177-3AD203B41FA5}">
                      <a16:colId xmlns:a16="http://schemas.microsoft.com/office/drawing/2014/main" val="3617866325"/>
                    </a:ext>
                  </a:extLst>
                </a:gridCol>
                <a:gridCol w="1028058">
                  <a:extLst>
                    <a:ext uri="{9D8B030D-6E8A-4147-A177-3AD203B41FA5}">
                      <a16:colId xmlns:a16="http://schemas.microsoft.com/office/drawing/2014/main" val="1239395169"/>
                    </a:ext>
                  </a:extLst>
                </a:gridCol>
                <a:gridCol w="1028058">
                  <a:extLst>
                    <a:ext uri="{9D8B030D-6E8A-4147-A177-3AD203B41FA5}">
                      <a16:colId xmlns:a16="http://schemas.microsoft.com/office/drawing/2014/main" val="1768667197"/>
                    </a:ext>
                  </a:extLst>
                </a:gridCol>
              </a:tblGrid>
              <a:tr h="408705">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Company Name</a:t>
                      </a:r>
                    </a:p>
                  </a:txBody>
                  <a:tcPr marL="9525" marR="9525" marT="9525" marB="0"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Grade</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Location</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2015</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2020</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2021</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2022E</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2025F</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2030F</a:t>
                      </a:r>
                    </a:p>
                  </a:txBody>
                  <a:tcPr anchor="ctr"/>
                </a:tc>
                <a:extLst>
                  <a:ext uri="{0D108BD9-81ED-4DB2-BD59-A6C34878D82A}">
                    <a16:rowId xmlns:a16="http://schemas.microsoft.com/office/drawing/2014/main" val="3942379678"/>
                  </a:ext>
                </a:extLst>
              </a:tr>
              <a:tr h="459768">
                <a:tc>
                  <a:txBody>
                    <a:bodyPr/>
                    <a:lstStyle/>
                    <a:p>
                      <a:pPr algn="ctr" fontAlgn="b"/>
                      <a:r>
                        <a:rPr lang="en-IN" sz="1000" b="0" i="0" u="none" strike="noStrike" dirty="0">
                          <a:solidFill>
                            <a:srgbClr val="000000"/>
                          </a:solidFill>
                          <a:effectLst/>
                          <a:latin typeface="Verdana" panose="020B0604030504040204" pitchFamily="34" charset="0"/>
                        </a:rPr>
                        <a:t>Indian Oil Corporation Limited </a:t>
                      </a:r>
                    </a:p>
                  </a:txBody>
                  <a:tcPr marL="9525" marR="9525" marT="9525"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PPHP</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Paradip – </a:t>
                      </a:r>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Odissa</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0" i="0" u="none" strike="noStrike" dirty="0">
                          <a:solidFill>
                            <a:srgbClr val="000000"/>
                          </a:solidFill>
                          <a:effectLst/>
                          <a:latin typeface="Verdana" panose="020B0604030504040204" pitchFamily="34" charset="0"/>
                        </a:rPr>
                        <a:t>0</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rPr>
                        <a:t>700</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rPr>
                        <a:t>700</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rPr>
                        <a:t>700</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rPr>
                        <a:t>700</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rPr>
                        <a:t>700</a:t>
                      </a:r>
                    </a:p>
                  </a:txBody>
                  <a:tcPr marL="9525" marR="9525" marT="9525" marB="0" anchor="ctr"/>
                </a:tc>
                <a:extLst>
                  <a:ext uri="{0D108BD9-81ED-4DB2-BD59-A6C34878D82A}">
                    <a16:rowId xmlns:a16="http://schemas.microsoft.com/office/drawing/2014/main" val="1528316077"/>
                  </a:ext>
                </a:extLst>
              </a:tr>
              <a:tr h="578620">
                <a:tc>
                  <a:txBody>
                    <a:bodyPr/>
                    <a:lstStyle/>
                    <a:p>
                      <a:pPr algn="ctr" fontAlgn="b"/>
                      <a:r>
                        <a:rPr lang="en-IN" sz="1000" b="0" i="0" u="none" strike="noStrike">
                          <a:solidFill>
                            <a:srgbClr val="000000"/>
                          </a:solidFill>
                          <a:effectLst/>
                          <a:latin typeface="Verdana" panose="020B0604030504040204" pitchFamily="34" charset="0"/>
                        </a:rPr>
                        <a:t>Indian Oil Corporation Limited </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PPHP </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B</a:t>
                      </a:r>
                      <a:r>
                        <a:rPr lang="en-IN"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arauni</a:t>
                      </a: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 Bihar</a:t>
                      </a:r>
                    </a:p>
                  </a:txBody>
                  <a:tcPr marL="0" marR="0" marT="0" marB="0" anchor="ctr"/>
                </a:tc>
                <a:tc>
                  <a:txBody>
                    <a:bodyPr/>
                    <a:lstStyle/>
                    <a:p>
                      <a:pPr algn="ctr" fontAlgn="b"/>
                      <a:r>
                        <a:rPr lang="en-IN" sz="1000" b="0" i="0" u="none" strike="noStrike">
                          <a:solidFill>
                            <a:srgbClr val="000000"/>
                          </a:solidFill>
                          <a:effectLst/>
                          <a:latin typeface="Verdana" panose="020B0604030504040204" pitchFamily="34" charset="0"/>
                        </a:rPr>
                        <a:t>0</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rPr>
                        <a:t>0</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rPr>
                        <a:t>0</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rPr>
                        <a:t>0</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rPr>
                        <a:t>200</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rPr>
                        <a:t>200</a:t>
                      </a:r>
                    </a:p>
                  </a:txBody>
                  <a:tcPr marL="9525" marR="9525" marT="9525" marB="0" anchor="ctr"/>
                </a:tc>
                <a:extLst>
                  <a:ext uri="{0D108BD9-81ED-4DB2-BD59-A6C34878D82A}">
                    <a16:rowId xmlns:a16="http://schemas.microsoft.com/office/drawing/2014/main" val="700321098"/>
                  </a:ext>
                </a:extLst>
              </a:tr>
              <a:tr h="586065">
                <a:tc>
                  <a:txBody>
                    <a:bodyPr/>
                    <a:lstStyle/>
                    <a:p>
                      <a:pPr algn="ctr" fontAlgn="b"/>
                      <a:r>
                        <a:rPr lang="en-IN" sz="1000" b="0" i="0" u="none" strike="noStrike" dirty="0">
                          <a:solidFill>
                            <a:srgbClr val="000000"/>
                          </a:solidFill>
                          <a:effectLst/>
                          <a:latin typeface="Verdana" panose="020B0604030504040204" pitchFamily="34" charset="0"/>
                        </a:rPr>
                        <a:t>Haldia Petrochemicals Limited </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PPHP and PPCP</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Haldia – West Bengal</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0" i="0" u="none" strike="noStrike" dirty="0">
                          <a:solidFill>
                            <a:srgbClr val="000000"/>
                          </a:solidFill>
                          <a:effectLst/>
                          <a:latin typeface="Verdana" panose="020B0604030504040204" pitchFamily="34" charset="0"/>
                        </a:rPr>
                        <a:t>330</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rPr>
                        <a:t>360</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rPr>
                        <a:t>360</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rPr>
                        <a:t>360</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rPr>
                        <a:t>360</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rPr>
                        <a:t>360</a:t>
                      </a:r>
                    </a:p>
                  </a:txBody>
                  <a:tcPr marL="9525" marR="9525" marT="9525" marB="0" anchor="ctr"/>
                </a:tc>
                <a:extLst>
                  <a:ext uri="{0D108BD9-81ED-4DB2-BD59-A6C34878D82A}">
                    <a16:rowId xmlns:a16="http://schemas.microsoft.com/office/drawing/2014/main" val="2482541435"/>
                  </a:ext>
                </a:extLst>
              </a:tr>
              <a:tr h="500504">
                <a:tc>
                  <a:txBody>
                    <a:bodyPr/>
                    <a:lstStyle/>
                    <a:p>
                      <a:pPr algn="ctr" fontAlgn="b"/>
                      <a:r>
                        <a:rPr lang="en-US" sz="1000" b="0" i="0" u="none" strike="noStrike" dirty="0">
                          <a:solidFill>
                            <a:srgbClr val="000000"/>
                          </a:solidFill>
                          <a:effectLst/>
                          <a:latin typeface="Verdana" panose="020B0604030504040204" pitchFamily="34" charset="0"/>
                        </a:rPr>
                        <a:t>Brahmaputra Cracker and Polymers Limited</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PPHP</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Dibrugarh - Assam</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0" i="0" u="none" strike="noStrike" dirty="0">
                          <a:solidFill>
                            <a:srgbClr val="000000"/>
                          </a:solidFill>
                          <a:effectLst/>
                          <a:latin typeface="Verdana" panose="020B0604030504040204" pitchFamily="34" charset="0"/>
                        </a:rPr>
                        <a:t>60</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rPr>
                        <a:t>60</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rPr>
                        <a:t>60</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rPr>
                        <a:t>60</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rPr>
                        <a:t>60</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rPr>
                        <a:t>60</a:t>
                      </a:r>
                    </a:p>
                  </a:txBody>
                  <a:tcPr marL="9525" marR="9525" marT="9525" marB="0" anchor="ctr"/>
                </a:tc>
                <a:extLst>
                  <a:ext uri="{0D108BD9-81ED-4DB2-BD59-A6C34878D82A}">
                    <a16:rowId xmlns:a16="http://schemas.microsoft.com/office/drawing/2014/main" val="936806669"/>
                  </a:ext>
                </a:extLst>
              </a:tr>
              <a:tr h="320763">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solidFill>
                      <a:schemeClr val="accent1">
                        <a:lumMod val="7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extLst>
                  <a:ext uri="{0D108BD9-81ED-4DB2-BD59-A6C34878D82A}">
                    <a16:rowId xmlns:a16="http://schemas.microsoft.com/office/drawing/2014/main" val="3297303274"/>
                  </a:ext>
                </a:extLst>
              </a:tr>
              <a:tr h="231056">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solidFill>
                      <a:schemeClr val="accent1">
                        <a:lumMod val="7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extLst>
                  <a:ext uri="{0D108BD9-81ED-4DB2-BD59-A6C34878D82A}">
                    <a16:rowId xmlns:a16="http://schemas.microsoft.com/office/drawing/2014/main" val="4103688272"/>
                  </a:ext>
                </a:extLst>
              </a:tr>
              <a:tr h="43725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solidFill>
                      <a:schemeClr val="accent1">
                        <a:lumMod val="7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extLst>
                  <a:ext uri="{0D108BD9-81ED-4DB2-BD59-A6C34878D82A}">
                    <a16:rowId xmlns:a16="http://schemas.microsoft.com/office/drawing/2014/main" val="3457895273"/>
                  </a:ext>
                </a:extLst>
              </a:tr>
              <a:tr h="43725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solidFill>
                      <a:schemeClr val="accent1">
                        <a:lumMod val="7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extLst>
                  <a:ext uri="{0D108BD9-81ED-4DB2-BD59-A6C34878D82A}">
                    <a16:rowId xmlns:a16="http://schemas.microsoft.com/office/drawing/2014/main" val="3332153945"/>
                  </a:ext>
                </a:extLst>
              </a:tr>
              <a:tr h="437253">
                <a:tc>
                  <a:txBody>
                    <a:bodyPr/>
                    <a:lstStyle/>
                    <a:p>
                      <a:pPr algn="ctr" fontAlgn="b"/>
                      <a:endParaRPr lang="nl-NL"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solidFill>
                      <a:schemeClr val="accent1">
                        <a:lumMod val="7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extLst>
                  <a:ext uri="{0D108BD9-81ED-4DB2-BD59-A6C34878D82A}">
                    <a16:rowId xmlns:a16="http://schemas.microsoft.com/office/drawing/2014/main" val="3944257789"/>
                  </a:ext>
                </a:extLst>
              </a:tr>
              <a:tr h="427317">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solidFill>
                      <a:schemeClr val="accent1">
                        <a:lumMod val="7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extLst>
                  <a:ext uri="{0D108BD9-81ED-4DB2-BD59-A6C34878D82A}">
                    <a16:rowId xmlns:a16="http://schemas.microsoft.com/office/drawing/2014/main" val="1689078652"/>
                  </a:ext>
                </a:extLst>
              </a:tr>
              <a:tr h="437253">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extLst>
                  <a:ext uri="{0D108BD9-81ED-4DB2-BD59-A6C34878D82A}">
                    <a16:rowId xmlns:a16="http://schemas.microsoft.com/office/drawing/2014/main" val="3864092154"/>
                  </a:ext>
                </a:extLst>
              </a:tr>
              <a:tr h="437253">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extLst>
                  <a:ext uri="{0D108BD9-81ED-4DB2-BD59-A6C34878D82A}">
                    <a16:rowId xmlns:a16="http://schemas.microsoft.com/office/drawing/2014/main" val="2264316939"/>
                  </a:ext>
                </a:extLst>
              </a:tr>
            </a:tbl>
          </a:graphicData>
        </a:graphic>
      </p:graphicFrame>
    </p:spTree>
    <p:extLst>
      <p:ext uri="{BB962C8B-B14F-4D97-AF65-F5344CB8AC3E}">
        <p14:creationId xmlns:p14="http://schemas.microsoft.com/office/powerpoint/2010/main" val="23669118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41EC4E82-0296-4160-98C1-35A7FEA38897}"/>
              </a:ext>
            </a:extLst>
          </p:cNvPr>
          <p:cNvSpPr txBox="1">
            <a:spLocks/>
          </p:cNvSpPr>
          <p:nvPr/>
        </p:nvSpPr>
        <p:spPr>
          <a:xfrm>
            <a:off x="236113" y="284728"/>
            <a:ext cx="6787539" cy="28777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457200">
              <a:lnSpc>
                <a:spcPts val="1700"/>
              </a:lnSpc>
              <a:defRPr/>
            </a:pPr>
            <a:r>
              <a:rPr lang="en-IN" sz="1200" b="1" dirty="0">
                <a:latin typeface="Verdana" panose="020B0604030504040204" pitchFamily="34" charset="0"/>
                <a:ea typeface="Verdana" panose="020B0604030504040204" pitchFamily="34" charset="0"/>
                <a:cs typeface="Verdana" panose="020B0604030504040204" pitchFamily="34" charset="0"/>
              </a:rPr>
              <a:t>South India Polypropylene Copolymer Demand Supply Gap Graph</a:t>
            </a:r>
          </a:p>
        </p:txBody>
      </p:sp>
      <p:sp>
        <p:nvSpPr>
          <p:cNvPr id="3" name="TextBox 2">
            <a:extLst>
              <a:ext uri="{FF2B5EF4-FFF2-40B4-BE49-F238E27FC236}">
                <a16:creationId xmlns:a16="http://schemas.microsoft.com/office/drawing/2014/main" id="{D2C628E9-C0FE-4ED5-81C9-E585F93F78B7}"/>
              </a:ext>
            </a:extLst>
          </p:cNvPr>
          <p:cNvSpPr txBox="1"/>
          <p:nvPr/>
        </p:nvSpPr>
        <p:spPr>
          <a:xfrm>
            <a:off x="167479" y="769414"/>
            <a:ext cx="8809041" cy="52290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Figure 3</a:t>
            </a:r>
            <a:r>
              <a:rPr lang="en-US" sz="1000" b="1" dirty="0">
                <a:latin typeface="Verdana" panose="020B0604030504040204" pitchFamily="34" charset="0"/>
                <a:ea typeface="Verdana" panose="020B0604030504040204" pitchFamily="34" charset="0"/>
                <a:cs typeface="Verdana" panose="020B0604030504040204" pitchFamily="34" charset="0"/>
              </a:rPr>
              <a:t>0</a:t>
            </a: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South India Polypropylene </a:t>
            </a:r>
            <a:r>
              <a:rPr lang="en-US" sz="1000" b="1" dirty="0">
                <a:latin typeface="Verdana" panose="020B0604030504040204" pitchFamily="34" charset="0"/>
                <a:ea typeface="Verdana" panose="020B0604030504040204" pitchFamily="34" charset="0"/>
                <a:cs typeface="Verdana" panose="020B0604030504040204" pitchFamily="34" charset="0"/>
              </a:rPr>
              <a:t>C</a:t>
            </a:r>
            <a:r>
              <a:rPr kumimoji="0" lang="en-US" sz="1000" b="1" i="0" u="none" strike="noStrike" kern="1200" cap="none" spc="0" normalizeH="0" baseline="0" noProof="0" dirty="0" err="1">
                <a:ln>
                  <a:noFill/>
                </a:ln>
                <a:effectLst/>
                <a:uLnTx/>
                <a:uFillTx/>
                <a:latin typeface="Verdana" panose="020B0604030504040204" pitchFamily="34" charset="0"/>
                <a:ea typeface="Verdana" panose="020B0604030504040204" pitchFamily="34" charset="0"/>
                <a:cs typeface="Verdana" panose="020B0604030504040204" pitchFamily="34" charset="0"/>
              </a:rPr>
              <a:t>opolymer</a:t>
            </a: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Demand Supply Gap Graph, By Volume (Thousand Tonnes), 2021E–2030F</a:t>
            </a:r>
          </a:p>
        </p:txBody>
      </p:sp>
      <p:sp>
        <p:nvSpPr>
          <p:cNvPr id="4" name="TextBox 3">
            <a:extLst>
              <a:ext uri="{FF2B5EF4-FFF2-40B4-BE49-F238E27FC236}">
                <a16:creationId xmlns:a16="http://schemas.microsoft.com/office/drawing/2014/main" id="{1150F2F3-A05A-4726-8A9D-2D43B6031F79}"/>
              </a:ext>
            </a:extLst>
          </p:cNvPr>
          <p:cNvSpPr txBox="1"/>
          <p:nvPr/>
        </p:nvSpPr>
        <p:spPr>
          <a:xfrm>
            <a:off x="118388" y="6336740"/>
            <a:ext cx="8601531" cy="523220"/>
          </a:xfrm>
          <a:prstGeom prst="rect">
            <a:avLst/>
          </a:prstGeom>
          <a:noFill/>
        </p:spPr>
        <p:txBody>
          <a:bodyPr wrap="square" rtlCol="0">
            <a:spAutoFit/>
          </a:bodyPr>
          <a:lstStyle/>
          <a:p>
            <a:pPr>
              <a:defRPr/>
            </a:pPr>
            <a:r>
              <a:rPr lang="en-IN" sz="1000" i="1" dirty="0">
                <a:solidFill>
                  <a:srgbClr val="7F7F7F"/>
                </a:solidFill>
                <a:latin typeface="Verdana" panose="020B0604030504040204" pitchFamily="34" charset="0"/>
                <a:ea typeface="Verdana" panose="020B0604030504040204" pitchFamily="34" charset="0"/>
                <a:cs typeface="Verdana" panose="020B0604030504040204" pitchFamily="34" charset="0"/>
              </a:rPr>
              <a:t>Year</a:t>
            </a:r>
            <a:r>
              <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 depicts the fiscal year ending in the month of March of  that year.</a:t>
            </a: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 </a:t>
            </a:r>
          </a:p>
          <a:p>
            <a:pPr>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2020 – April 2019-March 2020</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6" name="Chart 5">
            <a:extLst>
              <a:ext uri="{FF2B5EF4-FFF2-40B4-BE49-F238E27FC236}">
                <a16:creationId xmlns:a16="http://schemas.microsoft.com/office/drawing/2014/main" id="{CB779BA3-7E49-4CD8-8F6A-6D685EF3EC96}"/>
              </a:ext>
            </a:extLst>
          </p:cNvPr>
          <p:cNvGraphicFramePr/>
          <p:nvPr>
            <p:extLst>
              <p:ext uri="{D42A27DB-BD31-4B8C-83A1-F6EECF244321}">
                <p14:modId xmlns:p14="http://schemas.microsoft.com/office/powerpoint/2010/main" val="1757863782"/>
              </p:ext>
            </p:extLst>
          </p:nvPr>
        </p:nvGraphicFramePr>
        <p:xfrm>
          <a:off x="167480" y="1802296"/>
          <a:ext cx="8809040" cy="394914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997234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41EC4E82-0296-4160-98C1-35A7FEA38897}"/>
              </a:ext>
            </a:extLst>
          </p:cNvPr>
          <p:cNvSpPr txBox="1">
            <a:spLocks/>
          </p:cNvSpPr>
          <p:nvPr/>
        </p:nvSpPr>
        <p:spPr>
          <a:xfrm>
            <a:off x="209609" y="284729"/>
            <a:ext cx="7406640" cy="28777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200" b="1" dirty="0">
                <a:latin typeface="Verdana" panose="020B0604030504040204" pitchFamily="34" charset="0"/>
                <a:ea typeface="Verdana" panose="020B0604030504040204" pitchFamily="34" charset="0"/>
                <a:cs typeface="Verdana" panose="020B0604030504040204" pitchFamily="34" charset="0"/>
              </a:rPr>
              <a:t>South India Polypropylene Copolymer Market Share, By Application</a:t>
            </a:r>
          </a:p>
        </p:txBody>
      </p:sp>
      <p:sp>
        <p:nvSpPr>
          <p:cNvPr id="3" name="TextBox 2">
            <a:extLst>
              <a:ext uri="{FF2B5EF4-FFF2-40B4-BE49-F238E27FC236}">
                <a16:creationId xmlns:a16="http://schemas.microsoft.com/office/drawing/2014/main" id="{D2C628E9-C0FE-4ED5-81C9-E585F93F78B7}"/>
              </a:ext>
            </a:extLst>
          </p:cNvPr>
          <p:cNvSpPr txBox="1"/>
          <p:nvPr/>
        </p:nvSpPr>
        <p:spPr>
          <a:xfrm>
            <a:off x="52035" y="843596"/>
            <a:ext cx="8809041" cy="52290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Figure 31: </a:t>
            </a:r>
            <a:r>
              <a:rPr lang="en-US" sz="1000" b="1" dirty="0">
                <a:latin typeface="Verdana" panose="020B0604030504040204" pitchFamily="34" charset="0"/>
                <a:ea typeface="Verdana" panose="020B0604030504040204" pitchFamily="34" charset="0"/>
                <a:cs typeface="Verdana" panose="020B0604030504040204" pitchFamily="34" charset="0"/>
              </a:rPr>
              <a:t>South</a:t>
            </a: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India Polypropylene </a:t>
            </a:r>
            <a:r>
              <a:rPr lang="en-US" sz="1000" b="1" dirty="0">
                <a:latin typeface="Verdana" panose="020B0604030504040204" pitchFamily="34" charset="0"/>
                <a:ea typeface="Verdana" panose="020B0604030504040204" pitchFamily="34" charset="0"/>
                <a:cs typeface="Verdana" panose="020B0604030504040204" pitchFamily="34" charset="0"/>
              </a:rPr>
              <a:t>C</a:t>
            </a:r>
            <a:r>
              <a:rPr kumimoji="0" lang="en-US" sz="1000" b="1" i="0" u="none" strike="noStrike" kern="1200" cap="none" spc="0" normalizeH="0" baseline="0" noProof="0" dirty="0" err="1">
                <a:ln>
                  <a:noFill/>
                </a:ln>
                <a:effectLst/>
                <a:uLnTx/>
                <a:uFillTx/>
                <a:latin typeface="Verdana" panose="020B0604030504040204" pitchFamily="34" charset="0"/>
                <a:ea typeface="Verdana" panose="020B0604030504040204" pitchFamily="34" charset="0"/>
                <a:cs typeface="Verdana" panose="020B0604030504040204" pitchFamily="34" charset="0"/>
              </a:rPr>
              <a:t>opolymer</a:t>
            </a: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Market Share, By Application, By Volume (Thousand Tonnes), 2015–2030F</a:t>
            </a:r>
          </a:p>
        </p:txBody>
      </p:sp>
      <p:sp>
        <p:nvSpPr>
          <p:cNvPr id="4" name="TextBox 3">
            <a:extLst>
              <a:ext uri="{FF2B5EF4-FFF2-40B4-BE49-F238E27FC236}">
                <a16:creationId xmlns:a16="http://schemas.microsoft.com/office/drawing/2014/main" id="{D088A6C5-3C90-4E8A-BDBB-3E2B0323E00E}"/>
              </a:ext>
            </a:extLst>
          </p:cNvPr>
          <p:cNvSpPr txBox="1"/>
          <p:nvPr/>
        </p:nvSpPr>
        <p:spPr>
          <a:xfrm>
            <a:off x="187336" y="5972487"/>
            <a:ext cx="8956664"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Cambria" panose="02040503050406030204" pitchFamily="18" charset="0"/>
                <a:ea typeface="Verdana" panose="020B0604030504040204" pitchFamily="34" charset="0"/>
                <a:cs typeface="Verdana" panose="020B0604030504040204" pitchFamily="34" charset="0"/>
              </a:rPr>
              <a:t>Others include Storage Batteries, Synthetic Gypsum, Mineral Leaching , TDI/ Nitric Acid/ Aniline/ p-Cresol, Zinc sulphate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Cambria" panose="02040503050406030204" pitchFamily="18" charset="0"/>
                <a:ea typeface="Verdana" panose="020B0604030504040204" pitchFamily="34" charset="0"/>
                <a:cs typeface="Verdana" panose="020B0604030504040204" pitchFamily="34" charset="0"/>
              </a:rPr>
              <a:t>Source: TechSci Research</a:t>
            </a:r>
          </a:p>
        </p:txBody>
      </p:sp>
      <p:sp>
        <p:nvSpPr>
          <p:cNvPr id="5" name="TextBox 4">
            <a:extLst>
              <a:ext uri="{FF2B5EF4-FFF2-40B4-BE49-F238E27FC236}">
                <a16:creationId xmlns:a16="http://schemas.microsoft.com/office/drawing/2014/main" id="{859AE7B1-5E83-4045-BC5F-53E5EE4CB3A7}"/>
              </a:ext>
            </a:extLst>
          </p:cNvPr>
          <p:cNvSpPr txBox="1"/>
          <p:nvPr/>
        </p:nvSpPr>
        <p:spPr>
          <a:xfrm>
            <a:off x="88490" y="6257950"/>
            <a:ext cx="5246436" cy="523220"/>
          </a:xfrm>
          <a:prstGeom prst="rect">
            <a:avLst/>
          </a:prstGeom>
          <a:noFill/>
        </p:spPr>
        <p:txBody>
          <a:bodyPr wrap="square" rtlCol="0">
            <a:spAutoFit/>
          </a:bodyPr>
          <a:lstStyle/>
          <a:p>
            <a:pPr>
              <a:defRPr/>
            </a:pPr>
            <a:r>
              <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FY depicts the fiscal year ending in the month of March of  that year.</a:t>
            </a: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 </a:t>
            </a:r>
          </a:p>
          <a:p>
            <a:pPr>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FY2020 – April 2019-March 2020</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2" name="Chart 1">
            <a:extLst>
              <a:ext uri="{FF2B5EF4-FFF2-40B4-BE49-F238E27FC236}">
                <a16:creationId xmlns:a16="http://schemas.microsoft.com/office/drawing/2014/main" id="{59869E16-F091-4F5B-AAA8-5B9A7B07C7C5}"/>
              </a:ext>
            </a:extLst>
          </p:cNvPr>
          <p:cNvGraphicFramePr/>
          <p:nvPr/>
        </p:nvGraphicFramePr>
        <p:xfrm>
          <a:off x="-246759" y="1373654"/>
          <a:ext cx="9242184" cy="436126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551120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41EC4E82-0296-4160-98C1-35A7FEA38897}"/>
              </a:ext>
            </a:extLst>
          </p:cNvPr>
          <p:cNvSpPr txBox="1">
            <a:spLocks/>
          </p:cNvSpPr>
          <p:nvPr/>
        </p:nvSpPr>
        <p:spPr>
          <a:xfrm>
            <a:off x="209609" y="284729"/>
            <a:ext cx="7406640" cy="28777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200" b="1" dirty="0">
                <a:latin typeface="Verdana" panose="020B0604030504040204" pitchFamily="34" charset="0"/>
                <a:ea typeface="Verdana" panose="020B0604030504040204" pitchFamily="34" charset="0"/>
                <a:cs typeface="Verdana" panose="020B0604030504040204" pitchFamily="34" charset="0"/>
              </a:rPr>
              <a:t>South India Polypropylene Copolymer Market Share, By Process</a:t>
            </a:r>
          </a:p>
        </p:txBody>
      </p:sp>
      <p:sp>
        <p:nvSpPr>
          <p:cNvPr id="3" name="TextBox 2">
            <a:extLst>
              <a:ext uri="{FF2B5EF4-FFF2-40B4-BE49-F238E27FC236}">
                <a16:creationId xmlns:a16="http://schemas.microsoft.com/office/drawing/2014/main" id="{D2C628E9-C0FE-4ED5-81C9-E585F93F78B7}"/>
              </a:ext>
            </a:extLst>
          </p:cNvPr>
          <p:cNvSpPr txBox="1"/>
          <p:nvPr/>
        </p:nvSpPr>
        <p:spPr>
          <a:xfrm>
            <a:off x="52035" y="843596"/>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Figure 32: South India Polypropylene </a:t>
            </a:r>
            <a:r>
              <a:rPr lang="en-US" sz="1000" b="1" dirty="0">
                <a:latin typeface="Verdana" panose="020B0604030504040204" pitchFamily="34" charset="0"/>
                <a:ea typeface="Verdana" panose="020B0604030504040204" pitchFamily="34" charset="0"/>
                <a:cs typeface="Verdana" panose="020B0604030504040204" pitchFamily="34" charset="0"/>
              </a:rPr>
              <a:t>C</a:t>
            </a:r>
            <a:r>
              <a:rPr kumimoji="0" lang="en-US" sz="1000" b="1" i="0" u="none" strike="noStrike" kern="1200" cap="none" spc="0" normalizeH="0" baseline="0" noProof="0" dirty="0" err="1">
                <a:ln>
                  <a:noFill/>
                </a:ln>
                <a:effectLst/>
                <a:uLnTx/>
                <a:uFillTx/>
                <a:latin typeface="Verdana" panose="020B0604030504040204" pitchFamily="34" charset="0"/>
                <a:ea typeface="Verdana" panose="020B0604030504040204" pitchFamily="34" charset="0"/>
                <a:cs typeface="Verdana" panose="020B0604030504040204" pitchFamily="34" charset="0"/>
              </a:rPr>
              <a:t>opolymer</a:t>
            </a: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Market Share, By </a:t>
            </a:r>
            <a:r>
              <a:rPr lang="en-US" sz="1000" b="1" dirty="0">
                <a:latin typeface="Verdana" panose="020B0604030504040204" pitchFamily="34" charset="0"/>
                <a:ea typeface="Verdana" panose="020B0604030504040204" pitchFamily="34" charset="0"/>
                <a:cs typeface="Verdana" panose="020B0604030504040204" pitchFamily="34" charset="0"/>
              </a:rPr>
              <a:t>Process</a:t>
            </a: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By Volume (Thousand Tonnes), 2015–2030F</a:t>
            </a:r>
          </a:p>
        </p:txBody>
      </p:sp>
      <p:sp>
        <p:nvSpPr>
          <p:cNvPr id="4" name="TextBox 3">
            <a:extLst>
              <a:ext uri="{FF2B5EF4-FFF2-40B4-BE49-F238E27FC236}">
                <a16:creationId xmlns:a16="http://schemas.microsoft.com/office/drawing/2014/main" id="{D088A6C5-3C90-4E8A-BDBB-3E2B0323E00E}"/>
              </a:ext>
            </a:extLst>
          </p:cNvPr>
          <p:cNvSpPr txBox="1"/>
          <p:nvPr/>
        </p:nvSpPr>
        <p:spPr>
          <a:xfrm>
            <a:off x="187336" y="5972487"/>
            <a:ext cx="8956664"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Cambria" panose="02040503050406030204" pitchFamily="18" charset="0"/>
                <a:ea typeface="Verdana" panose="020B0604030504040204" pitchFamily="34" charset="0"/>
                <a:cs typeface="Verdana" panose="020B0604030504040204" pitchFamily="34" charset="0"/>
              </a:rPr>
              <a:t>Others include Storage Batteries, Synthetic Gypsum, Mineral Leaching , TDI/ Nitric Acid/ Aniline/ p-Cresol, Zinc sulphate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Cambria" panose="02040503050406030204" pitchFamily="18" charset="0"/>
                <a:ea typeface="Verdana" panose="020B0604030504040204" pitchFamily="34" charset="0"/>
                <a:cs typeface="Verdana" panose="020B0604030504040204" pitchFamily="34" charset="0"/>
              </a:rPr>
              <a:t>Source: TechSci Research</a:t>
            </a:r>
          </a:p>
        </p:txBody>
      </p:sp>
      <p:sp>
        <p:nvSpPr>
          <p:cNvPr id="5" name="TextBox 4">
            <a:extLst>
              <a:ext uri="{FF2B5EF4-FFF2-40B4-BE49-F238E27FC236}">
                <a16:creationId xmlns:a16="http://schemas.microsoft.com/office/drawing/2014/main" id="{859AE7B1-5E83-4045-BC5F-53E5EE4CB3A7}"/>
              </a:ext>
            </a:extLst>
          </p:cNvPr>
          <p:cNvSpPr txBox="1"/>
          <p:nvPr/>
        </p:nvSpPr>
        <p:spPr>
          <a:xfrm>
            <a:off x="88490" y="6257950"/>
            <a:ext cx="5246436" cy="523220"/>
          </a:xfrm>
          <a:prstGeom prst="rect">
            <a:avLst/>
          </a:prstGeom>
          <a:noFill/>
        </p:spPr>
        <p:txBody>
          <a:bodyPr wrap="square" rtlCol="0">
            <a:spAutoFit/>
          </a:bodyPr>
          <a:lstStyle/>
          <a:p>
            <a:pPr>
              <a:defRPr/>
            </a:pPr>
            <a:r>
              <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FY depicts the fiscal year ending in the month of March of  that year.</a:t>
            </a: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 </a:t>
            </a:r>
          </a:p>
          <a:p>
            <a:pPr>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FY2020 – April 2019-March 2020</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2" name="Chart 1">
            <a:extLst>
              <a:ext uri="{FF2B5EF4-FFF2-40B4-BE49-F238E27FC236}">
                <a16:creationId xmlns:a16="http://schemas.microsoft.com/office/drawing/2014/main" id="{59869E16-F091-4F5B-AAA8-5B9A7B07C7C5}"/>
              </a:ext>
            </a:extLst>
          </p:cNvPr>
          <p:cNvGraphicFramePr/>
          <p:nvPr/>
        </p:nvGraphicFramePr>
        <p:xfrm>
          <a:off x="-246759" y="1373654"/>
          <a:ext cx="9242184" cy="436126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529789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E5C3741-B0B2-4EAB-82FA-FC0EE3DCC0EB}"/>
              </a:ext>
            </a:extLst>
          </p:cNvPr>
          <p:cNvSpPr txBox="1">
            <a:spLocks/>
          </p:cNvSpPr>
          <p:nvPr/>
        </p:nvSpPr>
        <p:spPr>
          <a:xfrm>
            <a:off x="4815792" y="5904632"/>
            <a:ext cx="1483195" cy="552831"/>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marL="0" marR="0" lvl="0" indent="0" algn="ctr" defTabSz="914400" rtl="0" eaLnBrk="1" fontAlgn="auto" latinLnBrk="0" hangingPunct="1">
              <a:lnSpc>
                <a:spcPct val="85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Best Market Research &amp; Management Consulting Manufacturing Processby Wafisilpa Entertainments</a:t>
            </a:r>
          </a:p>
        </p:txBody>
      </p:sp>
      <p:pic>
        <p:nvPicPr>
          <p:cNvPr id="7" name="Picture 6">
            <a:extLst>
              <a:ext uri="{FF2B5EF4-FFF2-40B4-BE49-F238E27FC236}">
                <a16:creationId xmlns:a16="http://schemas.microsoft.com/office/drawing/2014/main" id="{897B64F5-C403-4B68-BE00-61B1F5EC0AA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9466" t="29294" r="21050" b="26403"/>
          <a:stretch/>
        </p:blipFill>
        <p:spPr>
          <a:xfrm rot="5400000">
            <a:off x="4672826" y="4329829"/>
            <a:ext cx="1765765" cy="105957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9" name="Picture 8">
            <a:extLst>
              <a:ext uri="{FF2B5EF4-FFF2-40B4-BE49-F238E27FC236}">
                <a16:creationId xmlns:a16="http://schemas.microsoft.com/office/drawing/2014/main" id="{5AE7A412-C532-414B-8051-E9C751FFBEB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4844" r="17359" b="16504"/>
          <a:stretch/>
        </p:blipFill>
        <p:spPr>
          <a:xfrm rot="5400000">
            <a:off x="-14660" y="4315008"/>
            <a:ext cx="1765768" cy="112675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1" name="Title 1">
            <a:extLst>
              <a:ext uri="{FF2B5EF4-FFF2-40B4-BE49-F238E27FC236}">
                <a16:creationId xmlns:a16="http://schemas.microsoft.com/office/drawing/2014/main" id="{0CE96578-ECE7-4323-AF9F-0AD87C952F05}"/>
              </a:ext>
            </a:extLst>
          </p:cNvPr>
          <p:cNvSpPr txBox="1">
            <a:spLocks/>
          </p:cNvSpPr>
          <p:nvPr/>
        </p:nvSpPr>
        <p:spPr>
          <a:xfrm>
            <a:off x="163779" y="5987072"/>
            <a:ext cx="1296210" cy="717538"/>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marL="0" marR="0" lvl="0" indent="0" algn="ctr" defTabSz="914400" rtl="0" eaLnBrk="1" fontAlgn="auto" latinLnBrk="0" hangingPunct="1">
              <a:lnSpc>
                <a:spcPct val="85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Award for Best Place to Work in Research at World Marketing Congress by ABP News (2017)</a:t>
            </a:r>
          </a:p>
        </p:txBody>
      </p:sp>
      <p:pic>
        <p:nvPicPr>
          <p:cNvPr id="13" name="Picture 12">
            <a:extLst>
              <a:ext uri="{FF2B5EF4-FFF2-40B4-BE49-F238E27FC236}">
                <a16:creationId xmlns:a16="http://schemas.microsoft.com/office/drawing/2014/main" id="{21B37665-FB25-4C08-87D1-9DD27E5FEDD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6805" r="18354"/>
          <a:stretch/>
        </p:blipFill>
        <p:spPr>
          <a:xfrm rot="5400000">
            <a:off x="1550756" y="4150612"/>
            <a:ext cx="1784649" cy="143667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4" name="Picture 13">
            <a:extLst>
              <a:ext uri="{FF2B5EF4-FFF2-40B4-BE49-F238E27FC236}">
                <a16:creationId xmlns:a16="http://schemas.microsoft.com/office/drawing/2014/main" id="{5467B9A4-29C7-4711-B574-6D77B096E90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11729" t="4568" r="14613" b="4568"/>
          <a:stretch/>
        </p:blipFill>
        <p:spPr>
          <a:xfrm rot="5400000">
            <a:off x="7453859" y="4327668"/>
            <a:ext cx="1763616" cy="106117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5" name="Title 1">
            <a:extLst>
              <a:ext uri="{FF2B5EF4-FFF2-40B4-BE49-F238E27FC236}">
                <a16:creationId xmlns:a16="http://schemas.microsoft.com/office/drawing/2014/main" id="{594FFB15-00D8-4C37-A80B-36C279728376}"/>
              </a:ext>
            </a:extLst>
          </p:cNvPr>
          <p:cNvSpPr txBox="1">
            <a:spLocks/>
          </p:cNvSpPr>
          <p:nvPr/>
        </p:nvSpPr>
        <p:spPr>
          <a:xfrm>
            <a:off x="7726919" y="5867303"/>
            <a:ext cx="1217496" cy="437652"/>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marL="0" marR="0" lvl="0" indent="0" algn="ctr" defTabSz="914400" rtl="0" eaLnBrk="1" fontAlgn="auto" latinLnBrk="0" hangingPunct="1">
              <a:lnSpc>
                <a:spcPct val="85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Leadership Award from World Marketing Congress</a:t>
            </a:r>
          </a:p>
        </p:txBody>
      </p:sp>
      <p:sp>
        <p:nvSpPr>
          <p:cNvPr id="16" name="Title 1">
            <a:extLst>
              <a:ext uri="{FF2B5EF4-FFF2-40B4-BE49-F238E27FC236}">
                <a16:creationId xmlns:a16="http://schemas.microsoft.com/office/drawing/2014/main" id="{E9D9E5BB-FD79-4729-AFE9-C9CD661D8133}"/>
              </a:ext>
            </a:extLst>
          </p:cNvPr>
          <p:cNvSpPr txBox="1">
            <a:spLocks/>
          </p:cNvSpPr>
          <p:nvPr/>
        </p:nvSpPr>
        <p:spPr>
          <a:xfrm>
            <a:off x="1766731" y="5945519"/>
            <a:ext cx="1352698" cy="644639"/>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marL="0" marR="0" lvl="0" indent="0" algn="ctr" defTabSz="914400" rtl="0" eaLnBrk="1" fontAlgn="auto" latinLnBrk="0" hangingPunct="1">
              <a:lnSpc>
                <a:spcPct val="85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Recognition from Silicon India Magazine</a:t>
            </a:r>
          </a:p>
        </p:txBody>
      </p:sp>
      <p:sp>
        <p:nvSpPr>
          <p:cNvPr id="10" name="Title 1">
            <a:extLst>
              <a:ext uri="{FF2B5EF4-FFF2-40B4-BE49-F238E27FC236}">
                <a16:creationId xmlns:a16="http://schemas.microsoft.com/office/drawing/2014/main" id="{4D17BE4F-5E16-47D9-B3B9-0AFEAC6BF902}"/>
              </a:ext>
            </a:extLst>
          </p:cNvPr>
          <p:cNvSpPr txBox="1">
            <a:spLocks/>
          </p:cNvSpPr>
          <p:nvPr/>
        </p:nvSpPr>
        <p:spPr>
          <a:xfrm>
            <a:off x="7817311" y="3107147"/>
            <a:ext cx="1061177" cy="603241"/>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marL="0" marR="0" lvl="0" indent="0" algn="ctr" defTabSz="914400" rtl="0" eaLnBrk="1" fontAlgn="auto" latinLnBrk="0" hangingPunct="1">
              <a:lnSpc>
                <a:spcPct val="85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Best Application of Research Award at World Marketing Congress by ABP News ( 2017 )</a:t>
            </a:r>
          </a:p>
        </p:txBody>
      </p:sp>
      <p:pic>
        <p:nvPicPr>
          <p:cNvPr id="19" name="Picture 2">
            <a:extLst>
              <a:ext uri="{FF2B5EF4-FFF2-40B4-BE49-F238E27FC236}">
                <a16:creationId xmlns:a16="http://schemas.microsoft.com/office/drawing/2014/main" id="{0EF536FA-D0DE-4DCA-926B-B10173C7C3A7}"/>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p:blipFill>
        <p:spPr bwMode="auto">
          <a:xfrm rot="16200000" flipH="1">
            <a:off x="40153" y="1513664"/>
            <a:ext cx="1637095" cy="11787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Picture 4">
            <a:extLst>
              <a:ext uri="{FF2B5EF4-FFF2-40B4-BE49-F238E27FC236}">
                <a16:creationId xmlns:a16="http://schemas.microsoft.com/office/drawing/2014/main" id="{D928E58C-429F-4BC0-8880-B2AED2376F0F}"/>
              </a:ext>
            </a:extLst>
          </p:cNvPr>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r="16783"/>
          <a:stretch/>
        </p:blipFill>
        <p:spPr bwMode="auto">
          <a:xfrm rot="5400000">
            <a:off x="4464090" y="1580434"/>
            <a:ext cx="1520681" cy="105582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1" name="Rectangle 20">
            <a:extLst>
              <a:ext uri="{FF2B5EF4-FFF2-40B4-BE49-F238E27FC236}">
                <a16:creationId xmlns:a16="http://schemas.microsoft.com/office/drawing/2014/main" id="{4FA1D7E9-13A5-4528-ACA8-945C3143D377}"/>
              </a:ext>
            </a:extLst>
          </p:cNvPr>
          <p:cNvSpPr/>
          <p:nvPr/>
        </p:nvSpPr>
        <p:spPr>
          <a:xfrm>
            <a:off x="170262" y="3043964"/>
            <a:ext cx="2575482" cy="36933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Best Application of Research Award at World Marketing Congress by ABP News ( 2018 )</a:t>
            </a:r>
          </a:p>
        </p:txBody>
      </p:sp>
      <p:sp>
        <p:nvSpPr>
          <p:cNvPr id="22" name="Rectangle 21">
            <a:extLst>
              <a:ext uri="{FF2B5EF4-FFF2-40B4-BE49-F238E27FC236}">
                <a16:creationId xmlns:a16="http://schemas.microsoft.com/office/drawing/2014/main" id="{1878E908-C842-41A7-8BCD-D505A1CEFD0A}"/>
              </a:ext>
            </a:extLst>
          </p:cNvPr>
          <p:cNvSpPr/>
          <p:nvPr/>
        </p:nvSpPr>
        <p:spPr>
          <a:xfrm>
            <a:off x="4419515" y="2961401"/>
            <a:ext cx="1494529" cy="646331"/>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Business-to-Business Research Award at Brand Excellence Awards by ABP News (2018)</a:t>
            </a:r>
            <a:endPar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endParaRPr>
          </a:p>
        </p:txBody>
      </p:sp>
      <p:pic>
        <p:nvPicPr>
          <p:cNvPr id="36" name="Picture 35">
            <a:extLst>
              <a:ext uri="{FF2B5EF4-FFF2-40B4-BE49-F238E27FC236}">
                <a16:creationId xmlns:a16="http://schemas.microsoft.com/office/drawing/2014/main" id="{03673BA2-40B2-4FEA-97CB-F2036C8A4DC4}"/>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t="10153" r="31679" b="16246"/>
          <a:stretch/>
        </p:blipFill>
        <p:spPr>
          <a:xfrm rot="5400000">
            <a:off x="7515116" y="1604760"/>
            <a:ext cx="1648641" cy="106117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37" name="Picture 2">
            <a:extLst>
              <a:ext uri="{FF2B5EF4-FFF2-40B4-BE49-F238E27FC236}">
                <a16:creationId xmlns:a16="http://schemas.microsoft.com/office/drawing/2014/main" id="{3ED86256-442B-4A99-A94D-4764C87A2823}"/>
              </a:ext>
            </a:extLst>
          </p:cNvPr>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l="22272" t="16761" r="14969" b="14460"/>
          <a:stretch/>
        </p:blipFill>
        <p:spPr bwMode="auto">
          <a:xfrm rot="16200000" flipH="1" flipV="1">
            <a:off x="2889106" y="1528029"/>
            <a:ext cx="1648640" cy="11447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8" name="Rectangle 37">
            <a:extLst>
              <a:ext uri="{FF2B5EF4-FFF2-40B4-BE49-F238E27FC236}">
                <a16:creationId xmlns:a16="http://schemas.microsoft.com/office/drawing/2014/main" id="{DE96914F-0CAE-4628-8474-49C195EB540E}"/>
              </a:ext>
            </a:extLst>
          </p:cNvPr>
          <p:cNvSpPr/>
          <p:nvPr/>
        </p:nvSpPr>
        <p:spPr>
          <a:xfrm>
            <a:off x="3040468" y="2985906"/>
            <a:ext cx="1494414" cy="507831"/>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Organic India Excellence Awards by ASSOCHAM India (2018)</a:t>
            </a:r>
          </a:p>
        </p:txBody>
      </p:sp>
      <p:pic>
        <p:nvPicPr>
          <p:cNvPr id="40" name="Picture 4">
            <a:extLst>
              <a:ext uri="{FF2B5EF4-FFF2-40B4-BE49-F238E27FC236}">
                <a16:creationId xmlns:a16="http://schemas.microsoft.com/office/drawing/2014/main" id="{B11E8D93-9954-4A6F-BE79-E9B833DBD351}"/>
              </a:ext>
            </a:extLst>
          </p:cNvPr>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l="6922" t="15357" r="33261" b="25148"/>
          <a:stretch/>
        </p:blipFill>
        <p:spPr bwMode="auto">
          <a:xfrm rot="5400000">
            <a:off x="1467530" y="1582995"/>
            <a:ext cx="1516379" cy="104004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5" name="Picture 4">
            <a:extLst>
              <a:ext uri="{FF2B5EF4-FFF2-40B4-BE49-F238E27FC236}">
                <a16:creationId xmlns:a16="http://schemas.microsoft.com/office/drawing/2014/main" id="{81FE3169-0ACE-4AC2-99AD-A120F2F4A220}"/>
              </a:ext>
            </a:extLst>
          </p:cNvPr>
          <p:cNvPicPr>
            <a:picLocks noChangeAspect="1" noChangeArrowheads="1"/>
          </p:cNvPicPr>
          <p:nvPr/>
        </p:nvPicPr>
        <p:blipFill rotWithShape="1">
          <a:blip r:embed="rId11" cstate="screen">
            <a:extLst>
              <a:ext uri="{28A0092B-C50C-407E-A947-70E740481C1C}">
                <a14:useLocalDpi xmlns:a14="http://schemas.microsoft.com/office/drawing/2010/main"/>
              </a:ext>
            </a:extLst>
          </a:blip>
          <a:srcRect t="5910" r="12682" b="6582"/>
          <a:stretch/>
        </p:blipFill>
        <p:spPr bwMode="auto">
          <a:xfrm rot="5400000">
            <a:off x="6049137" y="1543891"/>
            <a:ext cx="1520684" cy="114479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6" name="Rectangle 25">
            <a:extLst>
              <a:ext uri="{FF2B5EF4-FFF2-40B4-BE49-F238E27FC236}">
                <a16:creationId xmlns:a16="http://schemas.microsoft.com/office/drawing/2014/main" id="{4005215F-3514-4FBE-A8A7-B4CF3468C2AC}"/>
              </a:ext>
            </a:extLst>
          </p:cNvPr>
          <p:cNvSpPr/>
          <p:nvPr/>
        </p:nvSpPr>
        <p:spPr>
          <a:xfrm>
            <a:off x="6069125" y="2970927"/>
            <a:ext cx="1494529" cy="36933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Quality Management System by ISO (2018)</a:t>
            </a:r>
            <a:endPar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29" name="Title 1">
            <a:extLst>
              <a:ext uri="{FF2B5EF4-FFF2-40B4-BE49-F238E27FC236}">
                <a16:creationId xmlns:a16="http://schemas.microsoft.com/office/drawing/2014/main" id="{05901485-3515-4423-8990-E23F983F60F9}"/>
              </a:ext>
            </a:extLst>
          </p:cNvPr>
          <p:cNvSpPr txBox="1">
            <a:spLocks/>
          </p:cNvSpPr>
          <p:nvPr/>
        </p:nvSpPr>
        <p:spPr>
          <a:xfrm>
            <a:off x="6389484" y="5867304"/>
            <a:ext cx="1217496" cy="437652"/>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marL="0" marR="0" lvl="0" indent="0" algn="ctr" defTabSz="914400" rtl="0" eaLnBrk="1" fontAlgn="auto" latinLnBrk="0" hangingPunct="1">
              <a:lnSpc>
                <a:spcPct val="85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Leadership Award from World Marketing Congress</a:t>
            </a:r>
          </a:p>
        </p:txBody>
      </p:sp>
      <p:pic>
        <p:nvPicPr>
          <p:cNvPr id="30" name="Picture 29">
            <a:extLst>
              <a:ext uri="{FF2B5EF4-FFF2-40B4-BE49-F238E27FC236}">
                <a16:creationId xmlns:a16="http://schemas.microsoft.com/office/drawing/2014/main" id="{0C073DAF-6DA2-4DDE-85CA-36D3781A780F}"/>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t="15780" r="20805" b="11897"/>
          <a:stretch/>
        </p:blipFill>
        <p:spPr>
          <a:xfrm rot="5400000">
            <a:off x="6037209" y="4331158"/>
            <a:ext cx="1763615" cy="105906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31" name="Title 1">
            <a:extLst>
              <a:ext uri="{FF2B5EF4-FFF2-40B4-BE49-F238E27FC236}">
                <a16:creationId xmlns:a16="http://schemas.microsoft.com/office/drawing/2014/main" id="{AC567A1E-9229-40A0-BC65-6CAE009BAA2E}"/>
              </a:ext>
            </a:extLst>
          </p:cNvPr>
          <p:cNvSpPr txBox="1">
            <a:spLocks/>
          </p:cNvSpPr>
          <p:nvPr/>
        </p:nvSpPr>
        <p:spPr>
          <a:xfrm>
            <a:off x="3550107" y="5945519"/>
            <a:ext cx="1220726" cy="400322"/>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marL="0" marR="0" lvl="0" indent="0" algn="ctr" defTabSz="914400" rtl="0" eaLnBrk="1" fontAlgn="auto" latinLnBrk="0" hangingPunct="1">
              <a:lnSpc>
                <a:spcPct val="85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Recognition &amp; Appreciation from WQIA</a:t>
            </a:r>
          </a:p>
        </p:txBody>
      </p:sp>
      <p:pic>
        <p:nvPicPr>
          <p:cNvPr id="32" name="Picture 31">
            <a:extLst>
              <a:ext uri="{FF2B5EF4-FFF2-40B4-BE49-F238E27FC236}">
                <a16:creationId xmlns:a16="http://schemas.microsoft.com/office/drawing/2014/main" id="{8F5215A0-08B2-47D4-B2D8-1BD7F4C0E000}"/>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l="7255" t="6291" r="12834" b="9474"/>
          <a:stretch/>
        </p:blipFill>
        <p:spPr>
          <a:xfrm rot="5400000">
            <a:off x="3227294" y="4232888"/>
            <a:ext cx="1784824" cy="127194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2" name="Text Placeholder 1">
            <a:extLst>
              <a:ext uri="{FF2B5EF4-FFF2-40B4-BE49-F238E27FC236}">
                <a16:creationId xmlns:a16="http://schemas.microsoft.com/office/drawing/2014/main" id="{262184B0-9461-486B-A03B-986B6F881A6F}"/>
              </a:ext>
            </a:extLst>
          </p:cNvPr>
          <p:cNvSpPr>
            <a:spLocks noGrp="1"/>
          </p:cNvSpPr>
          <p:nvPr>
            <p:ph type="body" sz="quarter" idx="14"/>
          </p:nvPr>
        </p:nvSpPr>
        <p:spPr/>
        <p:txBody>
          <a:bodyPr/>
          <a:lstStyle/>
          <a:p>
            <a:pPr marL="0" marR="0" lvl="0" indent="0" algn="l" defTabSz="914400" rtl="0" eaLnBrk="1" fontAlgn="auto" latinLnBrk="0" hangingPunct="1">
              <a:lnSpc>
                <a:spcPct val="85000"/>
              </a:lnSpc>
              <a:spcBef>
                <a:spcPts val="0"/>
              </a:spcBef>
              <a:spcAft>
                <a:spcPts val="60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Montserrat"/>
                <a:ea typeface="Verdana" panose="020B0604030504040204" pitchFamily="34" charset="0"/>
                <a:cs typeface="Verdana" panose="020B0604030504040204" pitchFamily="34" charset="0"/>
              </a:rPr>
              <a:t>TechSci Research- Awards &amp; Recognition</a:t>
            </a:r>
          </a:p>
        </p:txBody>
      </p:sp>
    </p:spTree>
    <p:extLst>
      <p:ext uri="{BB962C8B-B14F-4D97-AF65-F5344CB8AC3E}">
        <p14:creationId xmlns:p14="http://schemas.microsoft.com/office/powerpoint/2010/main" val="19387123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57F1F8C-4D08-46D8-997C-D4F73A3E8F2F}"/>
              </a:ext>
            </a:extLst>
          </p:cNvPr>
          <p:cNvGrpSpPr/>
          <p:nvPr/>
        </p:nvGrpSpPr>
        <p:grpSpPr>
          <a:xfrm>
            <a:off x="469124" y="1172687"/>
            <a:ext cx="8453357" cy="5334129"/>
            <a:chOff x="1055668" y="1385529"/>
            <a:chExt cx="6961053" cy="4408406"/>
          </a:xfrm>
        </p:grpSpPr>
        <p:pic>
          <p:nvPicPr>
            <p:cNvPr id="1036" name="Picture 12" descr="Image result for GODREJ CONSUMER PRODUCTS LTD.s logo">
              <a:extLst>
                <a:ext uri="{FF2B5EF4-FFF2-40B4-BE49-F238E27FC236}">
                  <a16:creationId xmlns:a16="http://schemas.microsoft.com/office/drawing/2014/main" id="{EF32C176-CF36-48C4-AA08-F428B1439CA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691338" y="3683653"/>
              <a:ext cx="1713665" cy="11037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MarkPlus Inc. logo">
              <a:extLst>
                <a:ext uri="{FF2B5EF4-FFF2-40B4-BE49-F238E27FC236}">
                  <a16:creationId xmlns:a16="http://schemas.microsoft.com/office/drawing/2014/main" id="{2D97928A-9A10-4C2B-9DC6-DF4DD38E77E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25729" y="2051925"/>
              <a:ext cx="1029500" cy="562733"/>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pall corporation logo">
              <a:extLst>
                <a:ext uri="{FF2B5EF4-FFF2-40B4-BE49-F238E27FC236}">
                  <a16:creationId xmlns:a16="http://schemas.microsoft.com/office/drawing/2014/main" id="{A4486026-5990-4E8D-B006-D407B9A7C36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301297" y="2722432"/>
              <a:ext cx="953932" cy="4697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Related image">
              <a:extLst>
                <a:ext uri="{FF2B5EF4-FFF2-40B4-BE49-F238E27FC236}">
                  <a16:creationId xmlns:a16="http://schemas.microsoft.com/office/drawing/2014/main" id="{D22F59E5-475A-4139-A09A-58B10033AC6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314661" y="2863358"/>
              <a:ext cx="1566460" cy="2504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0" descr="Related image">
              <a:extLst>
                <a:ext uri="{FF2B5EF4-FFF2-40B4-BE49-F238E27FC236}">
                  <a16:creationId xmlns:a16="http://schemas.microsoft.com/office/drawing/2014/main" id="{7AFCB047-2F79-48A9-85A9-7E4CD55909F6}"/>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146559" y="1407636"/>
              <a:ext cx="1210270" cy="533170"/>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Image result for â Ernst &amp; Young LLP logo">
              <a:extLst>
                <a:ext uri="{FF2B5EF4-FFF2-40B4-BE49-F238E27FC236}">
                  <a16:creationId xmlns:a16="http://schemas.microsoft.com/office/drawing/2014/main" id="{E9431A2A-013D-41B8-8FF6-8D8E2CDC13F9}"/>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818013" y="4573894"/>
              <a:ext cx="489666" cy="500795"/>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descr="Related image">
              <a:extLst>
                <a:ext uri="{FF2B5EF4-FFF2-40B4-BE49-F238E27FC236}">
                  <a16:creationId xmlns:a16="http://schemas.microsoft.com/office/drawing/2014/main" id="{41C2530B-CF9C-42B9-BD7D-2F2DE4148541}"/>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572003" y="1385529"/>
              <a:ext cx="1408579" cy="590429"/>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descr="Image result for Hitachi Zosen Corporation logo">
              <a:extLst>
                <a:ext uri="{FF2B5EF4-FFF2-40B4-BE49-F238E27FC236}">
                  <a16:creationId xmlns:a16="http://schemas.microsoft.com/office/drawing/2014/main" id="{C743A443-2B23-4F6D-B9D6-59FD747412C9}"/>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4849503" y="4613983"/>
              <a:ext cx="920439" cy="454219"/>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descr="Image result for Mizuho Bank Ltd. logo">
              <a:extLst>
                <a:ext uri="{FF2B5EF4-FFF2-40B4-BE49-F238E27FC236}">
                  <a16:creationId xmlns:a16="http://schemas.microsoft.com/office/drawing/2014/main" id="{6620C2A1-F1BE-4A2A-8AB2-532F64F1E859}"/>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2887040" y="1447117"/>
              <a:ext cx="1292092" cy="528838"/>
            </a:xfrm>
            <a:prstGeom prst="rect">
              <a:avLst/>
            </a:prstGeom>
            <a:noFill/>
            <a:extLst>
              <a:ext uri="{909E8E84-426E-40DD-AFC4-6F175D3DCCD1}">
                <a14:hiddenFill xmlns:a14="http://schemas.microsoft.com/office/drawing/2010/main">
                  <a:solidFill>
                    <a:srgbClr val="FFFFFF"/>
                  </a:solidFill>
                </a14:hiddenFill>
              </a:ext>
            </a:extLst>
          </p:spPr>
        </p:pic>
        <p:pic>
          <p:nvPicPr>
            <p:cNvPr id="2086" name="Picture 38" descr="Image result for LG Hausys logo">
              <a:extLst>
                <a:ext uri="{FF2B5EF4-FFF2-40B4-BE49-F238E27FC236}">
                  <a16:creationId xmlns:a16="http://schemas.microsoft.com/office/drawing/2014/main" id="{4A1EFBD7-9626-4EEA-AF8A-9A698B04D803}"/>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4572003" y="2149758"/>
              <a:ext cx="1566459" cy="344442"/>
            </a:xfrm>
            <a:prstGeom prst="rect">
              <a:avLst/>
            </a:prstGeom>
            <a:noFill/>
            <a:extLst>
              <a:ext uri="{909E8E84-426E-40DD-AFC4-6F175D3DCCD1}">
                <a14:hiddenFill xmlns:a14="http://schemas.microsoft.com/office/drawing/2010/main">
                  <a:solidFill>
                    <a:srgbClr val="FFFFFF"/>
                  </a:solidFill>
                </a14:hiddenFill>
              </a:ext>
            </a:extLst>
          </p:spPr>
        </p:pic>
        <p:pic>
          <p:nvPicPr>
            <p:cNvPr id="2088" name="Picture 40" descr="Image result for Davey Water Products logo">
              <a:extLst>
                <a:ext uri="{FF2B5EF4-FFF2-40B4-BE49-F238E27FC236}">
                  <a16:creationId xmlns:a16="http://schemas.microsoft.com/office/drawing/2014/main" id="{61BD178D-57FC-495C-8F99-06A86DBB0A6B}"/>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132988" y="3980168"/>
              <a:ext cx="1188700" cy="500795"/>
            </a:xfrm>
            <a:prstGeom prst="rect">
              <a:avLst/>
            </a:prstGeom>
            <a:noFill/>
            <a:extLst>
              <a:ext uri="{909E8E84-426E-40DD-AFC4-6F175D3DCCD1}">
                <a14:hiddenFill xmlns:a14="http://schemas.microsoft.com/office/drawing/2010/main">
                  <a:solidFill>
                    <a:srgbClr val="FFFFFF"/>
                  </a:solidFill>
                </a14:hiddenFill>
              </a:ext>
            </a:extLst>
          </p:spPr>
        </p:pic>
        <p:pic>
          <p:nvPicPr>
            <p:cNvPr id="2094" name="Picture 46" descr="Related image">
              <a:extLst>
                <a:ext uri="{FF2B5EF4-FFF2-40B4-BE49-F238E27FC236}">
                  <a16:creationId xmlns:a16="http://schemas.microsoft.com/office/drawing/2014/main" id="{95D5CB28-4E5C-4CF1-A4EF-90B2EC7D701B}"/>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2740283" y="2734699"/>
              <a:ext cx="1584765" cy="4697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the boston consulting group">
              <a:extLst>
                <a:ext uri="{FF2B5EF4-FFF2-40B4-BE49-F238E27FC236}">
                  <a16:creationId xmlns:a16="http://schemas.microsoft.com/office/drawing/2014/main" id="{0B3A87FE-CA7D-418E-841D-C50A1CFE6D22}"/>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6276455" y="5263701"/>
              <a:ext cx="1604666" cy="3840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ITSUI &amp; Co., Ltd. logo">
              <a:extLst>
                <a:ext uri="{FF2B5EF4-FFF2-40B4-BE49-F238E27FC236}">
                  <a16:creationId xmlns:a16="http://schemas.microsoft.com/office/drawing/2014/main" id="{8C91F8E3-C9F1-4271-8C61-04CEC10A683B}"/>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4983199" y="5142489"/>
              <a:ext cx="651447" cy="6514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ika India Pvt. Limited logo">
              <a:extLst>
                <a:ext uri="{FF2B5EF4-FFF2-40B4-BE49-F238E27FC236}">
                  <a16:creationId xmlns:a16="http://schemas.microsoft.com/office/drawing/2014/main" id="{C3193CD3-C7B5-4297-B648-82B4A9730816}"/>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6686604" y="3770470"/>
              <a:ext cx="793821" cy="86752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Kimberly-Clark Professionals logo">
              <a:extLst>
                <a:ext uri="{FF2B5EF4-FFF2-40B4-BE49-F238E27FC236}">
                  <a16:creationId xmlns:a16="http://schemas.microsoft.com/office/drawing/2014/main" id="{8201E3F4-1D3C-427E-B410-476DBA2C7C47}"/>
                </a:ext>
              </a:extLst>
            </p:cNvPr>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2920864" y="4634735"/>
              <a:ext cx="1280006" cy="47166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Reckitt Benckiser Group plc logo">
              <a:extLst>
                <a:ext uri="{FF2B5EF4-FFF2-40B4-BE49-F238E27FC236}">
                  <a16:creationId xmlns:a16="http://schemas.microsoft.com/office/drawing/2014/main" id="{2D50F7CC-86F2-4506-9A8A-91407849016F}"/>
                </a:ext>
              </a:extLst>
            </p:cNvPr>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1213592" y="3319283"/>
              <a:ext cx="1215344" cy="533823"/>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Related image">
              <a:extLst>
                <a:ext uri="{FF2B5EF4-FFF2-40B4-BE49-F238E27FC236}">
                  <a16:creationId xmlns:a16="http://schemas.microsoft.com/office/drawing/2014/main" id="{3E8EF85C-9989-4FC0-8844-F6338FCC90DC}"/>
                </a:ext>
              </a:extLst>
            </p:cNvPr>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6414368" y="2049412"/>
              <a:ext cx="1299670" cy="545963"/>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Image result for Teijin Ltd. logo">
              <a:extLst>
                <a:ext uri="{FF2B5EF4-FFF2-40B4-BE49-F238E27FC236}">
                  <a16:creationId xmlns:a16="http://schemas.microsoft.com/office/drawing/2014/main" id="{53220BF0-01F2-487A-811F-867CEBCAAF81}"/>
                </a:ext>
              </a:extLst>
            </p:cNvPr>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4517552" y="2862672"/>
              <a:ext cx="1566460" cy="29484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8" descr="Image result for Bosch Limited logo">
              <a:extLst>
                <a:ext uri="{FF2B5EF4-FFF2-40B4-BE49-F238E27FC236}">
                  <a16:creationId xmlns:a16="http://schemas.microsoft.com/office/drawing/2014/main" id="{A4ECCB26-C7C7-477A-9DA7-E89312F2154E}"/>
                </a:ext>
              </a:extLst>
            </p:cNvPr>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1055668" y="4634732"/>
              <a:ext cx="1456849" cy="346152"/>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Image result for Bain &amp; Co logo">
              <a:extLst>
                <a:ext uri="{FF2B5EF4-FFF2-40B4-BE49-F238E27FC236}">
                  <a16:creationId xmlns:a16="http://schemas.microsoft.com/office/drawing/2014/main" id="{790CC454-BD70-4B4C-B347-43C317CECA29}"/>
                </a:ext>
              </a:extLst>
            </p:cNvPr>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1334793" y="5168080"/>
              <a:ext cx="920439" cy="575275"/>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Related image">
              <a:extLst>
                <a:ext uri="{FF2B5EF4-FFF2-40B4-BE49-F238E27FC236}">
                  <a16:creationId xmlns:a16="http://schemas.microsoft.com/office/drawing/2014/main" id="{D38E3C62-0FED-4B92-820E-9A94ADE0A76B}"/>
                </a:ext>
              </a:extLst>
            </p:cNvPr>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2712898" y="5201029"/>
              <a:ext cx="1655870" cy="50937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Image result for GAIL India LTD logo">
              <a:extLst>
                <a:ext uri="{FF2B5EF4-FFF2-40B4-BE49-F238E27FC236}">
                  <a16:creationId xmlns:a16="http://schemas.microsoft.com/office/drawing/2014/main" id="{99A476B6-836A-4E70-BCC9-A3B5D8E7BF8C}"/>
                </a:ext>
              </a:extLst>
            </p:cNvPr>
            <p:cNvPicPr>
              <a:picLocks noChangeAspect="1" noChangeArrowheads="1"/>
            </p:cNvPicPr>
            <p:nvPr/>
          </p:nvPicPr>
          <p:blipFill>
            <a:blip r:embed="rId24" cstate="screen">
              <a:extLst>
                <a:ext uri="{28A0092B-C50C-407E-A947-70E740481C1C}">
                  <a14:useLocalDpi xmlns:a14="http://schemas.microsoft.com/office/drawing/2010/main"/>
                </a:ext>
              </a:extLst>
            </a:blip>
            <a:srcRect/>
            <a:stretch>
              <a:fillRect/>
            </a:stretch>
          </p:blipFill>
          <p:spPr bwMode="auto">
            <a:xfrm>
              <a:off x="4609221" y="3348986"/>
              <a:ext cx="1249838" cy="505101"/>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Image result for Franklin Electric logo">
              <a:extLst>
                <a:ext uri="{FF2B5EF4-FFF2-40B4-BE49-F238E27FC236}">
                  <a16:creationId xmlns:a16="http://schemas.microsoft.com/office/drawing/2014/main" id="{567A0898-4808-4BB6-A4D6-5D56BD793BC0}"/>
                </a:ext>
              </a:extLst>
            </p:cNvPr>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6242101" y="3197759"/>
              <a:ext cx="1774620" cy="766940"/>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Image result for Toray Industries, Inc. logo">
              <a:extLst>
                <a:ext uri="{FF2B5EF4-FFF2-40B4-BE49-F238E27FC236}">
                  <a16:creationId xmlns:a16="http://schemas.microsoft.com/office/drawing/2014/main" id="{75634EC2-8F5A-4442-AF01-08C726A12A24}"/>
                </a:ext>
              </a:extLst>
            </p:cNvPr>
            <p:cNvPicPr>
              <a:picLocks noChangeAspect="1" noChangeArrowheads="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6450028" y="1447117"/>
              <a:ext cx="1264010" cy="528838"/>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Image result for DLA Piper Australia  logo">
              <a:extLst>
                <a:ext uri="{FF2B5EF4-FFF2-40B4-BE49-F238E27FC236}">
                  <a16:creationId xmlns:a16="http://schemas.microsoft.com/office/drawing/2014/main" id="{9D0E6EBB-A8D7-4730-BFD4-964ABB828E19}"/>
                </a:ext>
              </a:extLst>
            </p:cNvPr>
            <p:cNvPicPr>
              <a:picLocks noChangeAspect="1" noChangeArrowheads="1"/>
            </p:cNvPicPr>
            <p:nvPr/>
          </p:nvPicPr>
          <p:blipFill>
            <a:blip r:embed="rId27" cstate="screen">
              <a:extLst>
                <a:ext uri="{28A0092B-C50C-407E-A947-70E740481C1C}">
                  <a14:useLocalDpi xmlns:a14="http://schemas.microsoft.com/office/drawing/2010/main"/>
                </a:ext>
              </a:extLst>
            </a:blip>
            <a:srcRect/>
            <a:stretch>
              <a:fillRect/>
            </a:stretch>
          </p:blipFill>
          <p:spPr bwMode="auto">
            <a:xfrm>
              <a:off x="2990069" y="2086002"/>
              <a:ext cx="1252350" cy="509370"/>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Related image">
              <a:extLst>
                <a:ext uri="{FF2B5EF4-FFF2-40B4-BE49-F238E27FC236}">
                  <a16:creationId xmlns:a16="http://schemas.microsoft.com/office/drawing/2014/main" id="{E20ACB34-09FC-4E57-B0F9-250A8202B714}"/>
                </a:ext>
              </a:extLst>
            </p:cNvPr>
            <p:cNvPicPr>
              <a:picLocks noChangeAspect="1" noChangeArrowheads="1"/>
            </p:cNvPicPr>
            <p:nvPr/>
          </p:nvPicPr>
          <p:blipFill>
            <a:blip r:embed="rId28" cstate="screen">
              <a:extLst>
                <a:ext uri="{28A0092B-C50C-407E-A947-70E740481C1C}">
                  <a14:useLocalDpi xmlns:a14="http://schemas.microsoft.com/office/drawing/2010/main"/>
                </a:ext>
              </a:extLst>
            </a:blip>
            <a:srcRect/>
            <a:stretch>
              <a:fillRect/>
            </a:stretch>
          </p:blipFill>
          <p:spPr bwMode="auto">
            <a:xfrm>
              <a:off x="2702749" y="3323519"/>
              <a:ext cx="1632153" cy="53317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2" descr="Image result for Dun &amp; Bradstreet Information Services India Pvt Ltd. logo">
              <a:extLst>
                <a:ext uri="{FF2B5EF4-FFF2-40B4-BE49-F238E27FC236}">
                  <a16:creationId xmlns:a16="http://schemas.microsoft.com/office/drawing/2014/main" id="{17473293-1CB1-438D-99C6-9D0AE11555B3}"/>
                </a:ext>
              </a:extLst>
            </p:cNvPr>
            <p:cNvPicPr>
              <a:picLocks noChangeAspect="1" noChangeArrowheads="1"/>
            </p:cNvPicPr>
            <p:nvPr/>
          </p:nvPicPr>
          <p:blipFill>
            <a:blip r:embed="rId29" cstate="screen">
              <a:extLst>
                <a:ext uri="{28A0092B-C50C-407E-A947-70E740481C1C}">
                  <a14:useLocalDpi xmlns:a14="http://schemas.microsoft.com/office/drawing/2010/main"/>
                </a:ext>
              </a:extLst>
            </a:blip>
            <a:srcRect/>
            <a:stretch>
              <a:fillRect/>
            </a:stretch>
          </p:blipFill>
          <p:spPr bwMode="auto">
            <a:xfrm>
              <a:off x="4495177" y="4044233"/>
              <a:ext cx="1655982" cy="294844"/>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36" name="Table 2">
            <a:extLst>
              <a:ext uri="{FF2B5EF4-FFF2-40B4-BE49-F238E27FC236}">
                <a16:creationId xmlns:a16="http://schemas.microsoft.com/office/drawing/2014/main" id="{B8D75639-44C4-456F-8306-2DFADE4D9277}"/>
              </a:ext>
            </a:extLst>
          </p:cNvPr>
          <p:cNvGraphicFramePr>
            <a:graphicFrameLocks noGrp="1"/>
          </p:cNvGraphicFramePr>
          <p:nvPr/>
        </p:nvGraphicFramePr>
        <p:xfrm>
          <a:off x="318050" y="1192698"/>
          <a:ext cx="8574160" cy="5289697"/>
        </p:xfrm>
        <a:graphic>
          <a:graphicData uri="http://schemas.openxmlformats.org/drawingml/2006/table">
            <a:tbl>
              <a:tblPr firstRow="1" bandRow="1">
                <a:tableStyleId>{5940675A-B579-460E-94D1-54222C63F5DA}</a:tableStyleId>
              </a:tblPr>
              <a:tblGrid>
                <a:gridCol w="2143540">
                  <a:extLst>
                    <a:ext uri="{9D8B030D-6E8A-4147-A177-3AD203B41FA5}">
                      <a16:colId xmlns:a16="http://schemas.microsoft.com/office/drawing/2014/main" val="172828129"/>
                    </a:ext>
                  </a:extLst>
                </a:gridCol>
                <a:gridCol w="2143540">
                  <a:extLst>
                    <a:ext uri="{9D8B030D-6E8A-4147-A177-3AD203B41FA5}">
                      <a16:colId xmlns:a16="http://schemas.microsoft.com/office/drawing/2014/main" val="4233152267"/>
                    </a:ext>
                  </a:extLst>
                </a:gridCol>
                <a:gridCol w="2143540">
                  <a:extLst>
                    <a:ext uri="{9D8B030D-6E8A-4147-A177-3AD203B41FA5}">
                      <a16:colId xmlns:a16="http://schemas.microsoft.com/office/drawing/2014/main" val="3372618508"/>
                    </a:ext>
                  </a:extLst>
                </a:gridCol>
                <a:gridCol w="2143540">
                  <a:extLst>
                    <a:ext uri="{9D8B030D-6E8A-4147-A177-3AD203B41FA5}">
                      <a16:colId xmlns:a16="http://schemas.microsoft.com/office/drawing/2014/main" val="2213240307"/>
                    </a:ext>
                  </a:extLst>
                </a:gridCol>
              </a:tblGrid>
              <a:tr h="755671">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2366149844"/>
                  </a:ext>
                </a:extLst>
              </a:tr>
              <a:tr h="755671">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1619694464"/>
                  </a:ext>
                </a:extLst>
              </a:tr>
              <a:tr h="755671">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3674792885"/>
                  </a:ext>
                </a:extLst>
              </a:tr>
              <a:tr h="755671">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3566418816"/>
                  </a:ext>
                </a:extLst>
              </a:tr>
              <a:tr h="755671">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494572416"/>
                  </a:ext>
                </a:extLst>
              </a:tr>
              <a:tr h="755671">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211838391"/>
                  </a:ext>
                </a:extLst>
              </a:tr>
              <a:tr h="755671">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353085298"/>
                  </a:ext>
                </a:extLst>
              </a:tr>
            </a:tbl>
          </a:graphicData>
        </a:graphic>
      </p:graphicFrame>
      <p:pic>
        <p:nvPicPr>
          <p:cNvPr id="1026" name="Picture 2" descr="Image result for Deloitte Tohmatsu Consulting LLC logo">
            <a:extLst>
              <a:ext uri="{FF2B5EF4-FFF2-40B4-BE49-F238E27FC236}">
                <a16:creationId xmlns:a16="http://schemas.microsoft.com/office/drawing/2014/main" id="{D66DB79F-9FDF-4E3D-B4F2-A65D1A2F402D}"/>
              </a:ext>
            </a:extLst>
          </p:cNvPr>
          <p:cNvPicPr>
            <a:picLocks noChangeAspect="1" noChangeArrowheads="1"/>
          </p:cNvPicPr>
          <p:nvPr/>
        </p:nvPicPr>
        <p:blipFill>
          <a:blip r:embed="rId30" cstate="screen">
            <a:extLst>
              <a:ext uri="{28A0092B-C50C-407E-A947-70E740481C1C}">
                <a14:useLocalDpi xmlns:a14="http://schemas.microsoft.com/office/drawing/2010/main"/>
              </a:ext>
            </a:extLst>
          </a:blip>
          <a:srcRect/>
          <a:stretch>
            <a:fillRect/>
          </a:stretch>
        </p:blipFill>
        <p:spPr bwMode="auto">
          <a:xfrm>
            <a:off x="10407941" y="-1531523"/>
            <a:ext cx="155959" cy="10852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Sanso Electric Co., Ltd. logo">
            <a:extLst>
              <a:ext uri="{FF2B5EF4-FFF2-40B4-BE49-F238E27FC236}">
                <a16:creationId xmlns:a16="http://schemas.microsoft.com/office/drawing/2014/main" id="{3B0C8A64-25DD-4E4A-BAAB-B100FB8F4A51}"/>
              </a:ext>
            </a:extLst>
          </p:cNvPr>
          <p:cNvPicPr>
            <a:picLocks noChangeAspect="1" noChangeArrowheads="1"/>
          </p:cNvPicPr>
          <p:nvPr/>
        </p:nvPicPr>
        <p:blipFill>
          <a:blip r:embed="rId31" cstate="screen">
            <a:extLst>
              <a:ext uri="{28A0092B-C50C-407E-A947-70E740481C1C}">
                <a14:useLocalDpi xmlns:a14="http://schemas.microsoft.com/office/drawing/2010/main"/>
              </a:ext>
            </a:extLst>
          </a:blip>
          <a:srcRect/>
          <a:stretch>
            <a:fillRect/>
          </a:stretch>
        </p:blipFill>
        <p:spPr bwMode="auto">
          <a:xfrm>
            <a:off x="10415487" y="-2402086"/>
            <a:ext cx="362927" cy="239202"/>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574A430B-A18C-4DB9-B609-648628E43F60}"/>
              </a:ext>
            </a:extLst>
          </p:cNvPr>
          <p:cNvSpPr>
            <a:spLocks noGrp="1"/>
          </p:cNvSpPr>
          <p:nvPr>
            <p:ph type="body" sz="quarter" idx="14"/>
          </p:nvPr>
        </p:nvSpPr>
        <p:spPr>
          <a:xfrm>
            <a:off x="22109" y="347319"/>
            <a:ext cx="7863840" cy="457200"/>
          </a:xfrm>
        </p:spPr>
        <p:txBody>
          <a:bodyPr/>
          <a:lstStyle/>
          <a:p>
            <a:r>
              <a:rPr kumimoji="0" lang="en-US" sz="1600" b="1" i="0" u="none" strike="noStrike" kern="1200" cap="none" spc="0" normalizeH="0" baseline="0" noProof="0" dirty="0">
                <a:ln>
                  <a:noFill/>
                </a:ln>
                <a:solidFill>
                  <a:prstClr val="black"/>
                </a:solidFill>
                <a:effectLst/>
                <a:uLnTx/>
                <a:uFillTx/>
                <a:latin typeface="Montserrat"/>
                <a:ea typeface="Verdana" panose="020B0604030504040204" pitchFamily="34" charset="0"/>
                <a:cs typeface="Verdana" panose="020B0604030504040204" pitchFamily="34" charset="0"/>
              </a:rPr>
              <a:t>Our Prestigious Clients Who Bought Reports in Chemical Industry </a:t>
            </a:r>
          </a:p>
          <a:p>
            <a:endParaRPr lang="en-US" dirty="0"/>
          </a:p>
        </p:txBody>
      </p:sp>
    </p:spTree>
    <p:extLst>
      <p:ext uri="{BB962C8B-B14F-4D97-AF65-F5344CB8AC3E}">
        <p14:creationId xmlns:p14="http://schemas.microsoft.com/office/powerpoint/2010/main" val="14898140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D17D888-1738-4FC9-98BB-21997AF04B06}"/>
              </a:ext>
            </a:extLst>
          </p:cNvPr>
          <p:cNvSpPr/>
          <p:nvPr/>
        </p:nvSpPr>
        <p:spPr>
          <a:xfrm>
            <a:off x="0" y="-41912"/>
            <a:ext cx="9144000" cy="6899912"/>
          </a:xfrm>
          <a:prstGeom prst="rect">
            <a:avLst/>
          </a:prstGeom>
          <a:solidFill>
            <a:schemeClr val="tx2">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D0CABBDB-61C8-49EE-A51D-FDD7B2EFC3F0}"/>
              </a:ext>
            </a:extLst>
          </p:cNvPr>
          <p:cNvSpPr txBox="1">
            <a:spLocks/>
          </p:cNvSpPr>
          <p:nvPr/>
        </p:nvSpPr>
        <p:spPr>
          <a:xfrm>
            <a:off x="168570" y="443565"/>
            <a:ext cx="2623304" cy="4613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Montserrat" panose="02000505000000020004" pitchFamily="2" charset="0"/>
                <a:ea typeface="+mj-ea"/>
                <a:cs typeface="Arial" panose="020B0604020202020204" pitchFamily="34" charset="0"/>
              </a:rPr>
              <a:t>About Us &amp; Disclaimer</a:t>
            </a:r>
          </a:p>
        </p:txBody>
      </p:sp>
      <p:sp>
        <p:nvSpPr>
          <p:cNvPr id="3" name="Rectangle 2">
            <a:extLst>
              <a:ext uri="{FF2B5EF4-FFF2-40B4-BE49-F238E27FC236}">
                <a16:creationId xmlns:a16="http://schemas.microsoft.com/office/drawing/2014/main" id="{FA36F462-B6D7-4C9F-A8DF-E09878AFBB61}"/>
              </a:ext>
            </a:extLst>
          </p:cNvPr>
          <p:cNvSpPr/>
          <p:nvPr/>
        </p:nvSpPr>
        <p:spPr>
          <a:xfrm>
            <a:off x="183227" y="1450259"/>
            <a:ext cx="8337921" cy="992772"/>
          </a:xfrm>
          <a:prstGeom prst="rect">
            <a:avLst/>
          </a:prstGeom>
        </p:spPr>
        <p:txBody>
          <a:bodyPr wrap="square">
            <a:spAutoFit/>
          </a:bodyPr>
          <a:lstStyle/>
          <a:p>
            <a:pPr marL="0" marR="0" lvl="0" indent="0" algn="just" defTabSz="457200" rtl="0" eaLnBrk="1" fontAlgn="auto" latinLnBrk="0" hangingPunct="1">
              <a:lnSpc>
                <a:spcPct val="150000"/>
              </a:lnSpc>
              <a:spcBef>
                <a:spcPts val="0"/>
              </a:spcBef>
              <a:spcAft>
                <a:spcPts val="0"/>
              </a:spcAft>
              <a:buClrTx/>
              <a:buSzTx/>
              <a:buFontTx/>
              <a:buNone/>
              <a:tabLst/>
              <a:defRPr/>
            </a:pPr>
            <a:r>
              <a:rPr kumimoji="0" lang="en-IN" sz="8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TechSci Research is a global market research and consulting company </a:t>
            </a:r>
            <a:r>
              <a:rPr kumimoji="0" lang="en-IN" sz="8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with offices in the US, UK and India. TechSci Research provides market research reports in number of areas to organizations. The company uses innovative business models that focus on improving productivity, while ensuring creation of high-quality reports. The proprietary forecasting models use various analyses of both industry-specific and macroeconomic variables on a state-by-state basis to produce a unique ‘bottom-up’ model of a country, regional and global industry prospects. Combined with the detailed analysis of company activity and industry trends, the result is a uniquely rich evaluation of the opportunities available in the market.</a:t>
            </a:r>
          </a:p>
        </p:txBody>
      </p:sp>
      <p:grpSp>
        <p:nvGrpSpPr>
          <p:cNvPr id="10" name="Group 9">
            <a:extLst>
              <a:ext uri="{FF2B5EF4-FFF2-40B4-BE49-F238E27FC236}">
                <a16:creationId xmlns:a16="http://schemas.microsoft.com/office/drawing/2014/main" id="{51B4CC63-B9A2-4F68-85E2-8FB8AB35EDAE}"/>
              </a:ext>
            </a:extLst>
          </p:cNvPr>
          <p:cNvGrpSpPr/>
          <p:nvPr/>
        </p:nvGrpSpPr>
        <p:grpSpPr>
          <a:xfrm>
            <a:off x="2791874" y="611863"/>
            <a:ext cx="6352126" cy="123080"/>
            <a:chOff x="2710689" y="501180"/>
            <a:chExt cx="6352126" cy="123080"/>
          </a:xfrm>
          <a:effectLst>
            <a:glow rad="63500">
              <a:schemeClr val="bg1">
                <a:alpha val="40000"/>
              </a:schemeClr>
            </a:glow>
          </a:effectLst>
        </p:grpSpPr>
        <p:cxnSp>
          <p:nvCxnSpPr>
            <p:cNvPr id="7" name="Straight Connector 6">
              <a:extLst>
                <a:ext uri="{FF2B5EF4-FFF2-40B4-BE49-F238E27FC236}">
                  <a16:creationId xmlns:a16="http://schemas.microsoft.com/office/drawing/2014/main" id="{7C980990-7953-4FDF-846D-B4BAA7FF495E}"/>
                </a:ext>
              </a:extLst>
            </p:cNvPr>
            <p:cNvCxnSpPr>
              <a:cxnSpLocks/>
            </p:cNvCxnSpPr>
            <p:nvPr/>
          </p:nvCxnSpPr>
          <p:spPr>
            <a:xfrm>
              <a:off x="2772229" y="562721"/>
              <a:ext cx="62905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F8E207CB-3983-49ED-BC0A-F405C98E54F7}"/>
                </a:ext>
              </a:extLst>
            </p:cNvPr>
            <p:cNvSpPr/>
            <p:nvPr/>
          </p:nvSpPr>
          <p:spPr>
            <a:xfrm>
              <a:off x="2710689" y="501180"/>
              <a:ext cx="123080" cy="123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2" name="Rectangle 11">
            <a:extLst>
              <a:ext uri="{FF2B5EF4-FFF2-40B4-BE49-F238E27FC236}">
                <a16:creationId xmlns:a16="http://schemas.microsoft.com/office/drawing/2014/main" id="{4EADC525-C24E-4FAF-A547-BEB756312292}"/>
              </a:ext>
            </a:extLst>
          </p:cNvPr>
          <p:cNvSpPr/>
          <p:nvPr/>
        </p:nvSpPr>
        <p:spPr>
          <a:xfrm>
            <a:off x="6346717" y="89624"/>
            <a:ext cx="2483798" cy="1288314"/>
          </a:xfrm>
          <a:prstGeom prst="rect">
            <a:avLst/>
          </a:prstGeom>
          <a:solidFill>
            <a:srgbClr val="222A35"/>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F75457A7-EF47-40D2-9918-59CBD52D2D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33143" y="314840"/>
            <a:ext cx="1998988" cy="627133"/>
          </a:xfrm>
          <a:prstGeom prst="rect">
            <a:avLst/>
          </a:prstGeom>
        </p:spPr>
      </p:pic>
      <p:sp>
        <p:nvSpPr>
          <p:cNvPr id="31" name="Rectangle 30">
            <a:extLst>
              <a:ext uri="{FF2B5EF4-FFF2-40B4-BE49-F238E27FC236}">
                <a16:creationId xmlns:a16="http://schemas.microsoft.com/office/drawing/2014/main" id="{FC478180-7E88-45FC-85A3-D59FFC4002A6}"/>
              </a:ext>
            </a:extLst>
          </p:cNvPr>
          <p:cNvSpPr/>
          <p:nvPr/>
        </p:nvSpPr>
        <p:spPr>
          <a:xfrm>
            <a:off x="168570" y="2542778"/>
            <a:ext cx="5564872" cy="266355"/>
          </a:xfrm>
          <a:prstGeom prst="rect">
            <a:avLst/>
          </a:prstGeom>
        </p:spPr>
        <p:txBody>
          <a:bodyPr wrap="square">
            <a:spAutoFit/>
          </a:bodyPr>
          <a:lstStyle/>
          <a:p>
            <a:pPr marL="0" marR="0" lvl="0" indent="0" algn="just" defTabSz="457200" rtl="0" eaLnBrk="1" fontAlgn="auto" latinLnBrk="0" hangingPunct="1">
              <a:lnSpc>
                <a:spcPts val="1500"/>
              </a:lnSpc>
              <a:spcBef>
                <a:spcPts val="0"/>
              </a:spcBef>
              <a:spcAft>
                <a:spcPts val="0"/>
              </a:spcAft>
              <a:buClrTx/>
              <a:buSzTx/>
              <a:buFontTx/>
              <a:buNone/>
              <a:tabLst/>
              <a:defRPr/>
            </a:pPr>
            <a:r>
              <a:rPr kumimoji="0" lang="en-IN" sz="9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Related Reports</a:t>
            </a:r>
          </a:p>
        </p:txBody>
      </p:sp>
      <p:sp>
        <p:nvSpPr>
          <p:cNvPr id="32" name="Rectangle 31">
            <a:extLst>
              <a:ext uri="{FF2B5EF4-FFF2-40B4-BE49-F238E27FC236}">
                <a16:creationId xmlns:a16="http://schemas.microsoft.com/office/drawing/2014/main" id="{E932B788-826E-4F7B-B935-25B8D1758AA6}"/>
              </a:ext>
            </a:extLst>
          </p:cNvPr>
          <p:cNvSpPr/>
          <p:nvPr/>
        </p:nvSpPr>
        <p:spPr>
          <a:xfrm>
            <a:off x="183227" y="2830475"/>
            <a:ext cx="8442012" cy="1224566"/>
          </a:xfrm>
          <a:prstGeom prst="rect">
            <a:avLst/>
          </a:prstGeom>
        </p:spPr>
        <p:txBody>
          <a:bodyPr wrap="square">
            <a:spAutoFit/>
          </a:bodyPr>
          <a:lstStyle/>
          <a:p>
            <a:pPr marL="171450" marR="0" lvl="0" indent="-171450" algn="l" defTabSz="457200" rtl="0" eaLnBrk="1" fontAlgn="auto" latinLnBrk="0" hangingPunct="1">
              <a:lnSpc>
                <a:spcPts val="1500"/>
              </a:lnSpc>
              <a:spcBef>
                <a:spcPts val="0"/>
              </a:spcBef>
              <a:spcAft>
                <a:spcPts val="0"/>
              </a:spcAft>
              <a:buClrTx/>
              <a:buSzTx/>
              <a:buFont typeface="Arial" panose="020B0604020202020204" pitchFamily="34" charset="0"/>
              <a:buChar char="•"/>
              <a:tabLst/>
              <a:defRPr/>
            </a:pPr>
            <a:r>
              <a:rPr kumimoji="0" lang="en-US" sz="9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Global Aerospace Plastics Market By Polymer Type (Polyetheretherketone (PEEK), Polyphenyl Sulphide (PPS), Polycarbonate (PC), Acrylonitrile Butadiene Styrene (ABS), Polymethyl Methacrylate (PMMA), Others), By Aircraft Type (Commercial , Military), By Application ( Cabin Interiors, Flight Deck &amp; Cockpit and Structures), By Region, Competition, Forecast &amp; Opportunities, 2025</a:t>
            </a:r>
            <a:br>
              <a:rPr kumimoji="0" lang="en-IN" sz="9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br>
            <a:endParaRPr kumimoji="0" lang="en-IN" sz="9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171450" marR="0" lvl="0" indent="-171450" algn="l" defTabSz="457200" rtl="0" eaLnBrk="1" fontAlgn="auto" latinLnBrk="0" hangingPunct="1">
              <a:lnSpc>
                <a:spcPts val="1500"/>
              </a:lnSpc>
              <a:spcBef>
                <a:spcPts val="0"/>
              </a:spcBef>
              <a:spcAft>
                <a:spcPts val="0"/>
              </a:spcAft>
              <a:buClrTx/>
              <a:buSzTx/>
              <a:buFont typeface="Arial" panose="020B0604020202020204" pitchFamily="34" charset="0"/>
              <a:buChar char="•"/>
              <a:tabLst/>
              <a:defRPr/>
            </a:pPr>
            <a:r>
              <a:rPr kumimoji="0" lang="en-IN" sz="9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Global Aromatics Market By Type (Benzene, Toluene, O-Xylene, P-Xylene, Others), By Application (Solvent v/s Additive), By End User Industry (Paint &amp; Coatings, Adhesives, Pharmaceuticals, Chemicals, Others), By Region, Competition, Forecast &amp; Opportunities, 2025</a:t>
            </a:r>
            <a:endParaRPr kumimoji="0" lang="en-US" sz="9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0" name="Rectangle 39">
            <a:extLst>
              <a:ext uri="{FF2B5EF4-FFF2-40B4-BE49-F238E27FC236}">
                <a16:creationId xmlns:a16="http://schemas.microsoft.com/office/drawing/2014/main" id="{4F0FFE88-E6FF-439E-8B63-A599260CEAE2}"/>
              </a:ext>
            </a:extLst>
          </p:cNvPr>
          <p:cNvSpPr/>
          <p:nvPr/>
        </p:nvSpPr>
        <p:spPr>
          <a:xfrm>
            <a:off x="190119" y="5707542"/>
            <a:ext cx="8442012" cy="954107"/>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lumMod val="85000"/>
                  </a:prstClr>
                </a:solidFill>
                <a:effectLst/>
                <a:uLnTx/>
                <a:uFillTx/>
                <a:latin typeface="Open Sans" panose="020B0606030504020204" pitchFamily="34" charset="0"/>
                <a:ea typeface="Open Sans" panose="020B0606030504020204" pitchFamily="34" charset="0"/>
                <a:cs typeface="Open Sans" panose="020B0606030504020204" pitchFamily="34" charset="0"/>
              </a:rPr>
              <a:t>The contents of this report are based on information generally available to the public from sources believed to be reliable. No representation is made that it is timely, accurate or complete. TechSci Research has taken due care and caution in compilation of data as this has been obtained from various sources including which it considers reliable and firsthand. However, TechSci Research does not guarantee the accuracy, adequacy or completeness of any information and it is not responsible for any errors or omissions or for the results obtained from the use of such information and especially states that it has no financial liability whatsoever to the subscribers / users of this report. The information herein, together with all estimates and forecasts, can change without notice. All the figures provided in this document are indicative of relative market Share and are strictly for client’s internal consumption. Usage of the same for purpose other than internal will require prior approval of TechSci Research.</a:t>
            </a:r>
          </a:p>
        </p:txBody>
      </p:sp>
      <p:sp>
        <p:nvSpPr>
          <p:cNvPr id="19" name="TextBox 18">
            <a:extLst>
              <a:ext uri="{FF2B5EF4-FFF2-40B4-BE49-F238E27FC236}">
                <a16:creationId xmlns:a16="http://schemas.microsoft.com/office/drawing/2014/main" id="{58A2C20E-4110-4753-860E-804B783DB9E9}"/>
              </a:ext>
            </a:extLst>
          </p:cNvPr>
          <p:cNvSpPr txBox="1"/>
          <p:nvPr/>
        </p:nvSpPr>
        <p:spPr>
          <a:xfrm>
            <a:off x="188686" y="4376454"/>
            <a:ext cx="2603188" cy="846386"/>
          </a:xfrm>
          <a:prstGeom prst="rect">
            <a:avLst/>
          </a:prstGeom>
          <a:solidFill>
            <a:schemeClr val="bg1">
              <a:lumMod val="95000"/>
            </a:schemeClr>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TechSci Research – North America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708 Third Avenue, Manhattan,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New York, United States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Tel: +1- 646- 360- 1656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Email: sales@techsciresearch.com  www.techsciresearch.com</a:t>
            </a:r>
          </a:p>
        </p:txBody>
      </p:sp>
      <p:sp>
        <p:nvSpPr>
          <p:cNvPr id="44" name="Rectangle 43">
            <a:extLst>
              <a:ext uri="{FF2B5EF4-FFF2-40B4-BE49-F238E27FC236}">
                <a16:creationId xmlns:a16="http://schemas.microsoft.com/office/drawing/2014/main" id="{A069EC92-F45C-4527-B652-FC16964171D9}"/>
              </a:ext>
            </a:extLst>
          </p:cNvPr>
          <p:cNvSpPr/>
          <p:nvPr/>
        </p:nvSpPr>
        <p:spPr>
          <a:xfrm>
            <a:off x="204778" y="5378013"/>
            <a:ext cx="5564872" cy="266355"/>
          </a:xfrm>
          <a:prstGeom prst="rect">
            <a:avLst/>
          </a:prstGeom>
        </p:spPr>
        <p:txBody>
          <a:bodyPr wrap="square">
            <a:spAutoFit/>
          </a:bodyPr>
          <a:lstStyle/>
          <a:p>
            <a:pPr marL="0" marR="0" lvl="0" indent="0" algn="just" defTabSz="457200" rtl="0" eaLnBrk="1" fontAlgn="auto" latinLnBrk="0" hangingPunct="1">
              <a:lnSpc>
                <a:spcPts val="1500"/>
              </a:lnSpc>
              <a:spcBef>
                <a:spcPts val="0"/>
              </a:spcBef>
              <a:spcAft>
                <a:spcPts val="0"/>
              </a:spcAft>
              <a:buClrTx/>
              <a:buSzTx/>
              <a:buFontTx/>
              <a:buNone/>
              <a:tabLst/>
              <a:defRPr/>
            </a:pPr>
            <a:r>
              <a:rPr kumimoji="0" lang="en-IN" sz="9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Disclaimer </a:t>
            </a:r>
          </a:p>
        </p:txBody>
      </p:sp>
      <p:sp>
        <p:nvSpPr>
          <p:cNvPr id="22" name="TextBox 21">
            <a:extLst>
              <a:ext uri="{FF2B5EF4-FFF2-40B4-BE49-F238E27FC236}">
                <a16:creationId xmlns:a16="http://schemas.microsoft.com/office/drawing/2014/main" id="{25D4E136-3B63-4D2C-BBBA-B508E79A153C}"/>
              </a:ext>
            </a:extLst>
          </p:cNvPr>
          <p:cNvSpPr txBox="1"/>
          <p:nvPr/>
        </p:nvSpPr>
        <p:spPr>
          <a:xfrm>
            <a:off x="3007410" y="4384831"/>
            <a:ext cx="2603188" cy="846386"/>
          </a:xfrm>
          <a:prstGeom prst="rect">
            <a:avLst/>
          </a:prstGeom>
          <a:solidFill>
            <a:schemeClr val="bg1">
              <a:lumMod val="95000"/>
            </a:schemeClr>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TechSci Research – Europe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54, Old brook,  Bretton,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Peterborough,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United Kingdom</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Email: sales@techsciresearch.com  www.techsciresearch.com</a:t>
            </a:r>
          </a:p>
        </p:txBody>
      </p:sp>
      <p:sp>
        <p:nvSpPr>
          <p:cNvPr id="25" name="TextBox 24">
            <a:extLst>
              <a:ext uri="{FF2B5EF4-FFF2-40B4-BE49-F238E27FC236}">
                <a16:creationId xmlns:a16="http://schemas.microsoft.com/office/drawing/2014/main" id="{9E238F4D-2A7D-4BC0-875E-A46B20126945}"/>
              </a:ext>
            </a:extLst>
          </p:cNvPr>
          <p:cNvSpPr txBox="1"/>
          <p:nvPr/>
        </p:nvSpPr>
        <p:spPr>
          <a:xfrm>
            <a:off x="5810294" y="4392995"/>
            <a:ext cx="2603188" cy="846386"/>
          </a:xfrm>
          <a:prstGeom prst="rect">
            <a:avLst/>
          </a:prstGeom>
          <a:solidFill>
            <a:schemeClr val="bg1">
              <a:lumMod val="95000"/>
            </a:schemeClr>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TechSci Research – Asia-Pacific</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B – 44, Sector – 57, Noida, National Capital Region, U.P. - India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Tel: +91-120-4523900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Email: sales@techsciresearch.com  www.techsciresearch.com</a:t>
            </a:r>
          </a:p>
        </p:txBody>
      </p:sp>
    </p:spTree>
    <p:extLst>
      <p:ext uri="{BB962C8B-B14F-4D97-AF65-F5344CB8AC3E}">
        <p14:creationId xmlns:p14="http://schemas.microsoft.com/office/powerpoint/2010/main" val="1360279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6093882-BD00-4B41-8145-9BDF8D98A1CE}"/>
              </a:ext>
            </a:extLst>
          </p:cNvPr>
          <p:cNvSpPr txBox="1">
            <a:spLocks/>
          </p:cNvSpPr>
          <p:nvPr/>
        </p:nvSpPr>
        <p:spPr>
          <a:xfrm>
            <a:off x="92563" y="229085"/>
            <a:ext cx="8921930" cy="28777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200" b="1" dirty="0">
                <a:latin typeface="Verdana" panose="020B0604030504040204" pitchFamily="34" charset="0"/>
                <a:ea typeface="Verdana" panose="020B0604030504040204" pitchFamily="34" charset="0"/>
                <a:cs typeface="Verdana" panose="020B0604030504040204" pitchFamily="34" charset="0"/>
              </a:rPr>
              <a:t>West India</a:t>
            </a:r>
            <a:r>
              <a:rPr kumimoji="0" lang="en-IN" sz="12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Polypropylene </a:t>
            </a:r>
            <a:r>
              <a:rPr lang="en-IN" sz="1200" b="1" dirty="0">
                <a:latin typeface="Verdana" panose="020B0604030504040204" pitchFamily="34" charset="0"/>
                <a:ea typeface="Verdana" panose="020B0604030504040204" pitchFamily="34" charset="0"/>
                <a:cs typeface="Verdana" panose="020B0604030504040204" pitchFamily="34" charset="0"/>
              </a:rPr>
              <a:t>Production</a:t>
            </a:r>
            <a:r>
              <a:rPr kumimoji="0" lang="en-IN" sz="12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by Company, By Volume (Thousand Tonnes )</a:t>
            </a:r>
          </a:p>
        </p:txBody>
      </p:sp>
      <p:sp>
        <p:nvSpPr>
          <p:cNvPr id="3" name="TextBox 2">
            <a:extLst>
              <a:ext uri="{FF2B5EF4-FFF2-40B4-BE49-F238E27FC236}">
                <a16:creationId xmlns:a16="http://schemas.microsoft.com/office/drawing/2014/main" id="{38AB1E6A-8C0B-45AC-ACF8-5A7C3810084A}"/>
              </a:ext>
            </a:extLst>
          </p:cNvPr>
          <p:cNvSpPr txBox="1"/>
          <p:nvPr/>
        </p:nvSpPr>
        <p:spPr>
          <a:xfrm>
            <a:off x="-18473" y="615943"/>
            <a:ext cx="8779297" cy="292068"/>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Table 1: West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India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Polypropylene </a:t>
            </a:r>
            <a:r>
              <a:rPr lang="en-IN" sz="1000" b="1" dirty="0">
                <a:latin typeface="Verdana" panose="020B0604030504040204" pitchFamily="34" charset="0"/>
                <a:ea typeface="Verdana" panose="020B0604030504040204" pitchFamily="34" charset="0"/>
                <a:cs typeface="Verdana" panose="020B0604030504040204" pitchFamily="34" charset="0"/>
              </a:rPr>
              <a:t>Production</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 By Company, By Volume , </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2015-</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2030F (Thousand Tonnes)</a:t>
            </a:r>
          </a:p>
        </p:txBody>
      </p:sp>
      <p:graphicFrame>
        <p:nvGraphicFramePr>
          <p:cNvPr id="6" name="Table 5">
            <a:extLst>
              <a:ext uri="{FF2B5EF4-FFF2-40B4-BE49-F238E27FC236}">
                <a16:creationId xmlns:a16="http://schemas.microsoft.com/office/drawing/2014/main" id="{71A650E3-B3EB-46B7-993A-127A94D71C18}"/>
              </a:ext>
            </a:extLst>
          </p:cNvPr>
          <p:cNvGraphicFramePr>
            <a:graphicFrameLocks noGrp="1"/>
          </p:cNvGraphicFramePr>
          <p:nvPr>
            <p:extLst>
              <p:ext uri="{D42A27DB-BD31-4B8C-83A1-F6EECF244321}">
                <p14:modId xmlns:p14="http://schemas.microsoft.com/office/powerpoint/2010/main" val="652367215"/>
              </p:ext>
            </p:extLst>
          </p:nvPr>
        </p:nvGraphicFramePr>
        <p:xfrm>
          <a:off x="222070" y="986618"/>
          <a:ext cx="8779297" cy="5320593"/>
        </p:xfrm>
        <a:graphic>
          <a:graphicData uri="http://schemas.openxmlformats.org/drawingml/2006/table">
            <a:tbl>
              <a:tblPr firstRow="1" bandRow="1">
                <a:tableStyleId>{5C22544A-7EE6-4342-B048-85BDC9FD1C3A}</a:tableStyleId>
              </a:tblPr>
              <a:tblGrid>
                <a:gridCol w="1421200">
                  <a:extLst>
                    <a:ext uri="{9D8B030D-6E8A-4147-A177-3AD203B41FA5}">
                      <a16:colId xmlns:a16="http://schemas.microsoft.com/office/drawing/2014/main" val="2367957960"/>
                    </a:ext>
                  </a:extLst>
                </a:gridCol>
                <a:gridCol w="755373">
                  <a:extLst>
                    <a:ext uri="{9D8B030D-6E8A-4147-A177-3AD203B41FA5}">
                      <a16:colId xmlns:a16="http://schemas.microsoft.com/office/drawing/2014/main" val="1313332331"/>
                    </a:ext>
                  </a:extLst>
                </a:gridCol>
                <a:gridCol w="874644">
                  <a:extLst>
                    <a:ext uri="{9D8B030D-6E8A-4147-A177-3AD203B41FA5}">
                      <a16:colId xmlns:a16="http://schemas.microsoft.com/office/drawing/2014/main" val="1266816264"/>
                    </a:ext>
                  </a:extLst>
                </a:gridCol>
                <a:gridCol w="808383">
                  <a:extLst>
                    <a:ext uri="{9D8B030D-6E8A-4147-A177-3AD203B41FA5}">
                      <a16:colId xmlns:a16="http://schemas.microsoft.com/office/drawing/2014/main" val="1602592210"/>
                    </a:ext>
                  </a:extLst>
                </a:gridCol>
                <a:gridCol w="807465">
                  <a:extLst>
                    <a:ext uri="{9D8B030D-6E8A-4147-A177-3AD203B41FA5}">
                      <a16:colId xmlns:a16="http://schemas.microsoft.com/office/drawing/2014/main" val="343625143"/>
                    </a:ext>
                  </a:extLst>
                </a:gridCol>
                <a:gridCol w="1028058">
                  <a:extLst>
                    <a:ext uri="{9D8B030D-6E8A-4147-A177-3AD203B41FA5}">
                      <a16:colId xmlns:a16="http://schemas.microsoft.com/office/drawing/2014/main" val="2735481257"/>
                    </a:ext>
                  </a:extLst>
                </a:gridCol>
                <a:gridCol w="1028058">
                  <a:extLst>
                    <a:ext uri="{9D8B030D-6E8A-4147-A177-3AD203B41FA5}">
                      <a16:colId xmlns:a16="http://schemas.microsoft.com/office/drawing/2014/main" val="3617866325"/>
                    </a:ext>
                  </a:extLst>
                </a:gridCol>
                <a:gridCol w="1028058">
                  <a:extLst>
                    <a:ext uri="{9D8B030D-6E8A-4147-A177-3AD203B41FA5}">
                      <a16:colId xmlns:a16="http://schemas.microsoft.com/office/drawing/2014/main" val="1239395169"/>
                    </a:ext>
                  </a:extLst>
                </a:gridCol>
                <a:gridCol w="1028058">
                  <a:extLst>
                    <a:ext uri="{9D8B030D-6E8A-4147-A177-3AD203B41FA5}">
                      <a16:colId xmlns:a16="http://schemas.microsoft.com/office/drawing/2014/main" val="1768667197"/>
                    </a:ext>
                  </a:extLst>
                </a:gridCol>
              </a:tblGrid>
              <a:tr h="408705">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Company Name</a:t>
                      </a:r>
                    </a:p>
                  </a:txBody>
                  <a:tcPr marL="9525" marR="9525" marT="9525" marB="0"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Grade</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Location</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2015</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2020</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2021</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2022E</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2025F</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2030F</a:t>
                      </a:r>
                    </a:p>
                  </a:txBody>
                  <a:tcPr anchor="ctr"/>
                </a:tc>
                <a:extLst>
                  <a:ext uri="{0D108BD9-81ED-4DB2-BD59-A6C34878D82A}">
                    <a16:rowId xmlns:a16="http://schemas.microsoft.com/office/drawing/2014/main" val="3942379678"/>
                  </a:ext>
                </a:extLst>
              </a:tr>
              <a:tr h="459768">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Reliance Industries Limited</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PPHP and PPCP </a:t>
                      </a:r>
                    </a:p>
                  </a:txBody>
                  <a:tcPr marL="0" marR="0" marT="0" marB="0" anchor="ct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Vadodara</a:t>
                      </a:r>
                    </a:p>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Gujarat</a:t>
                      </a:r>
                    </a:p>
                  </a:txBody>
                  <a:tcPr marL="0" marR="0" marT="0" marB="0" anchor="ctr"/>
                </a:tc>
                <a:tc>
                  <a:txBody>
                    <a:bodyPr/>
                    <a:lstStyle/>
                    <a:p>
                      <a:pPr algn="r" fontAlgn="b"/>
                      <a:r>
                        <a:rPr lang="en-IN" sz="1000" b="0" i="0" u="none" strike="noStrike" dirty="0">
                          <a:solidFill>
                            <a:srgbClr val="000000"/>
                          </a:solidFill>
                          <a:effectLst/>
                          <a:latin typeface="Verdana" panose="020B0604030504040204" pitchFamily="34" charset="0"/>
                        </a:rPr>
                        <a:t>171.114</a:t>
                      </a:r>
                    </a:p>
                  </a:txBody>
                  <a:tcPr marL="9525" marR="9525" marT="9525" marB="0" anchor="b"/>
                </a:tc>
                <a:tc>
                  <a:txBody>
                    <a:bodyPr/>
                    <a:lstStyle/>
                    <a:p>
                      <a:pPr algn="r" fontAlgn="b"/>
                      <a:r>
                        <a:rPr lang="en-IN" sz="1000" b="0" i="0" u="none" strike="noStrike">
                          <a:solidFill>
                            <a:srgbClr val="000000"/>
                          </a:solidFill>
                          <a:effectLst/>
                          <a:latin typeface="Verdana" panose="020B0604030504040204" pitchFamily="34" charset="0"/>
                        </a:rPr>
                        <a:t>174.876</a:t>
                      </a:r>
                    </a:p>
                  </a:txBody>
                  <a:tcPr marL="9525" marR="9525" marT="9525" marB="0" anchor="b"/>
                </a:tc>
                <a:tc>
                  <a:txBody>
                    <a:bodyPr/>
                    <a:lstStyle/>
                    <a:p>
                      <a:pPr algn="r" fontAlgn="b"/>
                      <a:r>
                        <a:rPr lang="en-IN" sz="1000" b="0" i="0" u="none" strike="noStrike">
                          <a:solidFill>
                            <a:srgbClr val="000000"/>
                          </a:solidFill>
                          <a:effectLst/>
                          <a:latin typeface="Verdana" panose="020B0604030504040204" pitchFamily="34" charset="0"/>
                        </a:rPr>
                        <a:t>175.254</a:t>
                      </a:r>
                    </a:p>
                  </a:txBody>
                  <a:tcPr marL="9525" marR="9525" marT="9525" marB="0" anchor="b"/>
                </a:tc>
                <a:tc>
                  <a:txBody>
                    <a:bodyPr/>
                    <a:lstStyle/>
                    <a:p>
                      <a:pPr algn="r" fontAlgn="b"/>
                      <a:r>
                        <a:rPr lang="en-IN" sz="1000" b="0" i="0" u="none" strike="noStrike">
                          <a:solidFill>
                            <a:srgbClr val="000000"/>
                          </a:solidFill>
                          <a:effectLst/>
                          <a:latin typeface="Verdana" panose="020B0604030504040204" pitchFamily="34" charset="0"/>
                        </a:rPr>
                        <a:t>172.878</a:t>
                      </a:r>
                    </a:p>
                  </a:txBody>
                  <a:tcPr marL="9525" marR="9525" marT="9525" marB="0" anchor="b"/>
                </a:tc>
                <a:tc>
                  <a:txBody>
                    <a:bodyPr/>
                    <a:lstStyle/>
                    <a:p>
                      <a:pPr algn="r" fontAlgn="b"/>
                      <a:r>
                        <a:rPr lang="en-IN" sz="1000" b="0" i="0" u="none" strike="noStrike">
                          <a:solidFill>
                            <a:srgbClr val="000000"/>
                          </a:solidFill>
                          <a:effectLst/>
                          <a:latin typeface="Verdana" panose="020B0604030504040204" pitchFamily="34" charset="0"/>
                        </a:rPr>
                        <a:t>180</a:t>
                      </a:r>
                    </a:p>
                  </a:txBody>
                  <a:tcPr marL="9525" marR="9525" marT="9525" marB="0" anchor="b"/>
                </a:tc>
                <a:tc>
                  <a:txBody>
                    <a:bodyPr/>
                    <a:lstStyle/>
                    <a:p>
                      <a:pPr algn="r" fontAlgn="b"/>
                      <a:r>
                        <a:rPr lang="en-IN" sz="1000" b="0" i="0" u="none" strike="noStrike" dirty="0">
                          <a:solidFill>
                            <a:srgbClr val="000000"/>
                          </a:solidFill>
                          <a:effectLst/>
                          <a:latin typeface="Verdana" panose="020B0604030504040204" pitchFamily="34" charset="0"/>
                        </a:rPr>
                        <a:t>180</a:t>
                      </a:r>
                    </a:p>
                  </a:txBody>
                  <a:tcPr marL="9525" marR="9525" marT="9525" marB="0" anchor="b"/>
                </a:tc>
                <a:extLst>
                  <a:ext uri="{0D108BD9-81ED-4DB2-BD59-A6C34878D82A}">
                    <a16:rowId xmlns:a16="http://schemas.microsoft.com/office/drawing/2014/main" val="1528316077"/>
                  </a:ext>
                </a:extLst>
              </a:tr>
              <a:tr h="427317">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Reliance Industries Limited</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PPHP and PPCP</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Hazira - Gujarat</a:t>
                      </a:r>
                    </a:p>
                  </a:txBody>
                  <a:tcPr marL="0" marR="0" marT="0" marB="0" anchor="ctr"/>
                </a:tc>
                <a:tc>
                  <a:txBody>
                    <a:bodyPr/>
                    <a:lstStyle/>
                    <a:p>
                      <a:pPr algn="r" fontAlgn="b"/>
                      <a:r>
                        <a:rPr lang="en-IN" sz="1000" b="0" i="0" u="none" strike="noStrike" dirty="0">
                          <a:solidFill>
                            <a:srgbClr val="000000"/>
                          </a:solidFill>
                          <a:effectLst/>
                          <a:latin typeface="Verdana" panose="020B0604030504040204" pitchFamily="34" charset="0"/>
                        </a:rPr>
                        <a:t>418.583</a:t>
                      </a:r>
                    </a:p>
                  </a:txBody>
                  <a:tcPr marL="9525" marR="9525" marT="9525" marB="0" anchor="b"/>
                </a:tc>
                <a:tc>
                  <a:txBody>
                    <a:bodyPr/>
                    <a:lstStyle/>
                    <a:p>
                      <a:pPr algn="r" fontAlgn="b"/>
                      <a:r>
                        <a:rPr lang="en-IN" sz="1000" b="0" i="0" u="none" strike="noStrike">
                          <a:solidFill>
                            <a:srgbClr val="000000"/>
                          </a:solidFill>
                          <a:effectLst/>
                          <a:latin typeface="Verdana" panose="020B0604030504040204" pitchFamily="34" charset="0"/>
                        </a:rPr>
                        <a:t>427.779</a:t>
                      </a:r>
                    </a:p>
                  </a:txBody>
                  <a:tcPr marL="9525" marR="9525" marT="9525" marB="0" anchor="b"/>
                </a:tc>
                <a:tc>
                  <a:txBody>
                    <a:bodyPr/>
                    <a:lstStyle/>
                    <a:p>
                      <a:pPr algn="r" fontAlgn="b"/>
                      <a:r>
                        <a:rPr lang="en-IN" sz="1000" b="0" i="0" u="none" strike="noStrike">
                          <a:solidFill>
                            <a:srgbClr val="000000"/>
                          </a:solidFill>
                          <a:effectLst/>
                          <a:latin typeface="Verdana" panose="020B0604030504040204" pitchFamily="34" charset="0"/>
                        </a:rPr>
                        <a:t>428.703</a:t>
                      </a:r>
                    </a:p>
                  </a:txBody>
                  <a:tcPr marL="9525" marR="9525" marT="9525" marB="0" anchor="b"/>
                </a:tc>
                <a:tc>
                  <a:txBody>
                    <a:bodyPr/>
                    <a:lstStyle/>
                    <a:p>
                      <a:pPr algn="r" fontAlgn="b"/>
                      <a:r>
                        <a:rPr lang="en-IN" sz="1000" b="0" i="0" u="none" strike="noStrike">
                          <a:solidFill>
                            <a:srgbClr val="000000"/>
                          </a:solidFill>
                          <a:effectLst/>
                          <a:latin typeface="Verdana" panose="020B0604030504040204" pitchFamily="34" charset="0"/>
                        </a:rPr>
                        <a:t>422.895</a:t>
                      </a:r>
                    </a:p>
                  </a:txBody>
                  <a:tcPr marL="9525" marR="9525" marT="9525" marB="0" anchor="b"/>
                </a:tc>
                <a:tc>
                  <a:txBody>
                    <a:bodyPr/>
                    <a:lstStyle/>
                    <a:p>
                      <a:pPr algn="r" fontAlgn="b"/>
                      <a:r>
                        <a:rPr lang="en-IN" sz="1000" b="0" i="0" u="none" strike="noStrike">
                          <a:solidFill>
                            <a:srgbClr val="000000"/>
                          </a:solidFill>
                          <a:effectLst/>
                          <a:latin typeface="Verdana" panose="020B0604030504040204" pitchFamily="34" charset="0"/>
                        </a:rPr>
                        <a:t>440</a:t>
                      </a:r>
                    </a:p>
                  </a:txBody>
                  <a:tcPr marL="9525" marR="9525" marT="9525" marB="0" anchor="b"/>
                </a:tc>
                <a:tc>
                  <a:txBody>
                    <a:bodyPr/>
                    <a:lstStyle/>
                    <a:p>
                      <a:pPr algn="r" fontAlgn="b"/>
                      <a:r>
                        <a:rPr lang="en-IN" sz="1000" b="0" i="0" u="none" strike="noStrike" dirty="0">
                          <a:solidFill>
                            <a:srgbClr val="000000"/>
                          </a:solidFill>
                          <a:effectLst/>
                          <a:latin typeface="Verdana" panose="020B0604030504040204" pitchFamily="34" charset="0"/>
                        </a:rPr>
                        <a:t>440</a:t>
                      </a:r>
                    </a:p>
                  </a:txBody>
                  <a:tcPr marL="9525" marR="9525" marT="9525" marB="0" anchor="b"/>
                </a:tc>
                <a:extLst>
                  <a:ext uri="{0D108BD9-81ED-4DB2-BD59-A6C34878D82A}">
                    <a16:rowId xmlns:a16="http://schemas.microsoft.com/office/drawing/2014/main" val="700321098"/>
                  </a:ext>
                </a:extLst>
              </a:tr>
              <a:tr h="43725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Reliance Industries Limited</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PPHP</a:t>
                      </a:r>
                    </a:p>
                  </a:txBody>
                  <a:tcPr marL="0" marR="0" marT="0" marB="0" anchor="ct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Jamnagar - Gujarat</a:t>
                      </a:r>
                    </a:p>
                  </a:txBody>
                  <a:tcPr marL="0" marR="0" marT="0" marB="0" anchor="ctr"/>
                </a:tc>
                <a:tc>
                  <a:txBody>
                    <a:bodyPr/>
                    <a:lstStyle/>
                    <a:p>
                      <a:pPr algn="r" fontAlgn="b"/>
                      <a:r>
                        <a:rPr lang="en-IN" sz="1000" b="0" i="0" u="none" strike="noStrike" dirty="0">
                          <a:solidFill>
                            <a:srgbClr val="000000"/>
                          </a:solidFill>
                          <a:effectLst/>
                          <a:latin typeface="Verdana" panose="020B0604030504040204" pitchFamily="34" charset="0"/>
                        </a:rPr>
                        <a:t>2038.9</a:t>
                      </a:r>
                    </a:p>
                  </a:txBody>
                  <a:tcPr marL="9525" marR="9525" marT="9525" marB="0" anchor="b"/>
                </a:tc>
                <a:tc>
                  <a:txBody>
                    <a:bodyPr/>
                    <a:lstStyle/>
                    <a:p>
                      <a:pPr algn="r" fontAlgn="b"/>
                      <a:r>
                        <a:rPr lang="en-IN" sz="1000" b="0" i="0" u="none" strike="noStrike">
                          <a:solidFill>
                            <a:srgbClr val="000000"/>
                          </a:solidFill>
                          <a:effectLst/>
                          <a:latin typeface="Verdana" panose="020B0604030504040204" pitchFamily="34" charset="0"/>
                        </a:rPr>
                        <a:t>2084.37</a:t>
                      </a:r>
                    </a:p>
                  </a:txBody>
                  <a:tcPr marL="9525" marR="9525" marT="9525" marB="0" anchor="b"/>
                </a:tc>
                <a:tc>
                  <a:txBody>
                    <a:bodyPr/>
                    <a:lstStyle/>
                    <a:p>
                      <a:pPr algn="r" fontAlgn="b"/>
                      <a:r>
                        <a:rPr lang="en-IN" sz="1000" b="0" i="0" u="none" strike="noStrike">
                          <a:solidFill>
                            <a:srgbClr val="000000"/>
                          </a:solidFill>
                          <a:effectLst/>
                          <a:latin typeface="Verdana" panose="020B0604030504040204" pitchFamily="34" charset="0"/>
                        </a:rPr>
                        <a:t>2087.11</a:t>
                      </a:r>
                    </a:p>
                  </a:txBody>
                  <a:tcPr marL="9525" marR="9525" marT="9525" marB="0" anchor="b"/>
                </a:tc>
                <a:tc>
                  <a:txBody>
                    <a:bodyPr/>
                    <a:lstStyle/>
                    <a:p>
                      <a:pPr algn="r" fontAlgn="b"/>
                      <a:r>
                        <a:rPr lang="en-IN" sz="1000" b="0" i="0" u="none" strike="noStrike">
                          <a:solidFill>
                            <a:srgbClr val="000000"/>
                          </a:solidFill>
                          <a:effectLst/>
                          <a:latin typeface="Verdana" panose="020B0604030504040204" pitchFamily="34" charset="0"/>
                        </a:rPr>
                        <a:t>2059.32</a:t>
                      </a:r>
                    </a:p>
                  </a:txBody>
                  <a:tcPr marL="9525" marR="9525" marT="9525" marB="0" anchor="b"/>
                </a:tc>
                <a:tc>
                  <a:txBody>
                    <a:bodyPr/>
                    <a:lstStyle/>
                    <a:p>
                      <a:pPr algn="r" fontAlgn="b"/>
                      <a:r>
                        <a:rPr lang="en-IN" sz="1000" b="0" i="0" u="none" strike="noStrike">
                          <a:solidFill>
                            <a:srgbClr val="000000"/>
                          </a:solidFill>
                          <a:effectLst/>
                          <a:latin typeface="Verdana" panose="020B0604030504040204" pitchFamily="34" charset="0"/>
                        </a:rPr>
                        <a:t>2105</a:t>
                      </a:r>
                    </a:p>
                  </a:txBody>
                  <a:tcPr marL="9525" marR="9525" marT="9525" marB="0" anchor="b"/>
                </a:tc>
                <a:tc>
                  <a:txBody>
                    <a:bodyPr/>
                    <a:lstStyle/>
                    <a:p>
                      <a:pPr algn="r" fontAlgn="b"/>
                      <a:r>
                        <a:rPr lang="en-IN" sz="1000" b="0" i="0" u="none" strike="noStrike" dirty="0">
                          <a:solidFill>
                            <a:srgbClr val="000000"/>
                          </a:solidFill>
                          <a:effectLst/>
                          <a:latin typeface="Verdana" panose="020B0604030504040204" pitchFamily="34" charset="0"/>
                        </a:rPr>
                        <a:t>2105</a:t>
                      </a:r>
                    </a:p>
                  </a:txBody>
                  <a:tcPr marL="9525" marR="9525" marT="9525" marB="0" anchor="b"/>
                </a:tc>
                <a:extLst>
                  <a:ext uri="{0D108BD9-81ED-4DB2-BD59-A6C34878D82A}">
                    <a16:rowId xmlns:a16="http://schemas.microsoft.com/office/drawing/2014/main" val="2482541435"/>
                  </a:ext>
                </a:extLst>
              </a:tr>
              <a:tr h="33888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Reliance Industries Limited</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PPHP</a:t>
                      </a:r>
                    </a:p>
                  </a:txBody>
                  <a:tcPr marL="0" marR="0" marT="0" marB="0" anchor="ctr"/>
                </a:tc>
                <a:tc>
                  <a:txBody>
                    <a:bodyPr/>
                    <a:lstStyle/>
                    <a:p>
                      <a:pPr algn="ctr" fontAlgn="b"/>
                      <a:r>
                        <a:rPr lang="en-IN"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Nagothane</a:t>
                      </a: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 Gujarat</a:t>
                      </a:r>
                    </a:p>
                  </a:txBody>
                  <a:tcPr marL="0" marR="0" marT="0" marB="0" anchor="ctr"/>
                </a:tc>
                <a:tc>
                  <a:txBody>
                    <a:bodyPr/>
                    <a:lstStyle/>
                    <a:p>
                      <a:pPr algn="r" fontAlgn="b"/>
                      <a:r>
                        <a:rPr lang="en-IN" sz="1000" b="0" i="0" u="none" strike="noStrike" dirty="0">
                          <a:solidFill>
                            <a:srgbClr val="000000"/>
                          </a:solidFill>
                          <a:effectLst/>
                          <a:latin typeface="Verdana" panose="020B0604030504040204" pitchFamily="34" charset="0"/>
                        </a:rPr>
                        <a:t>116.46</a:t>
                      </a:r>
                    </a:p>
                  </a:txBody>
                  <a:tcPr marL="9525" marR="9525" marT="9525" marB="0" anchor="b"/>
                </a:tc>
                <a:tc>
                  <a:txBody>
                    <a:bodyPr/>
                    <a:lstStyle/>
                    <a:p>
                      <a:pPr algn="r" fontAlgn="b"/>
                      <a:r>
                        <a:rPr lang="en-IN" sz="1000" b="0" i="0" u="none" strike="noStrike">
                          <a:solidFill>
                            <a:srgbClr val="000000"/>
                          </a:solidFill>
                          <a:effectLst/>
                          <a:latin typeface="Verdana" panose="020B0604030504040204" pitchFamily="34" charset="0"/>
                        </a:rPr>
                        <a:t>157.024</a:t>
                      </a:r>
                    </a:p>
                  </a:txBody>
                  <a:tcPr marL="9525" marR="9525" marT="9525" marB="0" anchor="b"/>
                </a:tc>
                <a:tc>
                  <a:txBody>
                    <a:bodyPr/>
                    <a:lstStyle/>
                    <a:p>
                      <a:pPr algn="r" fontAlgn="b"/>
                      <a:r>
                        <a:rPr lang="en-IN" sz="1000" b="0" i="0" u="none" strike="noStrike">
                          <a:solidFill>
                            <a:srgbClr val="000000"/>
                          </a:solidFill>
                          <a:effectLst/>
                          <a:latin typeface="Verdana" panose="020B0604030504040204" pitchFamily="34" charset="0"/>
                        </a:rPr>
                        <a:t>158.96</a:t>
                      </a:r>
                    </a:p>
                  </a:txBody>
                  <a:tcPr marL="9525" marR="9525" marT="9525" marB="0" anchor="b"/>
                </a:tc>
                <a:tc>
                  <a:txBody>
                    <a:bodyPr/>
                    <a:lstStyle/>
                    <a:p>
                      <a:pPr algn="r" fontAlgn="b"/>
                      <a:r>
                        <a:rPr lang="en-IN" sz="1000" b="0" i="0" u="none" strike="noStrike">
                          <a:solidFill>
                            <a:srgbClr val="000000"/>
                          </a:solidFill>
                          <a:effectLst/>
                          <a:latin typeface="Verdana" panose="020B0604030504040204" pitchFamily="34" charset="0"/>
                        </a:rPr>
                        <a:t>156.848</a:t>
                      </a:r>
                    </a:p>
                  </a:txBody>
                  <a:tcPr marL="9525" marR="9525" marT="9525" marB="0" anchor="b"/>
                </a:tc>
                <a:tc>
                  <a:txBody>
                    <a:bodyPr/>
                    <a:lstStyle/>
                    <a:p>
                      <a:pPr algn="r" fontAlgn="b"/>
                      <a:r>
                        <a:rPr lang="en-IN" sz="1000" b="0" i="0" u="none" strike="noStrike">
                          <a:solidFill>
                            <a:srgbClr val="000000"/>
                          </a:solidFill>
                          <a:effectLst/>
                          <a:latin typeface="Verdana" panose="020B0604030504040204" pitchFamily="34" charset="0"/>
                        </a:rPr>
                        <a:t>160</a:t>
                      </a:r>
                    </a:p>
                  </a:txBody>
                  <a:tcPr marL="9525" marR="9525" marT="9525" marB="0" anchor="b"/>
                </a:tc>
                <a:tc>
                  <a:txBody>
                    <a:bodyPr/>
                    <a:lstStyle/>
                    <a:p>
                      <a:pPr algn="r" fontAlgn="b"/>
                      <a:r>
                        <a:rPr lang="en-IN" sz="1000" b="0" i="0" u="none" strike="noStrike" dirty="0">
                          <a:solidFill>
                            <a:srgbClr val="000000"/>
                          </a:solidFill>
                          <a:effectLst/>
                          <a:latin typeface="Verdana" panose="020B0604030504040204" pitchFamily="34" charset="0"/>
                        </a:rPr>
                        <a:t>160</a:t>
                      </a:r>
                    </a:p>
                  </a:txBody>
                  <a:tcPr marL="9525" marR="9525" marT="9525" marB="0" anchor="b"/>
                </a:tc>
                <a:extLst>
                  <a:ext uri="{0D108BD9-81ED-4DB2-BD59-A6C34878D82A}">
                    <a16:rowId xmlns:a16="http://schemas.microsoft.com/office/drawing/2014/main" val="936806669"/>
                  </a:ext>
                </a:extLst>
              </a:tr>
              <a:tr h="32076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Indian Oil Corporation Limited</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PPHP</a:t>
                      </a:r>
                    </a:p>
                  </a:txBody>
                  <a:tcPr marL="0" marR="0" marT="0" marB="0" anchor="ctr"/>
                </a:tc>
                <a:tc>
                  <a:txBody>
                    <a:bodyPr/>
                    <a:lstStyle/>
                    <a:p>
                      <a:pPr algn="ctr" fontAlgn="b"/>
                      <a:r>
                        <a:rPr lang="en-IN"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Koyali</a:t>
                      </a: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 Gujarat</a:t>
                      </a:r>
                    </a:p>
                  </a:txBody>
                  <a:tcPr marL="0" marR="0" marT="0" marB="0" anchor="ctr"/>
                </a:tc>
                <a:tc>
                  <a:txBody>
                    <a:bodyPr/>
                    <a:lstStyle/>
                    <a:p>
                      <a:pPr algn="ctr" fontAlgn="b"/>
                      <a:r>
                        <a:rPr lang="en-IN" sz="1000" b="0" i="0" u="none" strike="noStrike" dirty="0">
                          <a:solidFill>
                            <a:srgbClr val="000000"/>
                          </a:solidFill>
                          <a:effectLst/>
                          <a:latin typeface="Verdana" panose="020B0604030504040204" pitchFamily="34" charset="0"/>
                        </a:rPr>
                        <a:t>0</a:t>
                      </a:r>
                    </a:p>
                  </a:txBody>
                  <a:tcPr marL="9525" marR="9525" marT="9525" marB="0" anchor="b"/>
                </a:tc>
                <a:tc>
                  <a:txBody>
                    <a:bodyPr/>
                    <a:lstStyle/>
                    <a:p>
                      <a:pPr algn="ctr" fontAlgn="b"/>
                      <a:r>
                        <a:rPr lang="en-IN" sz="1000" b="0" i="0" u="none" strike="noStrike">
                          <a:solidFill>
                            <a:srgbClr val="000000"/>
                          </a:solidFill>
                          <a:effectLst/>
                          <a:latin typeface="Verdana" panose="020B0604030504040204" pitchFamily="34" charset="0"/>
                        </a:rPr>
                        <a:t>0</a:t>
                      </a:r>
                    </a:p>
                  </a:txBody>
                  <a:tcPr marL="9525" marR="9525" marT="9525" marB="0" anchor="b"/>
                </a:tc>
                <a:tc>
                  <a:txBody>
                    <a:bodyPr/>
                    <a:lstStyle/>
                    <a:p>
                      <a:pPr algn="ctr" fontAlgn="b"/>
                      <a:r>
                        <a:rPr lang="en-IN" sz="1000" b="0" i="0" u="none" strike="noStrike">
                          <a:solidFill>
                            <a:srgbClr val="000000"/>
                          </a:solidFill>
                          <a:effectLst/>
                          <a:latin typeface="Verdana" panose="020B0604030504040204" pitchFamily="34" charset="0"/>
                        </a:rPr>
                        <a:t>0</a:t>
                      </a:r>
                    </a:p>
                  </a:txBody>
                  <a:tcPr marL="9525" marR="9525" marT="9525" marB="0" anchor="b"/>
                </a:tc>
                <a:tc>
                  <a:txBody>
                    <a:bodyPr/>
                    <a:lstStyle/>
                    <a:p>
                      <a:pPr algn="ctr" fontAlgn="b"/>
                      <a:r>
                        <a:rPr lang="en-IN" sz="1000" b="0" i="0" u="none" strike="noStrike">
                          <a:solidFill>
                            <a:srgbClr val="000000"/>
                          </a:solidFill>
                          <a:effectLst/>
                          <a:latin typeface="Verdana" panose="020B0604030504040204" pitchFamily="34" charset="0"/>
                        </a:rPr>
                        <a:t>0</a:t>
                      </a:r>
                    </a:p>
                  </a:txBody>
                  <a:tcPr marL="9525" marR="9525" marT="9525" marB="0" anchor="b"/>
                </a:tc>
                <a:tc>
                  <a:txBody>
                    <a:bodyPr/>
                    <a:lstStyle/>
                    <a:p>
                      <a:pPr algn="ctr" fontAlgn="b"/>
                      <a:r>
                        <a:rPr lang="en-IN" sz="1000" b="0" i="0" u="none" strike="noStrike">
                          <a:solidFill>
                            <a:srgbClr val="000000"/>
                          </a:solidFill>
                          <a:effectLst/>
                          <a:latin typeface="Verdana" panose="020B0604030504040204" pitchFamily="34" charset="0"/>
                        </a:rPr>
                        <a:t>150</a:t>
                      </a:r>
                    </a:p>
                  </a:txBody>
                  <a:tcPr marL="9525" marR="9525" marT="9525" marB="0" anchor="b"/>
                </a:tc>
                <a:tc>
                  <a:txBody>
                    <a:bodyPr/>
                    <a:lstStyle/>
                    <a:p>
                      <a:pPr algn="ctr" fontAlgn="b"/>
                      <a:r>
                        <a:rPr lang="en-IN" sz="1000" b="0" i="0" u="none" strike="noStrike" dirty="0">
                          <a:solidFill>
                            <a:srgbClr val="000000"/>
                          </a:solidFill>
                          <a:effectLst/>
                          <a:latin typeface="Verdana" panose="020B0604030504040204" pitchFamily="34" charset="0"/>
                        </a:rPr>
                        <a:t>390</a:t>
                      </a:r>
                    </a:p>
                  </a:txBody>
                  <a:tcPr marL="9525" marR="9525" marT="9525" marB="0" anchor="b"/>
                </a:tc>
                <a:extLst>
                  <a:ext uri="{0D108BD9-81ED-4DB2-BD59-A6C34878D82A}">
                    <a16:rowId xmlns:a16="http://schemas.microsoft.com/office/drawing/2014/main" val="3297303274"/>
                  </a:ext>
                </a:extLst>
              </a:tr>
              <a:tr h="231056">
                <a:tc>
                  <a:txBody>
                    <a:bodyPr/>
                    <a:lstStyle/>
                    <a:p>
                      <a:pPr algn="ctr" fontAlgn="b"/>
                      <a:r>
                        <a:rPr lang="nl-NL"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ONGC Petro Additions Limited </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PPHP and PPCP </a:t>
                      </a:r>
                    </a:p>
                  </a:txBody>
                  <a:tcPr marL="0" marR="0" marT="0" marB="0" anchor="ctr"/>
                </a:tc>
                <a:tc>
                  <a:txBody>
                    <a:bodyPr/>
                    <a:lstStyle/>
                    <a:p>
                      <a:pPr algn="ctr" fontAlgn="b"/>
                      <a:r>
                        <a:rPr lang="en-IN"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Dahej</a:t>
                      </a: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 Gujarat</a:t>
                      </a:r>
                    </a:p>
                  </a:txBody>
                  <a:tcPr marL="0" marR="0" marT="0" marB="0" anchor="ctr"/>
                </a:tc>
                <a:tc>
                  <a:txBody>
                    <a:bodyPr/>
                    <a:lstStyle/>
                    <a:p>
                      <a:pPr algn="r" fontAlgn="b"/>
                      <a:r>
                        <a:rPr lang="en-IN" sz="1000" b="0" i="0" u="none" strike="noStrike" dirty="0">
                          <a:solidFill>
                            <a:srgbClr val="000000"/>
                          </a:solidFill>
                          <a:effectLst/>
                          <a:latin typeface="Verdana" panose="020B0604030504040204" pitchFamily="34" charset="0"/>
                        </a:rPr>
                        <a:t>0</a:t>
                      </a:r>
                    </a:p>
                  </a:txBody>
                  <a:tcPr marL="9525" marR="9525" marT="9525" marB="0" anchor="b"/>
                </a:tc>
                <a:tc>
                  <a:txBody>
                    <a:bodyPr/>
                    <a:lstStyle/>
                    <a:p>
                      <a:pPr algn="r" fontAlgn="b"/>
                      <a:r>
                        <a:rPr lang="en-IN" sz="1000" b="0" i="0" u="none" strike="noStrike">
                          <a:solidFill>
                            <a:srgbClr val="000000"/>
                          </a:solidFill>
                          <a:effectLst/>
                          <a:latin typeface="Verdana" panose="020B0604030504040204" pitchFamily="34" charset="0"/>
                        </a:rPr>
                        <a:t>315</a:t>
                      </a:r>
                    </a:p>
                  </a:txBody>
                  <a:tcPr marL="9525" marR="9525" marT="9525" marB="0" anchor="b"/>
                </a:tc>
                <a:tc>
                  <a:txBody>
                    <a:bodyPr/>
                    <a:lstStyle/>
                    <a:p>
                      <a:pPr algn="r" fontAlgn="b"/>
                      <a:r>
                        <a:rPr lang="en-IN" sz="1000" b="0" i="0" u="none" strike="noStrike">
                          <a:solidFill>
                            <a:srgbClr val="000000"/>
                          </a:solidFill>
                          <a:effectLst/>
                          <a:latin typeface="Verdana" panose="020B0604030504040204" pitchFamily="34" charset="0"/>
                        </a:rPr>
                        <a:t>313</a:t>
                      </a:r>
                    </a:p>
                  </a:txBody>
                  <a:tcPr marL="9525" marR="9525" marT="9525" marB="0" anchor="b"/>
                </a:tc>
                <a:tc>
                  <a:txBody>
                    <a:bodyPr/>
                    <a:lstStyle/>
                    <a:p>
                      <a:pPr algn="r" fontAlgn="b"/>
                      <a:r>
                        <a:rPr lang="en-IN" sz="1000" b="0" i="0" u="none" strike="noStrike">
                          <a:solidFill>
                            <a:srgbClr val="000000"/>
                          </a:solidFill>
                          <a:effectLst/>
                          <a:latin typeface="Verdana" panose="020B0604030504040204" pitchFamily="34" charset="0"/>
                        </a:rPr>
                        <a:t>308</a:t>
                      </a:r>
                    </a:p>
                  </a:txBody>
                  <a:tcPr marL="9525" marR="9525" marT="9525" marB="0" anchor="b"/>
                </a:tc>
                <a:tc>
                  <a:txBody>
                    <a:bodyPr/>
                    <a:lstStyle/>
                    <a:p>
                      <a:pPr algn="r" fontAlgn="b"/>
                      <a:r>
                        <a:rPr lang="en-IN" sz="1000" b="0" i="0" u="none" strike="noStrike">
                          <a:solidFill>
                            <a:srgbClr val="000000"/>
                          </a:solidFill>
                          <a:effectLst/>
                          <a:latin typeface="Verdana" panose="020B0604030504040204" pitchFamily="34" charset="0"/>
                        </a:rPr>
                        <a:t>320</a:t>
                      </a:r>
                    </a:p>
                  </a:txBody>
                  <a:tcPr marL="9525" marR="9525" marT="9525" marB="0" anchor="b"/>
                </a:tc>
                <a:tc>
                  <a:txBody>
                    <a:bodyPr/>
                    <a:lstStyle/>
                    <a:p>
                      <a:pPr algn="r" fontAlgn="b"/>
                      <a:r>
                        <a:rPr lang="en-IN" sz="1000" b="0" i="0" u="none" strike="noStrike" dirty="0">
                          <a:solidFill>
                            <a:srgbClr val="000000"/>
                          </a:solidFill>
                          <a:effectLst/>
                          <a:latin typeface="Verdana" panose="020B0604030504040204" pitchFamily="34" charset="0"/>
                        </a:rPr>
                        <a:t>333</a:t>
                      </a:r>
                    </a:p>
                  </a:txBody>
                  <a:tcPr marL="9525" marR="9525" marT="9525" marB="0" anchor="b"/>
                </a:tc>
                <a:extLst>
                  <a:ext uri="{0D108BD9-81ED-4DB2-BD59-A6C34878D82A}">
                    <a16:rowId xmlns:a16="http://schemas.microsoft.com/office/drawing/2014/main" val="4103688272"/>
                  </a:ext>
                </a:extLst>
              </a:tr>
              <a:tr h="437253">
                <a:tc>
                  <a:txBody>
                    <a:bodyPr/>
                    <a:lstStyle/>
                    <a:p>
                      <a:pPr algn="ctr" fontAlgn="b"/>
                      <a:r>
                        <a:rPr lang="en-IN" sz="1000" b="0" i="0" u="none" strike="noStrike" dirty="0" err="1">
                          <a:solidFill>
                            <a:srgbClr val="000000"/>
                          </a:solidFill>
                          <a:effectLst/>
                          <a:latin typeface="Verdana" panose="020B0604030504040204" pitchFamily="34" charset="0"/>
                        </a:rPr>
                        <a:t>Nayara</a:t>
                      </a:r>
                      <a:r>
                        <a:rPr lang="en-IN" sz="1000" b="0" i="0" u="none" strike="noStrike" dirty="0">
                          <a:solidFill>
                            <a:srgbClr val="000000"/>
                          </a:solidFill>
                          <a:effectLst/>
                          <a:latin typeface="Verdana" panose="020B0604030504040204" pitchFamily="34" charset="0"/>
                        </a:rPr>
                        <a:t> Energy Limited</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PPHP</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Vadinar</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–Gujarat</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0" i="0" u="none" strike="noStrike" dirty="0">
                          <a:solidFill>
                            <a:srgbClr val="000000"/>
                          </a:solidFill>
                          <a:effectLst/>
                          <a:latin typeface="Verdana" panose="020B0604030504040204" pitchFamily="34" charset="0"/>
                        </a:rPr>
                        <a:t>0</a:t>
                      </a:r>
                    </a:p>
                  </a:txBody>
                  <a:tcPr marL="9525" marR="9525" marT="9525" marB="0" anchor="b"/>
                </a:tc>
                <a:tc>
                  <a:txBody>
                    <a:bodyPr/>
                    <a:lstStyle/>
                    <a:p>
                      <a:pPr algn="ctr" fontAlgn="b"/>
                      <a:r>
                        <a:rPr lang="en-IN" sz="1000" b="0" i="0" u="none" strike="noStrike">
                          <a:solidFill>
                            <a:srgbClr val="000000"/>
                          </a:solidFill>
                          <a:effectLst/>
                          <a:latin typeface="Verdana" panose="020B0604030504040204" pitchFamily="34" charset="0"/>
                        </a:rPr>
                        <a:t>0</a:t>
                      </a:r>
                    </a:p>
                  </a:txBody>
                  <a:tcPr marL="9525" marR="9525" marT="9525" marB="0" anchor="b"/>
                </a:tc>
                <a:tc>
                  <a:txBody>
                    <a:bodyPr/>
                    <a:lstStyle/>
                    <a:p>
                      <a:pPr algn="ctr" fontAlgn="b"/>
                      <a:r>
                        <a:rPr lang="en-IN" sz="1000" b="0" i="0" u="none" strike="noStrike">
                          <a:solidFill>
                            <a:srgbClr val="000000"/>
                          </a:solidFill>
                          <a:effectLst/>
                          <a:latin typeface="Verdana" panose="020B0604030504040204" pitchFamily="34" charset="0"/>
                        </a:rPr>
                        <a:t>0</a:t>
                      </a:r>
                    </a:p>
                  </a:txBody>
                  <a:tcPr marL="9525" marR="9525" marT="9525" marB="0" anchor="b"/>
                </a:tc>
                <a:tc>
                  <a:txBody>
                    <a:bodyPr/>
                    <a:lstStyle/>
                    <a:p>
                      <a:pPr algn="ctr" fontAlgn="b"/>
                      <a:r>
                        <a:rPr lang="en-IN" sz="1000" b="0" i="0" u="none" strike="noStrike">
                          <a:solidFill>
                            <a:srgbClr val="000000"/>
                          </a:solidFill>
                          <a:effectLst/>
                          <a:latin typeface="Verdana" panose="020B0604030504040204" pitchFamily="34" charset="0"/>
                        </a:rPr>
                        <a:t>0</a:t>
                      </a:r>
                    </a:p>
                  </a:txBody>
                  <a:tcPr marL="9525" marR="9525" marT="9525" marB="0" anchor="b"/>
                </a:tc>
                <a:tc>
                  <a:txBody>
                    <a:bodyPr/>
                    <a:lstStyle/>
                    <a:p>
                      <a:pPr algn="ctr" fontAlgn="b"/>
                      <a:r>
                        <a:rPr lang="en-IN" sz="1000" b="0" i="0" u="none" strike="noStrike">
                          <a:solidFill>
                            <a:srgbClr val="000000"/>
                          </a:solidFill>
                          <a:effectLst/>
                          <a:latin typeface="Verdana" panose="020B0604030504040204" pitchFamily="34" charset="0"/>
                        </a:rPr>
                        <a:t>250</a:t>
                      </a:r>
                    </a:p>
                  </a:txBody>
                  <a:tcPr marL="9525" marR="9525" marT="9525" marB="0" anchor="b"/>
                </a:tc>
                <a:tc>
                  <a:txBody>
                    <a:bodyPr/>
                    <a:lstStyle/>
                    <a:p>
                      <a:pPr algn="ctr" fontAlgn="b"/>
                      <a:r>
                        <a:rPr lang="en-IN" sz="1000" b="0" i="0" u="none" strike="noStrike">
                          <a:solidFill>
                            <a:srgbClr val="000000"/>
                          </a:solidFill>
                          <a:effectLst/>
                          <a:latin typeface="Verdana" panose="020B0604030504040204" pitchFamily="34" charset="0"/>
                        </a:rPr>
                        <a:t>400</a:t>
                      </a:r>
                    </a:p>
                  </a:txBody>
                  <a:tcPr marL="9525" marR="9525" marT="9525" marB="0" anchor="b"/>
                </a:tc>
                <a:extLst>
                  <a:ext uri="{0D108BD9-81ED-4DB2-BD59-A6C34878D82A}">
                    <a16:rowId xmlns:a16="http://schemas.microsoft.com/office/drawing/2014/main" val="3457895273"/>
                  </a:ext>
                </a:extLst>
              </a:tr>
              <a:tr h="437253">
                <a:tc>
                  <a:txBody>
                    <a:bodyPr/>
                    <a:lstStyle/>
                    <a:p>
                      <a:pPr algn="ctr" fontAlgn="b"/>
                      <a:r>
                        <a:rPr lang="en-IN" sz="1000" b="0" i="0" u="none" strike="noStrike" dirty="0">
                          <a:solidFill>
                            <a:srgbClr val="000000"/>
                          </a:solidFill>
                          <a:effectLst/>
                          <a:latin typeface="Verdana" panose="020B0604030504040204" pitchFamily="34" charset="0"/>
                        </a:rPr>
                        <a:t>GAIL (India) Limited</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PPHP</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Usar - Maharashtra</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0" i="0" u="none" strike="noStrike">
                          <a:solidFill>
                            <a:srgbClr val="000000"/>
                          </a:solidFill>
                          <a:effectLst/>
                          <a:latin typeface="Verdana" panose="020B0604030504040204" pitchFamily="34" charset="0"/>
                        </a:rPr>
                        <a:t>0</a:t>
                      </a:r>
                    </a:p>
                  </a:txBody>
                  <a:tcPr marL="9525" marR="9525" marT="9525" marB="0" anchor="b"/>
                </a:tc>
                <a:tc>
                  <a:txBody>
                    <a:bodyPr/>
                    <a:lstStyle/>
                    <a:p>
                      <a:pPr algn="ctr" fontAlgn="b"/>
                      <a:r>
                        <a:rPr lang="en-IN" sz="1000" b="0" i="0" u="none" strike="noStrike">
                          <a:solidFill>
                            <a:srgbClr val="000000"/>
                          </a:solidFill>
                          <a:effectLst/>
                          <a:latin typeface="Verdana" panose="020B0604030504040204" pitchFamily="34" charset="0"/>
                        </a:rPr>
                        <a:t>0</a:t>
                      </a:r>
                    </a:p>
                  </a:txBody>
                  <a:tcPr marL="9525" marR="9525" marT="9525" marB="0" anchor="b"/>
                </a:tc>
                <a:tc>
                  <a:txBody>
                    <a:bodyPr/>
                    <a:lstStyle/>
                    <a:p>
                      <a:pPr algn="ctr" fontAlgn="b"/>
                      <a:r>
                        <a:rPr lang="en-IN" sz="1000" b="0" i="0" u="none" strike="noStrike">
                          <a:solidFill>
                            <a:srgbClr val="000000"/>
                          </a:solidFill>
                          <a:effectLst/>
                          <a:latin typeface="Verdana" panose="020B0604030504040204" pitchFamily="34" charset="0"/>
                        </a:rPr>
                        <a:t>0</a:t>
                      </a:r>
                    </a:p>
                  </a:txBody>
                  <a:tcPr marL="9525" marR="9525" marT="9525" marB="0" anchor="b"/>
                </a:tc>
                <a:tc>
                  <a:txBody>
                    <a:bodyPr/>
                    <a:lstStyle/>
                    <a:p>
                      <a:pPr algn="ctr" fontAlgn="b"/>
                      <a:r>
                        <a:rPr lang="en-IN" sz="1000" b="0" i="0" u="none" strike="noStrike">
                          <a:solidFill>
                            <a:srgbClr val="000000"/>
                          </a:solidFill>
                          <a:effectLst/>
                          <a:latin typeface="Verdana" panose="020B0604030504040204" pitchFamily="34" charset="0"/>
                        </a:rPr>
                        <a:t>0</a:t>
                      </a:r>
                    </a:p>
                  </a:txBody>
                  <a:tcPr marL="9525" marR="9525" marT="9525" marB="0" anchor="b"/>
                </a:tc>
                <a:tc>
                  <a:txBody>
                    <a:bodyPr/>
                    <a:lstStyle/>
                    <a:p>
                      <a:pPr algn="ctr" fontAlgn="b"/>
                      <a:r>
                        <a:rPr lang="en-IN" sz="1000" b="0" i="0" u="none" strike="noStrike">
                          <a:solidFill>
                            <a:srgbClr val="000000"/>
                          </a:solidFill>
                          <a:effectLst/>
                          <a:latin typeface="Verdana" panose="020B0604030504040204" pitchFamily="34" charset="0"/>
                        </a:rPr>
                        <a:t>0</a:t>
                      </a:r>
                    </a:p>
                  </a:txBody>
                  <a:tcPr marL="9525" marR="9525" marT="9525" marB="0" anchor="b"/>
                </a:tc>
                <a:tc>
                  <a:txBody>
                    <a:bodyPr/>
                    <a:lstStyle/>
                    <a:p>
                      <a:pPr algn="ctr" fontAlgn="b"/>
                      <a:r>
                        <a:rPr lang="en-IN" sz="1000" b="0" i="0" u="none" strike="noStrike" dirty="0">
                          <a:solidFill>
                            <a:srgbClr val="000000"/>
                          </a:solidFill>
                          <a:effectLst/>
                          <a:latin typeface="Verdana" panose="020B0604030504040204" pitchFamily="34" charset="0"/>
                        </a:rPr>
                        <a:t>425</a:t>
                      </a:r>
                    </a:p>
                  </a:txBody>
                  <a:tcPr marL="9525" marR="9525" marT="9525" marB="0" anchor="b"/>
                </a:tc>
                <a:extLst>
                  <a:ext uri="{0D108BD9-81ED-4DB2-BD59-A6C34878D82A}">
                    <a16:rowId xmlns:a16="http://schemas.microsoft.com/office/drawing/2014/main" val="3332153945"/>
                  </a:ext>
                </a:extLst>
              </a:tr>
              <a:tr h="437253">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3944257789"/>
                  </a:ext>
                </a:extLst>
              </a:tr>
              <a:tr h="427317">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1689078652"/>
                  </a:ext>
                </a:extLst>
              </a:tr>
              <a:tr h="43725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endPar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endPar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3864092154"/>
                  </a:ext>
                </a:extLst>
              </a:tr>
              <a:tr h="437253">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2264316939"/>
                  </a:ext>
                </a:extLst>
              </a:tr>
            </a:tbl>
          </a:graphicData>
        </a:graphic>
      </p:graphicFrame>
    </p:spTree>
    <p:extLst>
      <p:ext uri="{BB962C8B-B14F-4D97-AF65-F5344CB8AC3E}">
        <p14:creationId xmlns:p14="http://schemas.microsoft.com/office/powerpoint/2010/main" val="1882612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6093882-BD00-4B41-8145-9BDF8D98A1CE}"/>
              </a:ext>
            </a:extLst>
          </p:cNvPr>
          <p:cNvSpPr txBox="1">
            <a:spLocks/>
          </p:cNvSpPr>
          <p:nvPr/>
        </p:nvSpPr>
        <p:spPr>
          <a:xfrm>
            <a:off x="92563" y="229085"/>
            <a:ext cx="8921930" cy="28777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200" b="1" dirty="0">
                <a:latin typeface="Verdana" panose="020B0604030504040204" pitchFamily="34" charset="0"/>
                <a:ea typeface="Verdana" panose="020B0604030504040204" pitchFamily="34" charset="0"/>
                <a:cs typeface="Verdana" panose="020B0604030504040204" pitchFamily="34" charset="0"/>
              </a:rPr>
              <a:t>North India</a:t>
            </a:r>
            <a:r>
              <a:rPr kumimoji="0" lang="en-IN" sz="12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Polypropylene </a:t>
            </a:r>
            <a:r>
              <a:rPr lang="en-IN" sz="1200" b="1" dirty="0">
                <a:latin typeface="Verdana" panose="020B0604030504040204" pitchFamily="34" charset="0"/>
                <a:ea typeface="Verdana" panose="020B0604030504040204" pitchFamily="34" charset="0"/>
                <a:cs typeface="Verdana" panose="020B0604030504040204" pitchFamily="34" charset="0"/>
              </a:rPr>
              <a:t>Production</a:t>
            </a:r>
            <a:r>
              <a:rPr kumimoji="0" lang="en-IN" sz="12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by Company, By Volume (Thousand Tonnes )</a:t>
            </a:r>
          </a:p>
        </p:txBody>
      </p:sp>
      <p:sp>
        <p:nvSpPr>
          <p:cNvPr id="3" name="TextBox 2">
            <a:extLst>
              <a:ext uri="{FF2B5EF4-FFF2-40B4-BE49-F238E27FC236}">
                <a16:creationId xmlns:a16="http://schemas.microsoft.com/office/drawing/2014/main" id="{38AB1E6A-8C0B-45AC-ACF8-5A7C3810084A}"/>
              </a:ext>
            </a:extLst>
          </p:cNvPr>
          <p:cNvSpPr txBox="1"/>
          <p:nvPr/>
        </p:nvSpPr>
        <p:spPr>
          <a:xfrm>
            <a:off x="-18473" y="615943"/>
            <a:ext cx="8779297" cy="292068"/>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Table 1: </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North</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India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Polypropylene </a:t>
            </a:r>
            <a:r>
              <a:rPr lang="en-IN" sz="1000" b="1" dirty="0">
                <a:latin typeface="Verdana" panose="020B0604030504040204" pitchFamily="34" charset="0"/>
                <a:ea typeface="Verdana" panose="020B0604030504040204" pitchFamily="34" charset="0"/>
                <a:cs typeface="Verdana" panose="020B0604030504040204" pitchFamily="34" charset="0"/>
              </a:rPr>
              <a:t>Production</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 By Company, By Volume , </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2015-</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2030F (Thousand Tonnes)</a:t>
            </a:r>
          </a:p>
        </p:txBody>
      </p:sp>
      <p:graphicFrame>
        <p:nvGraphicFramePr>
          <p:cNvPr id="6" name="Table 5">
            <a:extLst>
              <a:ext uri="{FF2B5EF4-FFF2-40B4-BE49-F238E27FC236}">
                <a16:creationId xmlns:a16="http://schemas.microsoft.com/office/drawing/2014/main" id="{71A650E3-B3EB-46B7-993A-127A94D71C18}"/>
              </a:ext>
            </a:extLst>
          </p:cNvPr>
          <p:cNvGraphicFramePr>
            <a:graphicFrameLocks noGrp="1"/>
          </p:cNvGraphicFramePr>
          <p:nvPr>
            <p:extLst>
              <p:ext uri="{D42A27DB-BD31-4B8C-83A1-F6EECF244321}">
                <p14:modId xmlns:p14="http://schemas.microsoft.com/office/powerpoint/2010/main" val="3554256296"/>
              </p:ext>
            </p:extLst>
          </p:nvPr>
        </p:nvGraphicFramePr>
        <p:xfrm>
          <a:off x="222070" y="986618"/>
          <a:ext cx="8779297" cy="5237324"/>
        </p:xfrm>
        <a:graphic>
          <a:graphicData uri="http://schemas.openxmlformats.org/drawingml/2006/table">
            <a:tbl>
              <a:tblPr firstRow="1" bandRow="1">
                <a:tableStyleId>{5C22544A-7EE6-4342-B048-85BDC9FD1C3A}</a:tableStyleId>
              </a:tblPr>
              <a:tblGrid>
                <a:gridCol w="1421200">
                  <a:extLst>
                    <a:ext uri="{9D8B030D-6E8A-4147-A177-3AD203B41FA5}">
                      <a16:colId xmlns:a16="http://schemas.microsoft.com/office/drawing/2014/main" val="2367957960"/>
                    </a:ext>
                  </a:extLst>
                </a:gridCol>
                <a:gridCol w="755373">
                  <a:extLst>
                    <a:ext uri="{9D8B030D-6E8A-4147-A177-3AD203B41FA5}">
                      <a16:colId xmlns:a16="http://schemas.microsoft.com/office/drawing/2014/main" val="1313332331"/>
                    </a:ext>
                  </a:extLst>
                </a:gridCol>
                <a:gridCol w="874644">
                  <a:extLst>
                    <a:ext uri="{9D8B030D-6E8A-4147-A177-3AD203B41FA5}">
                      <a16:colId xmlns:a16="http://schemas.microsoft.com/office/drawing/2014/main" val="1266816264"/>
                    </a:ext>
                  </a:extLst>
                </a:gridCol>
                <a:gridCol w="808383">
                  <a:extLst>
                    <a:ext uri="{9D8B030D-6E8A-4147-A177-3AD203B41FA5}">
                      <a16:colId xmlns:a16="http://schemas.microsoft.com/office/drawing/2014/main" val="1602592210"/>
                    </a:ext>
                  </a:extLst>
                </a:gridCol>
                <a:gridCol w="807465">
                  <a:extLst>
                    <a:ext uri="{9D8B030D-6E8A-4147-A177-3AD203B41FA5}">
                      <a16:colId xmlns:a16="http://schemas.microsoft.com/office/drawing/2014/main" val="343625143"/>
                    </a:ext>
                  </a:extLst>
                </a:gridCol>
                <a:gridCol w="1028058">
                  <a:extLst>
                    <a:ext uri="{9D8B030D-6E8A-4147-A177-3AD203B41FA5}">
                      <a16:colId xmlns:a16="http://schemas.microsoft.com/office/drawing/2014/main" val="2735481257"/>
                    </a:ext>
                  </a:extLst>
                </a:gridCol>
                <a:gridCol w="1028058">
                  <a:extLst>
                    <a:ext uri="{9D8B030D-6E8A-4147-A177-3AD203B41FA5}">
                      <a16:colId xmlns:a16="http://schemas.microsoft.com/office/drawing/2014/main" val="3617866325"/>
                    </a:ext>
                  </a:extLst>
                </a:gridCol>
                <a:gridCol w="1028058">
                  <a:extLst>
                    <a:ext uri="{9D8B030D-6E8A-4147-A177-3AD203B41FA5}">
                      <a16:colId xmlns:a16="http://schemas.microsoft.com/office/drawing/2014/main" val="1239395169"/>
                    </a:ext>
                  </a:extLst>
                </a:gridCol>
                <a:gridCol w="1028058">
                  <a:extLst>
                    <a:ext uri="{9D8B030D-6E8A-4147-A177-3AD203B41FA5}">
                      <a16:colId xmlns:a16="http://schemas.microsoft.com/office/drawing/2014/main" val="1768667197"/>
                    </a:ext>
                  </a:extLst>
                </a:gridCol>
              </a:tblGrid>
              <a:tr h="408705">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Company Name</a:t>
                      </a:r>
                    </a:p>
                  </a:txBody>
                  <a:tcPr marL="9525" marR="9525" marT="9525" marB="0"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Grade</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Location</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2015</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2020</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2021</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2022E</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2025F</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2030F</a:t>
                      </a:r>
                    </a:p>
                  </a:txBody>
                  <a:tcPr anchor="ctr"/>
                </a:tc>
                <a:extLst>
                  <a:ext uri="{0D108BD9-81ED-4DB2-BD59-A6C34878D82A}">
                    <a16:rowId xmlns:a16="http://schemas.microsoft.com/office/drawing/2014/main" val="3942379678"/>
                  </a:ext>
                </a:extLst>
              </a:tr>
              <a:tr h="459768">
                <a:tc>
                  <a:txBody>
                    <a:bodyPr/>
                    <a:lstStyle/>
                    <a:p>
                      <a:pPr algn="ctr" fontAlgn="b"/>
                      <a:r>
                        <a:rPr lang="en-IN" sz="1000" b="0" i="0" u="none" strike="noStrike" dirty="0">
                          <a:solidFill>
                            <a:srgbClr val="000000"/>
                          </a:solidFill>
                          <a:effectLst/>
                          <a:latin typeface="Verdana" panose="020B0604030504040204" pitchFamily="34" charset="0"/>
                        </a:rPr>
                        <a:t>Indian Oil Corporation Limited </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PPHP and PPCP </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Panipat - Haryana </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0" i="0" u="none" strike="noStrike" dirty="0">
                          <a:solidFill>
                            <a:srgbClr val="000000"/>
                          </a:solidFill>
                          <a:effectLst/>
                          <a:latin typeface="Verdana" panose="020B0604030504040204" pitchFamily="34" charset="0"/>
                        </a:rPr>
                        <a:t>625</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rPr>
                        <a:t>580</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rPr>
                        <a:t>582</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rPr>
                        <a:t>591</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rPr>
                        <a:t>707</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rPr>
                        <a:t>718</a:t>
                      </a:r>
                    </a:p>
                  </a:txBody>
                  <a:tcPr marL="9525" marR="9525" marT="9525" marB="0" anchor="ctr"/>
                </a:tc>
                <a:extLst>
                  <a:ext uri="{0D108BD9-81ED-4DB2-BD59-A6C34878D82A}">
                    <a16:rowId xmlns:a16="http://schemas.microsoft.com/office/drawing/2014/main" val="1528316077"/>
                  </a:ext>
                </a:extLst>
              </a:tr>
              <a:tr h="427317">
                <a:tc>
                  <a:txBody>
                    <a:bodyPr/>
                    <a:lstStyle/>
                    <a:p>
                      <a:pPr algn="ctr" fontAlgn="b"/>
                      <a:r>
                        <a:rPr lang="en-IN" sz="1000" b="0" i="0" u="none" strike="noStrike" dirty="0">
                          <a:solidFill>
                            <a:srgbClr val="000000"/>
                          </a:solidFill>
                          <a:effectLst/>
                          <a:latin typeface="Verdana" panose="020B0604030504040204" pitchFamily="34" charset="0"/>
                        </a:rPr>
                        <a:t>HPCL-Mittal Energy Limited </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PPHP and PPCP </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Bathinda – Punjab</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0" i="0" u="none" strike="noStrike" dirty="0">
                          <a:solidFill>
                            <a:srgbClr val="000000"/>
                          </a:solidFill>
                          <a:effectLst/>
                          <a:latin typeface="Verdana" panose="020B0604030504040204" pitchFamily="34" charset="0"/>
                        </a:rPr>
                        <a:t>324</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rPr>
                        <a:t>445</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rPr>
                        <a:t>441</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rPr>
                        <a:t>890</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rPr>
                        <a:t>909</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rPr>
                        <a:t>948</a:t>
                      </a:r>
                    </a:p>
                  </a:txBody>
                  <a:tcPr marL="9525" marR="9525" marT="9525" marB="0" anchor="ctr"/>
                </a:tc>
                <a:extLst>
                  <a:ext uri="{0D108BD9-81ED-4DB2-BD59-A6C34878D82A}">
                    <a16:rowId xmlns:a16="http://schemas.microsoft.com/office/drawing/2014/main" val="700321098"/>
                  </a:ext>
                </a:extLst>
              </a:tr>
              <a:tr h="437253">
                <a:tc>
                  <a:txBody>
                    <a:bodyPr/>
                    <a:lstStyle/>
                    <a:p>
                      <a:pPr algn="ctr" fontAlgn="b"/>
                      <a:r>
                        <a:rPr lang="en-IN" sz="1000" b="0" i="0" u="none" strike="noStrike" dirty="0">
                          <a:solidFill>
                            <a:srgbClr val="000000"/>
                          </a:solidFill>
                          <a:effectLst/>
                          <a:latin typeface="Verdana" panose="020B0604030504040204" pitchFamily="34" charset="0"/>
                        </a:rPr>
                        <a:t>GAIL (India) Limited</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PPHP and PPCP </a:t>
                      </a:r>
                    </a:p>
                  </a:txBody>
                  <a:tcPr marL="0" marR="0" marT="0" marB="0" anchor="ctr"/>
                </a:tc>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Pata</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 Uttar Pradesh</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0" i="0" u="none" strike="noStrike">
                          <a:solidFill>
                            <a:srgbClr val="000000"/>
                          </a:solidFill>
                          <a:effectLst/>
                          <a:latin typeface="Verdana" panose="020B0604030504040204" pitchFamily="34" charset="0"/>
                        </a:rPr>
                        <a:t>0</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rPr>
                        <a:t>0</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rPr>
                        <a:t>0</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rPr>
                        <a:t>0</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rPr>
                        <a:t>30</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rPr>
                        <a:t>51</a:t>
                      </a:r>
                    </a:p>
                  </a:txBody>
                  <a:tcPr marL="9525" marR="9525" marT="9525" marB="0" anchor="ctr"/>
                </a:tc>
                <a:extLst>
                  <a:ext uri="{0D108BD9-81ED-4DB2-BD59-A6C34878D82A}">
                    <a16:rowId xmlns:a16="http://schemas.microsoft.com/office/drawing/2014/main" val="2482541435"/>
                  </a:ext>
                </a:extLst>
              </a:tr>
              <a:tr h="338880">
                <a:tc>
                  <a:txBody>
                    <a:bodyPr/>
                    <a:lstStyle/>
                    <a:p>
                      <a:pPr algn="ctr" fontAlgn="b"/>
                      <a:endParaRPr lang="en-IN" sz="1000" b="0" i="0" u="none" strike="noStrike" dirty="0">
                        <a:solidFill>
                          <a:srgbClr val="000000"/>
                        </a:solidFill>
                        <a:effectLst/>
                        <a:latin typeface="Verdana" panose="020B0604030504040204" pitchFamily="34" charset="0"/>
                      </a:endParaRPr>
                    </a:p>
                  </a:txBody>
                  <a:tcPr marL="9525" marR="9525" marT="9525"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extLst>
                  <a:ext uri="{0D108BD9-81ED-4DB2-BD59-A6C34878D82A}">
                    <a16:rowId xmlns:a16="http://schemas.microsoft.com/office/drawing/2014/main" val="936806669"/>
                  </a:ext>
                </a:extLst>
              </a:tr>
              <a:tr h="320763">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solidFill>
                      <a:schemeClr val="accent1">
                        <a:lumMod val="7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extLst>
                  <a:ext uri="{0D108BD9-81ED-4DB2-BD59-A6C34878D82A}">
                    <a16:rowId xmlns:a16="http://schemas.microsoft.com/office/drawing/2014/main" val="3297303274"/>
                  </a:ext>
                </a:extLst>
              </a:tr>
              <a:tr h="231056">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solidFill>
                      <a:schemeClr val="accent1">
                        <a:lumMod val="7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extLst>
                  <a:ext uri="{0D108BD9-81ED-4DB2-BD59-A6C34878D82A}">
                    <a16:rowId xmlns:a16="http://schemas.microsoft.com/office/drawing/2014/main" val="4103688272"/>
                  </a:ext>
                </a:extLst>
              </a:tr>
              <a:tr h="43725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solidFill>
                      <a:schemeClr val="accent1">
                        <a:lumMod val="7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extLst>
                  <a:ext uri="{0D108BD9-81ED-4DB2-BD59-A6C34878D82A}">
                    <a16:rowId xmlns:a16="http://schemas.microsoft.com/office/drawing/2014/main" val="3457895273"/>
                  </a:ext>
                </a:extLst>
              </a:tr>
              <a:tr h="43725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solidFill>
                      <a:schemeClr val="accent1">
                        <a:lumMod val="7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extLst>
                  <a:ext uri="{0D108BD9-81ED-4DB2-BD59-A6C34878D82A}">
                    <a16:rowId xmlns:a16="http://schemas.microsoft.com/office/drawing/2014/main" val="3332153945"/>
                  </a:ext>
                </a:extLst>
              </a:tr>
              <a:tr h="437253">
                <a:tc>
                  <a:txBody>
                    <a:bodyPr/>
                    <a:lstStyle/>
                    <a:p>
                      <a:pPr algn="ctr" fontAlgn="b"/>
                      <a:endParaRPr lang="nl-NL"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solidFill>
                      <a:schemeClr val="accent1">
                        <a:lumMod val="7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extLst>
                  <a:ext uri="{0D108BD9-81ED-4DB2-BD59-A6C34878D82A}">
                    <a16:rowId xmlns:a16="http://schemas.microsoft.com/office/drawing/2014/main" val="3944257789"/>
                  </a:ext>
                </a:extLst>
              </a:tr>
              <a:tr h="427317">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solidFill>
                      <a:schemeClr val="accent1">
                        <a:lumMod val="7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extLst>
                  <a:ext uri="{0D108BD9-81ED-4DB2-BD59-A6C34878D82A}">
                    <a16:rowId xmlns:a16="http://schemas.microsoft.com/office/drawing/2014/main" val="1689078652"/>
                  </a:ext>
                </a:extLst>
              </a:tr>
              <a:tr h="437253">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extLst>
                  <a:ext uri="{0D108BD9-81ED-4DB2-BD59-A6C34878D82A}">
                    <a16:rowId xmlns:a16="http://schemas.microsoft.com/office/drawing/2014/main" val="3864092154"/>
                  </a:ext>
                </a:extLst>
              </a:tr>
              <a:tr h="437253">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extLst>
                  <a:ext uri="{0D108BD9-81ED-4DB2-BD59-A6C34878D82A}">
                    <a16:rowId xmlns:a16="http://schemas.microsoft.com/office/drawing/2014/main" val="2264316939"/>
                  </a:ext>
                </a:extLst>
              </a:tr>
            </a:tbl>
          </a:graphicData>
        </a:graphic>
      </p:graphicFrame>
    </p:spTree>
    <p:extLst>
      <p:ext uri="{BB962C8B-B14F-4D97-AF65-F5344CB8AC3E}">
        <p14:creationId xmlns:p14="http://schemas.microsoft.com/office/powerpoint/2010/main" val="2689028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6093882-BD00-4B41-8145-9BDF8D98A1CE}"/>
              </a:ext>
            </a:extLst>
          </p:cNvPr>
          <p:cNvSpPr txBox="1">
            <a:spLocks/>
          </p:cNvSpPr>
          <p:nvPr/>
        </p:nvSpPr>
        <p:spPr>
          <a:xfrm>
            <a:off x="92563" y="229085"/>
            <a:ext cx="8921930" cy="28777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200" b="1" dirty="0">
                <a:latin typeface="Verdana" panose="020B0604030504040204" pitchFamily="34" charset="0"/>
                <a:ea typeface="Verdana" panose="020B0604030504040204" pitchFamily="34" charset="0"/>
                <a:cs typeface="Verdana" panose="020B0604030504040204" pitchFamily="34" charset="0"/>
              </a:rPr>
              <a:t>South India</a:t>
            </a:r>
            <a:r>
              <a:rPr kumimoji="0" lang="en-IN" sz="12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Polypropylene </a:t>
            </a:r>
            <a:r>
              <a:rPr lang="en-IN" sz="1200" b="1" dirty="0">
                <a:latin typeface="Verdana" panose="020B0604030504040204" pitchFamily="34" charset="0"/>
                <a:ea typeface="Verdana" panose="020B0604030504040204" pitchFamily="34" charset="0"/>
                <a:cs typeface="Verdana" panose="020B0604030504040204" pitchFamily="34" charset="0"/>
              </a:rPr>
              <a:t>Production</a:t>
            </a:r>
            <a:r>
              <a:rPr kumimoji="0" lang="en-IN" sz="12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by Company, By Volume (Thousand Tonnes )</a:t>
            </a:r>
          </a:p>
        </p:txBody>
      </p:sp>
      <p:sp>
        <p:nvSpPr>
          <p:cNvPr id="3" name="TextBox 2">
            <a:extLst>
              <a:ext uri="{FF2B5EF4-FFF2-40B4-BE49-F238E27FC236}">
                <a16:creationId xmlns:a16="http://schemas.microsoft.com/office/drawing/2014/main" id="{38AB1E6A-8C0B-45AC-ACF8-5A7C3810084A}"/>
              </a:ext>
            </a:extLst>
          </p:cNvPr>
          <p:cNvSpPr txBox="1"/>
          <p:nvPr/>
        </p:nvSpPr>
        <p:spPr>
          <a:xfrm>
            <a:off x="-18473" y="615943"/>
            <a:ext cx="8779297" cy="292068"/>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Table 1: </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South</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India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Polypropylene </a:t>
            </a:r>
            <a:r>
              <a:rPr lang="en-IN" sz="1000" b="1" dirty="0">
                <a:latin typeface="Verdana" panose="020B0604030504040204" pitchFamily="34" charset="0"/>
                <a:ea typeface="Verdana" panose="020B0604030504040204" pitchFamily="34" charset="0"/>
                <a:cs typeface="Verdana" panose="020B0604030504040204" pitchFamily="34" charset="0"/>
              </a:rPr>
              <a:t>Production</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 By Company, By Volume , </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2015-</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2030F (Thousand Tonnes)</a:t>
            </a:r>
          </a:p>
        </p:txBody>
      </p:sp>
      <p:graphicFrame>
        <p:nvGraphicFramePr>
          <p:cNvPr id="6" name="Table 5">
            <a:extLst>
              <a:ext uri="{FF2B5EF4-FFF2-40B4-BE49-F238E27FC236}">
                <a16:creationId xmlns:a16="http://schemas.microsoft.com/office/drawing/2014/main" id="{71A650E3-B3EB-46B7-993A-127A94D71C18}"/>
              </a:ext>
            </a:extLst>
          </p:cNvPr>
          <p:cNvGraphicFramePr>
            <a:graphicFrameLocks noGrp="1"/>
          </p:cNvGraphicFramePr>
          <p:nvPr>
            <p:extLst>
              <p:ext uri="{D42A27DB-BD31-4B8C-83A1-F6EECF244321}">
                <p14:modId xmlns:p14="http://schemas.microsoft.com/office/powerpoint/2010/main" val="208661451"/>
              </p:ext>
            </p:extLst>
          </p:nvPr>
        </p:nvGraphicFramePr>
        <p:xfrm>
          <a:off x="222070" y="986618"/>
          <a:ext cx="8779299" cy="5244281"/>
        </p:xfrm>
        <a:graphic>
          <a:graphicData uri="http://schemas.openxmlformats.org/drawingml/2006/table">
            <a:tbl>
              <a:tblPr firstRow="1" bandRow="1">
                <a:tableStyleId>{5C22544A-7EE6-4342-B048-85BDC9FD1C3A}</a:tableStyleId>
              </a:tblPr>
              <a:tblGrid>
                <a:gridCol w="1301372">
                  <a:extLst>
                    <a:ext uri="{9D8B030D-6E8A-4147-A177-3AD203B41FA5}">
                      <a16:colId xmlns:a16="http://schemas.microsoft.com/office/drawing/2014/main" val="2367957960"/>
                    </a:ext>
                  </a:extLst>
                </a:gridCol>
                <a:gridCol w="691684">
                  <a:extLst>
                    <a:ext uri="{9D8B030D-6E8A-4147-A177-3AD203B41FA5}">
                      <a16:colId xmlns:a16="http://schemas.microsoft.com/office/drawing/2014/main" val="1313332331"/>
                    </a:ext>
                  </a:extLst>
                </a:gridCol>
                <a:gridCol w="800899">
                  <a:extLst>
                    <a:ext uri="{9D8B030D-6E8A-4147-A177-3AD203B41FA5}">
                      <a16:colId xmlns:a16="http://schemas.microsoft.com/office/drawing/2014/main" val="1266816264"/>
                    </a:ext>
                  </a:extLst>
                </a:gridCol>
                <a:gridCol w="740224">
                  <a:extLst>
                    <a:ext uri="{9D8B030D-6E8A-4147-A177-3AD203B41FA5}">
                      <a16:colId xmlns:a16="http://schemas.microsoft.com/office/drawing/2014/main" val="1602592210"/>
                    </a:ext>
                  </a:extLst>
                </a:gridCol>
                <a:gridCol w="740224">
                  <a:extLst>
                    <a:ext uri="{9D8B030D-6E8A-4147-A177-3AD203B41FA5}">
                      <a16:colId xmlns:a16="http://schemas.microsoft.com/office/drawing/2014/main" val="2387022295"/>
                    </a:ext>
                  </a:extLst>
                </a:gridCol>
                <a:gridCol w="739384">
                  <a:extLst>
                    <a:ext uri="{9D8B030D-6E8A-4147-A177-3AD203B41FA5}">
                      <a16:colId xmlns:a16="http://schemas.microsoft.com/office/drawing/2014/main" val="343625143"/>
                    </a:ext>
                  </a:extLst>
                </a:gridCol>
                <a:gridCol w="941378">
                  <a:extLst>
                    <a:ext uri="{9D8B030D-6E8A-4147-A177-3AD203B41FA5}">
                      <a16:colId xmlns:a16="http://schemas.microsoft.com/office/drawing/2014/main" val="2735481257"/>
                    </a:ext>
                  </a:extLst>
                </a:gridCol>
                <a:gridCol w="941378">
                  <a:extLst>
                    <a:ext uri="{9D8B030D-6E8A-4147-A177-3AD203B41FA5}">
                      <a16:colId xmlns:a16="http://schemas.microsoft.com/office/drawing/2014/main" val="3617866325"/>
                    </a:ext>
                  </a:extLst>
                </a:gridCol>
                <a:gridCol w="941378">
                  <a:extLst>
                    <a:ext uri="{9D8B030D-6E8A-4147-A177-3AD203B41FA5}">
                      <a16:colId xmlns:a16="http://schemas.microsoft.com/office/drawing/2014/main" val="1239395169"/>
                    </a:ext>
                  </a:extLst>
                </a:gridCol>
                <a:gridCol w="941378">
                  <a:extLst>
                    <a:ext uri="{9D8B030D-6E8A-4147-A177-3AD203B41FA5}">
                      <a16:colId xmlns:a16="http://schemas.microsoft.com/office/drawing/2014/main" val="1768667197"/>
                    </a:ext>
                  </a:extLst>
                </a:gridCol>
              </a:tblGrid>
              <a:tr h="408705">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Company Name</a:t>
                      </a:r>
                    </a:p>
                  </a:txBody>
                  <a:tcPr marL="9525" marR="9525" marT="9525" marB="0"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Grade</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Location</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2015</a:t>
                      </a:r>
                    </a:p>
                  </a:txBody>
                  <a:tcPr anchor="ctr"/>
                </a:tc>
                <a:tc>
                  <a:txBody>
                    <a:bodyPr/>
                    <a:lstStyle/>
                    <a:p>
                      <a:pPr algn="ctr"/>
                      <a:endParaRPr lang="en-US" sz="1000" dirty="0">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2020</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2021</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2022E</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2025F</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2030F</a:t>
                      </a:r>
                    </a:p>
                  </a:txBody>
                  <a:tcPr anchor="ctr"/>
                </a:tc>
                <a:extLst>
                  <a:ext uri="{0D108BD9-81ED-4DB2-BD59-A6C34878D82A}">
                    <a16:rowId xmlns:a16="http://schemas.microsoft.com/office/drawing/2014/main" val="3942379678"/>
                  </a:ext>
                </a:extLst>
              </a:tr>
              <a:tr h="459768">
                <a:tc>
                  <a:txBody>
                    <a:bodyPr/>
                    <a:lstStyle/>
                    <a:p>
                      <a:pPr algn="ctr" fontAlgn="b"/>
                      <a:r>
                        <a:rPr lang="en-IN" sz="1000" b="0" i="0" u="none" strike="noStrike" dirty="0">
                          <a:solidFill>
                            <a:srgbClr val="000000"/>
                          </a:solidFill>
                          <a:effectLst/>
                          <a:latin typeface="Verdana" panose="020B0604030504040204" pitchFamily="34" charset="0"/>
                        </a:rPr>
                        <a:t>Mangalore Refinery &amp; Petrochemicals Ltd </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PPHP  </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Mangalore - Karnataka</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0" i="0" u="none" strike="noStrike" dirty="0">
                          <a:solidFill>
                            <a:srgbClr val="000000"/>
                          </a:solidFill>
                          <a:effectLst/>
                          <a:latin typeface="Verdana" panose="020B0604030504040204" pitchFamily="34" charset="0"/>
                        </a:rPr>
                        <a:t>0</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rPr>
                        <a:t>424.996</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rPr>
                        <a:t>409.992</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rPr>
                        <a:t>405.108</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rPr>
                        <a:t>397.892</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rPr>
                        <a:t>413.6</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rPr>
                        <a:t>431.2</a:t>
                      </a:r>
                    </a:p>
                  </a:txBody>
                  <a:tcPr marL="9525" marR="9525" marT="9525" marB="0" anchor="ctr"/>
                </a:tc>
                <a:extLst>
                  <a:ext uri="{0D108BD9-81ED-4DB2-BD59-A6C34878D82A}">
                    <a16:rowId xmlns:a16="http://schemas.microsoft.com/office/drawing/2014/main" val="1528316077"/>
                  </a:ext>
                </a:extLst>
              </a:tr>
              <a:tr h="427317">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extLst>
                  <a:ext uri="{0D108BD9-81ED-4DB2-BD59-A6C34878D82A}">
                    <a16:rowId xmlns:a16="http://schemas.microsoft.com/office/drawing/2014/main" val="700321098"/>
                  </a:ext>
                </a:extLst>
              </a:tr>
              <a:tr h="43725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extLst>
                  <a:ext uri="{0D108BD9-81ED-4DB2-BD59-A6C34878D82A}">
                    <a16:rowId xmlns:a16="http://schemas.microsoft.com/office/drawing/2014/main" val="2482541435"/>
                  </a:ext>
                </a:extLst>
              </a:tr>
              <a:tr h="33888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solidFill>
                      <a:schemeClr val="accent1">
                        <a:lumMod val="7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extLst>
                  <a:ext uri="{0D108BD9-81ED-4DB2-BD59-A6C34878D82A}">
                    <a16:rowId xmlns:a16="http://schemas.microsoft.com/office/drawing/2014/main" val="936806669"/>
                  </a:ext>
                </a:extLst>
              </a:tr>
              <a:tr h="320763">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solidFill>
                      <a:schemeClr val="accent1">
                        <a:lumMod val="7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extLst>
                  <a:ext uri="{0D108BD9-81ED-4DB2-BD59-A6C34878D82A}">
                    <a16:rowId xmlns:a16="http://schemas.microsoft.com/office/drawing/2014/main" val="3297303274"/>
                  </a:ext>
                </a:extLst>
              </a:tr>
              <a:tr h="231056">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solidFill>
                      <a:schemeClr val="accent1">
                        <a:lumMod val="7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extLst>
                  <a:ext uri="{0D108BD9-81ED-4DB2-BD59-A6C34878D82A}">
                    <a16:rowId xmlns:a16="http://schemas.microsoft.com/office/drawing/2014/main" val="4103688272"/>
                  </a:ext>
                </a:extLst>
              </a:tr>
              <a:tr h="43725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solidFill>
                      <a:schemeClr val="accent1">
                        <a:lumMod val="7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extLst>
                  <a:ext uri="{0D108BD9-81ED-4DB2-BD59-A6C34878D82A}">
                    <a16:rowId xmlns:a16="http://schemas.microsoft.com/office/drawing/2014/main" val="3457895273"/>
                  </a:ext>
                </a:extLst>
              </a:tr>
              <a:tr h="43725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solidFill>
                      <a:schemeClr val="accent1">
                        <a:lumMod val="7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extLst>
                  <a:ext uri="{0D108BD9-81ED-4DB2-BD59-A6C34878D82A}">
                    <a16:rowId xmlns:a16="http://schemas.microsoft.com/office/drawing/2014/main" val="3332153945"/>
                  </a:ext>
                </a:extLst>
              </a:tr>
              <a:tr h="437253">
                <a:tc>
                  <a:txBody>
                    <a:bodyPr/>
                    <a:lstStyle/>
                    <a:p>
                      <a:pPr algn="ctr" fontAlgn="b"/>
                      <a:endParaRPr lang="nl-NL"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solidFill>
                      <a:schemeClr val="accent1">
                        <a:lumMod val="7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extLst>
                  <a:ext uri="{0D108BD9-81ED-4DB2-BD59-A6C34878D82A}">
                    <a16:rowId xmlns:a16="http://schemas.microsoft.com/office/drawing/2014/main" val="3944257789"/>
                  </a:ext>
                </a:extLst>
              </a:tr>
              <a:tr h="427317">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solidFill>
                      <a:schemeClr val="accent1">
                        <a:lumMod val="7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extLst>
                  <a:ext uri="{0D108BD9-81ED-4DB2-BD59-A6C34878D82A}">
                    <a16:rowId xmlns:a16="http://schemas.microsoft.com/office/drawing/2014/main" val="1689078652"/>
                  </a:ext>
                </a:extLst>
              </a:tr>
              <a:tr h="437253">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extLst>
                  <a:ext uri="{0D108BD9-81ED-4DB2-BD59-A6C34878D82A}">
                    <a16:rowId xmlns:a16="http://schemas.microsoft.com/office/drawing/2014/main" val="3864092154"/>
                  </a:ext>
                </a:extLst>
              </a:tr>
              <a:tr h="437253">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tc>
                  <a:txBody>
                    <a:bodyPr/>
                    <a:lstStyle/>
                    <a:p>
                      <a:pPr algn="ctr" fontAlgn="b"/>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75000"/>
                      </a:schemeClr>
                    </a:solidFill>
                  </a:tcPr>
                </a:tc>
                <a:extLst>
                  <a:ext uri="{0D108BD9-81ED-4DB2-BD59-A6C34878D82A}">
                    <a16:rowId xmlns:a16="http://schemas.microsoft.com/office/drawing/2014/main" val="2264316939"/>
                  </a:ext>
                </a:extLst>
              </a:tr>
            </a:tbl>
          </a:graphicData>
        </a:graphic>
      </p:graphicFrame>
    </p:spTree>
    <p:extLst>
      <p:ext uri="{BB962C8B-B14F-4D97-AF65-F5344CB8AC3E}">
        <p14:creationId xmlns:p14="http://schemas.microsoft.com/office/powerpoint/2010/main" val="2073734564"/>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7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7859</TotalTime>
  <Words>6181</Words>
  <Application>Microsoft Office PowerPoint</Application>
  <PresentationFormat>On-screen Show (4:3)</PresentationFormat>
  <Paragraphs>1630</Paragraphs>
  <Slides>65</Slides>
  <Notes>2</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65</vt:i4>
      </vt:variant>
    </vt:vector>
  </HeadingPairs>
  <TitlesOfParts>
    <vt:vector size="77" baseType="lpstr">
      <vt:lpstr>Arial</vt:lpstr>
      <vt:lpstr>Calibri</vt:lpstr>
      <vt:lpstr>Calibri Light</vt:lpstr>
      <vt:lpstr>Cambria</vt:lpstr>
      <vt:lpstr>Helvetica</vt:lpstr>
      <vt:lpstr>Montserrat</vt:lpstr>
      <vt:lpstr>Open Sans</vt:lpstr>
      <vt:lpstr>Verdana</vt:lpstr>
      <vt:lpstr>1_Office Theme</vt:lpstr>
      <vt:lpstr>3_Office Theme</vt:lpstr>
      <vt:lpstr>Office Theme</vt:lpstr>
      <vt:lpstr>7_Office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Akriti Rastogi</dc:creator>
  <cp:lastModifiedBy>Hardik Malhotra</cp:lastModifiedBy>
  <cp:revision>566</cp:revision>
  <cp:lastPrinted>2020-11-09T07:40:39Z</cp:lastPrinted>
  <dcterms:created xsi:type="dcterms:W3CDTF">2020-09-15T13:23:12Z</dcterms:created>
  <dcterms:modified xsi:type="dcterms:W3CDTF">2021-09-16T06:06:31Z</dcterms:modified>
</cp:coreProperties>
</file>